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263" r:id="rId4"/>
    <p:sldId id="265" r:id="rId5"/>
    <p:sldId id="267" r:id="rId6"/>
    <p:sldId id="268" r:id="rId7"/>
    <p:sldId id="269" r:id="rId8"/>
    <p:sldId id="272" r:id="rId9"/>
    <p:sldId id="273" r:id="rId10"/>
    <p:sldId id="288" r:id="rId11"/>
    <p:sldId id="280" r:id="rId12"/>
    <p:sldId id="290" r:id="rId13"/>
    <p:sldId id="291" r:id="rId14"/>
    <p:sldId id="294" r:id="rId15"/>
    <p:sldId id="297" r:id="rId16"/>
    <p:sldId id="299" r:id="rId17"/>
    <p:sldId id="284" r:id="rId18"/>
    <p:sldId id="287" r:id="rId1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24" autoAdjust="0"/>
  </p:normalViewPr>
  <p:slideViewPr>
    <p:cSldViewPr>
      <p:cViewPr>
        <p:scale>
          <a:sx n="100" d="100"/>
          <a:sy n="100" d="100"/>
        </p:scale>
        <p:origin x="-504" y="4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36590-E40F-40FB-8749-44FC227FED6C}" type="datetimeFigureOut">
              <a:rPr lang="it-IT" smtClean="0"/>
              <a:pPr/>
              <a:t>06/10/2010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AE3F03-1351-42B7-BEDD-56E62FD0CD47}"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CAE3F03-1351-42B7-BEDD-56E62FD0CD47}"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CAE3F03-1351-42B7-BEDD-56E62FD0CD47}" type="slidenum">
              <a:rPr lang="it-IT" smtClean="0"/>
              <a:pPr/>
              <a:t>11</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CAE3F03-1351-42B7-BEDD-56E62FD0CD47}" type="slidenum">
              <a:rPr lang="it-IT" smtClean="0"/>
              <a:pPr/>
              <a:t>12</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CAE3F03-1351-42B7-BEDD-56E62FD0CD47}" type="slidenum">
              <a:rPr lang="it-IT" smtClean="0"/>
              <a:pPr/>
              <a:t>14</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CAE3F03-1351-42B7-BEDD-56E62FD0CD47}" type="slidenum">
              <a:rPr lang="it-IT" smtClean="0"/>
              <a:pPr/>
              <a:t>15</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CAE3F03-1351-42B7-BEDD-56E62FD0CD47}" type="slidenum">
              <a:rPr lang="it-IT" smtClean="0"/>
              <a:pPr/>
              <a:t>16</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CAE3F03-1351-42B7-BEDD-56E62FD0CD47}" type="slidenum">
              <a:rPr lang="it-IT" smtClean="0"/>
              <a:pPr/>
              <a:t>17</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CAE3F03-1351-42B7-BEDD-56E62FD0CD47}" type="slidenum">
              <a:rPr lang="it-IT" smtClean="0"/>
              <a:pPr/>
              <a:t>18</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CAE3F03-1351-42B7-BEDD-56E62FD0CD47}" type="slidenum">
              <a:rPr lang="it-IT" smtClean="0"/>
              <a:pPr/>
              <a:t>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CAE3F03-1351-42B7-BEDD-56E62FD0CD47}" type="slidenum">
              <a:rPr lang="it-IT" smtClean="0"/>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CAE3F03-1351-42B7-BEDD-56E62FD0CD47}" type="slidenum">
              <a:rPr lang="it-IT" smtClean="0"/>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CAE3F03-1351-42B7-BEDD-56E62FD0CD47}" type="slidenum">
              <a:rPr lang="it-IT" smtClean="0"/>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CAE3F03-1351-42B7-BEDD-56E62FD0CD47}" type="slidenum">
              <a:rPr lang="it-IT" smtClean="0"/>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CAE3F03-1351-42B7-BEDD-56E62FD0CD47}" type="slidenum">
              <a:rPr lang="it-IT" smtClean="0"/>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CAE3F03-1351-42B7-BEDD-56E62FD0CD47}" type="slidenum">
              <a:rPr lang="it-IT" smtClean="0"/>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CAE3F03-1351-42B7-BEDD-56E62FD0CD47}" type="slidenum">
              <a:rPr lang="it-IT" smtClean="0"/>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r>
              <a:rPr lang="it-IT" smtClean="0"/>
              <a:t>08/10/2010</a:t>
            </a:r>
            <a:endParaRPr lang="it-IT"/>
          </a:p>
        </p:txBody>
      </p:sp>
      <p:sp>
        <p:nvSpPr>
          <p:cNvPr id="5" name="Segnaposto piè di pagina 4"/>
          <p:cNvSpPr>
            <a:spLocks noGrp="1"/>
          </p:cNvSpPr>
          <p:nvPr>
            <p:ph type="ftr" sz="quarter" idx="11"/>
          </p:nvPr>
        </p:nvSpPr>
        <p:spPr/>
        <p:txBody>
          <a:bodyPr/>
          <a:lstStyle/>
          <a:p>
            <a:r>
              <a:rPr lang="it-IT" smtClean="0"/>
              <a:t>Enrico Molinari</a:t>
            </a:r>
            <a:endParaRPr lang="it-IT"/>
          </a:p>
        </p:txBody>
      </p:sp>
      <p:sp>
        <p:nvSpPr>
          <p:cNvPr id="6" name="Segnaposto numero diapositiva 5"/>
          <p:cNvSpPr>
            <a:spLocks noGrp="1"/>
          </p:cNvSpPr>
          <p:nvPr>
            <p:ph type="sldNum" sz="quarter" idx="12"/>
          </p:nvPr>
        </p:nvSpPr>
        <p:spPr/>
        <p:txBody>
          <a:bodyPr/>
          <a:lstStyle/>
          <a:p>
            <a:fld id="{AF7596A7-F738-42C0-A417-6EB41A7C0704}"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08/10/2010</a:t>
            </a:r>
            <a:endParaRPr lang="it-IT"/>
          </a:p>
        </p:txBody>
      </p:sp>
      <p:sp>
        <p:nvSpPr>
          <p:cNvPr id="5" name="Segnaposto piè di pagina 4"/>
          <p:cNvSpPr>
            <a:spLocks noGrp="1"/>
          </p:cNvSpPr>
          <p:nvPr>
            <p:ph type="ftr" sz="quarter" idx="11"/>
          </p:nvPr>
        </p:nvSpPr>
        <p:spPr/>
        <p:txBody>
          <a:bodyPr/>
          <a:lstStyle/>
          <a:p>
            <a:r>
              <a:rPr lang="it-IT" smtClean="0"/>
              <a:t>Enrico Molinari</a:t>
            </a:r>
            <a:endParaRPr lang="it-IT"/>
          </a:p>
        </p:txBody>
      </p:sp>
      <p:sp>
        <p:nvSpPr>
          <p:cNvPr id="6" name="Segnaposto numero diapositiva 5"/>
          <p:cNvSpPr>
            <a:spLocks noGrp="1"/>
          </p:cNvSpPr>
          <p:nvPr>
            <p:ph type="sldNum" sz="quarter" idx="12"/>
          </p:nvPr>
        </p:nvSpPr>
        <p:spPr/>
        <p:txBody>
          <a:bodyPr/>
          <a:lstStyle/>
          <a:p>
            <a:fld id="{AF7596A7-F738-42C0-A417-6EB41A7C0704}"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08/10/2010</a:t>
            </a:r>
            <a:endParaRPr lang="it-IT"/>
          </a:p>
        </p:txBody>
      </p:sp>
      <p:sp>
        <p:nvSpPr>
          <p:cNvPr id="5" name="Segnaposto piè di pagina 4"/>
          <p:cNvSpPr>
            <a:spLocks noGrp="1"/>
          </p:cNvSpPr>
          <p:nvPr>
            <p:ph type="ftr" sz="quarter" idx="11"/>
          </p:nvPr>
        </p:nvSpPr>
        <p:spPr/>
        <p:txBody>
          <a:bodyPr/>
          <a:lstStyle/>
          <a:p>
            <a:r>
              <a:rPr lang="it-IT" smtClean="0"/>
              <a:t>Enrico Molinari</a:t>
            </a:r>
            <a:endParaRPr lang="it-IT"/>
          </a:p>
        </p:txBody>
      </p:sp>
      <p:sp>
        <p:nvSpPr>
          <p:cNvPr id="6" name="Segnaposto numero diapositiva 5"/>
          <p:cNvSpPr>
            <a:spLocks noGrp="1"/>
          </p:cNvSpPr>
          <p:nvPr>
            <p:ph type="sldNum" sz="quarter" idx="12"/>
          </p:nvPr>
        </p:nvSpPr>
        <p:spPr/>
        <p:txBody>
          <a:bodyPr/>
          <a:lstStyle/>
          <a:p>
            <a:fld id="{AF7596A7-F738-42C0-A417-6EB41A7C0704}"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08/10/2010</a:t>
            </a:r>
            <a:endParaRPr lang="it-IT"/>
          </a:p>
        </p:txBody>
      </p:sp>
      <p:sp>
        <p:nvSpPr>
          <p:cNvPr id="5" name="Segnaposto piè di pagina 4"/>
          <p:cNvSpPr>
            <a:spLocks noGrp="1"/>
          </p:cNvSpPr>
          <p:nvPr>
            <p:ph type="ftr" sz="quarter" idx="11"/>
          </p:nvPr>
        </p:nvSpPr>
        <p:spPr/>
        <p:txBody>
          <a:bodyPr/>
          <a:lstStyle/>
          <a:p>
            <a:r>
              <a:rPr lang="it-IT" smtClean="0"/>
              <a:t>Enrico Molinari</a:t>
            </a:r>
            <a:endParaRPr lang="it-IT"/>
          </a:p>
        </p:txBody>
      </p:sp>
      <p:sp>
        <p:nvSpPr>
          <p:cNvPr id="6" name="Segnaposto numero diapositiva 5"/>
          <p:cNvSpPr>
            <a:spLocks noGrp="1"/>
          </p:cNvSpPr>
          <p:nvPr>
            <p:ph type="sldNum" sz="quarter" idx="12"/>
          </p:nvPr>
        </p:nvSpPr>
        <p:spPr/>
        <p:txBody>
          <a:bodyPr/>
          <a:lstStyle/>
          <a:p>
            <a:fld id="{AF7596A7-F738-42C0-A417-6EB41A7C0704}"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r>
              <a:rPr lang="it-IT" smtClean="0"/>
              <a:t>08/10/2010</a:t>
            </a:r>
            <a:endParaRPr lang="it-IT"/>
          </a:p>
        </p:txBody>
      </p:sp>
      <p:sp>
        <p:nvSpPr>
          <p:cNvPr id="5" name="Segnaposto piè di pagina 4"/>
          <p:cNvSpPr>
            <a:spLocks noGrp="1"/>
          </p:cNvSpPr>
          <p:nvPr>
            <p:ph type="ftr" sz="quarter" idx="11"/>
          </p:nvPr>
        </p:nvSpPr>
        <p:spPr/>
        <p:txBody>
          <a:bodyPr/>
          <a:lstStyle/>
          <a:p>
            <a:r>
              <a:rPr lang="it-IT" smtClean="0"/>
              <a:t>Enrico Molinari</a:t>
            </a:r>
            <a:endParaRPr lang="it-IT"/>
          </a:p>
        </p:txBody>
      </p:sp>
      <p:sp>
        <p:nvSpPr>
          <p:cNvPr id="6" name="Segnaposto numero diapositiva 5"/>
          <p:cNvSpPr>
            <a:spLocks noGrp="1"/>
          </p:cNvSpPr>
          <p:nvPr>
            <p:ph type="sldNum" sz="quarter" idx="12"/>
          </p:nvPr>
        </p:nvSpPr>
        <p:spPr/>
        <p:txBody>
          <a:bodyPr/>
          <a:lstStyle/>
          <a:p>
            <a:fld id="{AF7596A7-F738-42C0-A417-6EB41A7C0704}"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r>
              <a:rPr lang="it-IT" smtClean="0"/>
              <a:t>08/10/2010</a:t>
            </a:r>
            <a:endParaRPr lang="it-IT"/>
          </a:p>
        </p:txBody>
      </p:sp>
      <p:sp>
        <p:nvSpPr>
          <p:cNvPr id="6" name="Segnaposto piè di pagina 5"/>
          <p:cNvSpPr>
            <a:spLocks noGrp="1"/>
          </p:cNvSpPr>
          <p:nvPr>
            <p:ph type="ftr" sz="quarter" idx="11"/>
          </p:nvPr>
        </p:nvSpPr>
        <p:spPr/>
        <p:txBody>
          <a:bodyPr/>
          <a:lstStyle/>
          <a:p>
            <a:r>
              <a:rPr lang="it-IT" smtClean="0"/>
              <a:t>Enrico Molinari</a:t>
            </a:r>
            <a:endParaRPr lang="it-IT"/>
          </a:p>
        </p:txBody>
      </p:sp>
      <p:sp>
        <p:nvSpPr>
          <p:cNvPr id="7" name="Segnaposto numero diapositiva 6"/>
          <p:cNvSpPr>
            <a:spLocks noGrp="1"/>
          </p:cNvSpPr>
          <p:nvPr>
            <p:ph type="sldNum" sz="quarter" idx="12"/>
          </p:nvPr>
        </p:nvSpPr>
        <p:spPr/>
        <p:txBody>
          <a:bodyPr/>
          <a:lstStyle/>
          <a:p>
            <a:fld id="{AF7596A7-F738-42C0-A417-6EB41A7C0704}"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r>
              <a:rPr lang="it-IT" smtClean="0"/>
              <a:t>08/10/2010</a:t>
            </a:r>
            <a:endParaRPr lang="it-IT"/>
          </a:p>
        </p:txBody>
      </p:sp>
      <p:sp>
        <p:nvSpPr>
          <p:cNvPr id="8" name="Segnaposto piè di pagina 7"/>
          <p:cNvSpPr>
            <a:spLocks noGrp="1"/>
          </p:cNvSpPr>
          <p:nvPr>
            <p:ph type="ftr" sz="quarter" idx="11"/>
          </p:nvPr>
        </p:nvSpPr>
        <p:spPr/>
        <p:txBody>
          <a:bodyPr/>
          <a:lstStyle/>
          <a:p>
            <a:r>
              <a:rPr lang="it-IT" smtClean="0"/>
              <a:t>Enrico Molinari</a:t>
            </a:r>
            <a:endParaRPr lang="it-IT"/>
          </a:p>
        </p:txBody>
      </p:sp>
      <p:sp>
        <p:nvSpPr>
          <p:cNvPr id="9" name="Segnaposto numero diapositiva 8"/>
          <p:cNvSpPr>
            <a:spLocks noGrp="1"/>
          </p:cNvSpPr>
          <p:nvPr>
            <p:ph type="sldNum" sz="quarter" idx="12"/>
          </p:nvPr>
        </p:nvSpPr>
        <p:spPr/>
        <p:txBody>
          <a:bodyPr/>
          <a:lstStyle/>
          <a:p>
            <a:fld id="{AF7596A7-F738-42C0-A417-6EB41A7C0704}"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r>
              <a:rPr lang="it-IT" smtClean="0"/>
              <a:t>08/10/2010</a:t>
            </a:r>
            <a:endParaRPr lang="it-IT"/>
          </a:p>
        </p:txBody>
      </p:sp>
      <p:sp>
        <p:nvSpPr>
          <p:cNvPr id="4" name="Segnaposto piè di pagina 3"/>
          <p:cNvSpPr>
            <a:spLocks noGrp="1"/>
          </p:cNvSpPr>
          <p:nvPr>
            <p:ph type="ftr" sz="quarter" idx="11"/>
          </p:nvPr>
        </p:nvSpPr>
        <p:spPr/>
        <p:txBody>
          <a:bodyPr/>
          <a:lstStyle/>
          <a:p>
            <a:r>
              <a:rPr lang="it-IT" smtClean="0"/>
              <a:t>Enrico Molinari</a:t>
            </a:r>
            <a:endParaRPr lang="it-IT"/>
          </a:p>
        </p:txBody>
      </p:sp>
      <p:sp>
        <p:nvSpPr>
          <p:cNvPr id="5" name="Segnaposto numero diapositiva 4"/>
          <p:cNvSpPr>
            <a:spLocks noGrp="1"/>
          </p:cNvSpPr>
          <p:nvPr>
            <p:ph type="sldNum" sz="quarter" idx="12"/>
          </p:nvPr>
        </p:nvSpPr>
        <p:spPr/>
        <p:txBody>
          <a:bodyPr/>
          <a:lstStyle/>
          <a:p>
            <a:fld id="{AF7596A7-F738-42C0-A417-6EB41A7C0704}"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08/10/2010</a:t>
            </a:r>
            <a:endParaRPr lang="it-IT"/>
          </a:p>
        </p:txBody>
      </p:sp>
      <p:sp>
        <p:nvSpPr>
          <p:cNvPr id="3" name="Segnaposto piè di pagina 2"/>
          <p:cNvSpPr>
            <a:spLocks noGrp="1"/>
          </p:cNvSpPr>
          <p:nvPr>
            <p:ph type="ftr" sz="quarter" idx="11"/>
          </p:nvPr>
        </p:nvSpPr>
        <p:spPr/>
        <p:txBody>
          <a:bodyPr/>
          <a:lstStyle/>
          <a:p>
            <a:r>
              <a:rPr lang="it-IT" smtClean="0"/>
              <a:t>Enrico Molinari</a:t>
            </a:r>
            <a:endParaRPr lang="it-IT"/>
          </a:p>
        </p:txBody>
      </p:sp>
      <p:sp>
        <p:nvSpPr>
          <p:cNvPr id="4" name="Segnaposto numero diapositiva 3"/>
          <p:cNvSpPr>
            <a:spLocks noGrp="1"/>
          </p:cNvSpPr>
          <p:nvPr>
            <p:ph type="sldNum" sz="quarter" idx="12"/>
          </p:nvPr>
        </p:nvSpPr>
        <p:spPr/>
        <p:txBody>
          <a:bodyPr/>
          <a:lstStyle/>
          <a:p>
            <a:fld id="{AF7596A7-F738-42C0-A417-6EB41A7C0704}"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it-IT" smtClean="0"/>
              <a:t>08/10/2010</a:t>
            </a:r>
            <a:endParaRPr lang="it-IT"/>
          </a:p>
        </p:txBody>
      </p:sp>
      <p:sp>
        <p:nvSpPr>
          <p:cNvPr id="6" name="Segnaposto piè di pagina 5"/>
          <p:cNvSpPr>
            <a:spLocks noGrp="1"/>
          </p:cNvSpPr>
          <p:nvPr>
            <p:ph type="ftr" sz="quarter" idx="11"/>
          </p:nvPr>
        </p:nvSpPr>
        <p:spPr/>
        <p:txBody>
          <a:bodyPr/>
          <a:lstStyle/>
          <a:p>
            <a:r>
              <a:rPr lang="it-IT" smtClean="0"/>
              <a:t>Enrico Molinari</a:t>
            </a:r>
            <a:endParaRPr lang="it-IT"/>
          </a:p>
        </p:txBody>
      </p:sp>
      <p:sp>
        <p:nvSpPr>
          <p:cNvPr id="7" name="Segnaposto numero diapositiva 6"/>
          <p:cNvSpPr>
            <a:spLocks noGrp="1"/>
          </p:cNvSpPr>
          <p:nvPr>
            <p:ph type="sldNum" sz="quarter" idx="12"/>
          </p:nvPr>
        </p:nvSpPr>
        <p:spPr/>
        <p:txBody>
          <a:bodyPr/>
          <a:lstStyle/>
          <a:p>
            <a:fld id="{AF7596A7-F738-42C0-A417-6EB41A7C0704}"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it-IT" smtClean="0"/>
              <a:t>08/10/2010</a:t>
            </a:r>
            <a:endParaRPr lang="it-IT"/>
          </a:p>
        </p:txBody>
      </p:sp>
      <p:sp>
        <p:nvSpPr>
          <p:cNvPr id="6" name="Segnaposto piè di pagina 5"/>
          <p:cNvSpPr>
            <a:spLocks noGrp="1"/>
          </p:cNvSpPr>
          <p:nvPr>
            <p:ph type="ftr" sz="quarter" idx="11"/>
          </p:nvPr>
        </p:nvSpPr>
        <p:spPr/>
        <p:txBody>
          <a:bodyPr/>
          <a:lstStyle/>
          <a:p>
            <a:r>
              <a:rPr lang="it-IT" smtClean="0"/>
              <a:t>Enrico Molinari</a:t>
            </a:r>
            <a:endParaRPr lang="it-IT"/>
          </a:p>
        </p:txBody>
      </p:sp>
      <p:sp>
        <p:nvSpPr>
          <p:cNvPr id="7" name="Segnaposto numero diapositiva 6"/>
          <p:cNvSpPr>
            <a:spLocks noGrp="1"/>
          </p:cNvSpPr>
          <p:nvPr>
            <p:ph type="sldNum" sz="quarter" idx="12"/>
          </p:nvPr>
        </p:nvSpPr>
        <p:spPr/>
        <p:txBody>
          <a:bodyPr/>
          <a:lstStyle/>
          <a:p>
            <a:fld id="{AF7596A7-F738-42C0-A417-6EB41A7C0704}"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08/10/2010</a:t>
            </a:r>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Enrico Molinari</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596A7-F738-42C0-A417-6EB41A7C070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5148064" y="4581128"/>
            <a:ext cx="3348880" cy="1944216"/>
          </a:xfrm>
        </p:spPr>
        <p:txBody>
          <a:bodyPr>
            <a:normAutofit fontScale="70000" lnSpcReduction="20000"/>
          </a:bodyPr>
          <a:lstStyle/>
          <a:p>
            <a:pPr algn="l">
              <a:lnSpc>
                <a:spcPct val="150000"/>
              </a:lnSpc>
            </a:pPr>
            <a:endParaRPr lang="it-IT" sz="1600" b="1" dirty="0" smtClean="0">
              <a:solidFill>
                <a:schemeClr val="tx1"/>
              </a:solidFill>
              <a:latin typeface="Times New Roman" pitchFamily="18" charset="0"/>
              <a:cs typeface="Times New Roman" pitchFamily="18" charset="0"/>
            </a:endParaRPr>
          </a:p>
          <a:p>
            <a:pPr algn="l">
              <a:lnSpc>
                <a:spcPct val="150000"/>
              </a:lnSpc>
            </a:pPr>
            <a:endParaRPr lang="it-IT" sz="1600" b="1" dirty="0">
              <a:solidFill>
                <a:schemeClr val="tx1"/>
              </a:solidFill>
              <a:latin typeface="Times New Roman" pitchFamily="18" charset="0"/>
              <a:cs typeface="Times New Roman" pitchFamily="18" charset="0"/>
            </a:endParaRPr>
          </a:p>
          <a:p>
            <a:pPr algn="l">
              <a:lnSpc>
                <a:spcPct val="150000"/>
              </a:lnSpc>
            </a:pPr>
            <a:r>
              <a:rPr lang="it-IT" sz="2300" b="1" dirty="0" smtClean="0">
                <a:solidFill>
                  <a:schemeClr val="tx1"/>
                </a:solidFill>
                <a:latin typeface="Times New Roman" pitchFamily="18" charset="0"/>
                <a:cs typeface="Times New Roman" pitchFamily="18" charset="0"/>
              </a:rPr>
              <a:t>Relatori:</a:t>
            </a:r>
          </a:p>
          <a:p>
            <a:pPr algn="just">
              <a:lnSpc>
                <a:spcPct val="150000"/>
              </a:lnSpc>
            </a:pPr>
            <a:r>
              <a:rPr lang="it-IT" sz="2300" b="1" i="1" dirty="0" smtClean="0">
                <a:solidFill>
                  <a:schemeClr val="tx1"/>
                </a:solidFill>
                <a:latin typeface="Times New Roman" pitchFamily="18" charset="0"/>
                <a:cs typeface="Times New Roman" pitchFamily="18" charset="0"/>
              </a:rPr>
              <a:t>Dott. Fabrizio Cei</a:t>
            </a:r>
          </a:p>
          <a:p>
            <a:pPr algn="just"/>
            <a:r>
              <a:rPr lang="it-IT" sz="2300" b="1" i="1" dirty="0" smtClean="0">
                <a:solidFill>
                  <a:schemeClr val="tx1"/>
                </a:solidFill>
                <a:latin typeface="Times New Roman" pitchFamily="18" charset="0"/>
                <a:cs typeface="Times New Roman" pitchFamily="18" charset="0"/>
              </a:rPr>
              <a:t>Prof. Alessandro Diligenti</a:t>
            </a:r>
          </a:p>
          <a:p>
            <a:pPr algn="just"/>
            <a:r>
              <a:rPr lang="it-IT" sz="2300" b="1" i="1" dirty="0" smtClean="0">
                <a:solidFill>
                  <a:schemeClr val="tx1"/>
                </a:solidFill>
                <a:latin typeface="Times New Roman" pitchFamily="18" charset="0"/>
                <a:cs typeface="Times New Roman" pitchFamily="18" charset="0"/>
              </a:rPr>
              <a:t>Dott.ssa Maria Giuseppina Bisogni</a:t>
            </a:r>
            <a:endParaRPr lang="it-IT" sz="2300" b="1" dirty="0" smtClean="0">
              <a:solidFill>
                <a:schemeClr val="tx1"/>
              </a:solidFill>
              <a:latin typeface="Times New Roman" pitchFamily="18" charset="0"/>
              <a:cs typeface="Times New Roman" pitchFamily="18" charset="0"/>
            </a:endParaRPr>
          </a:p>
          <a:p>
            <a:endParaRPr lang="it-IT" dirty="0"/>
          </a:p>
          <a:p>
            <a:endParaRPr lang="it-IT" dirty="0" smtClean="0"/>
          </a:p>
          <a:p>
            <a:endParaRPr lang="it-IT" dirty="0"/>
          </a:p>
        </p:txBody>
      </p:sp>
      <p:sp>
        <p:nvSpPr>
          <p:cNvPr id="4" name="Sottotitolo 2"/>
          <p:cNvSpPr txBox="1">
            <a:spLocks/>
          </p:cNvSpPr>
          <p:nvPr/>
        </p:nvSpPr>
        <p:spPr>
          <a:xfrm>
            <a:off x="1403648" y="4581128"/>
            <a:ext cx="1800200" cy="1440160"/>
          </a:xfrm>
          <a:prstGeom prst="rect">
            <a:avLst/>
          </a:prstGeom>
        </p:spPr>
        <p:txBody>
          <a:bodyPr vert="horz" lIns="91440" tIns="45720" rIns="91440" bIns="45720" rtlCol="0">
            <a:normAutofit fontScale="77500" lnSpcReduction="20000"/>
          </a:body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it-IT" sz="1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lang="it-IT" sz="1600" b="1" dirty="0">
              <a:latin typeface="Times New Roman" pitchFamily="18" charset="0"/>
              <a:cs typeface="Times New Roman" pitchFamily="18" charset="0"/>
            </a:endParaRPr>
          </a:p>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it-IT" sz="21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Candidato:</a:t>
            </a:r>
          </a:p>
          <a:p>
            <a:pPr marL="0" marR="0" lvl="0"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it-IT" sz="21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Molinari Enrico</a:t>
            </a:r>
            <a:endParaRPr kumimoji="0" lang="it-IT" sz="21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026" name="Picture 2"/>
          <p:cNvPicPr>
            <a:picLocks noChangeAspect="1" noChangeArrowheads="1"/>
          </p:cNvPicPr>
          <p:nvPr/>
        </p:nvPicPr>
        <p:blipFill>
          <a:blip r:embed="rId3" cstate="print"/>
          <a:srcRect/>
          <a:stretch>
            <a:fillRect/>
          </a:stretch>
        </p:blipFill>
        <p:spPr bwMode="auto">
          <a:xfrm>
            <a:off x="3275856" y="188640"/>
            <a:ext cx="2687479" cy="2443163"/>
          </a:xfrm>
          <a:prstGeom prst="rect">
            <a:avLst/>
          </a:prstGeom>
          <a:noFill/>
          <a:ln w="9525">
            <a:noFill/>
            <a:miter lim="800000"/>
            <a:headEnd/>
            <a:tailEnd/>
          </a:ln>
          <a:scene3d>
            <a:camera prst="orthographicFront"/>
            <a:lightRig rig="threePt" dir="t"/>
          </a:scene3d>
          <a:sp3d contourW="12700">
            <a:contourClr>
              <a:schemeClr val="bg1"/>
            </a:contourClr>
          </a:sp3d>
        </p:spPr>
      </p:pic>
      <p:sp>
        <p:nvSpPr>
          <p:cNvPr id="8" name="Rettangolo 7"/>
          <p:cNvSpPr/>
          <p:nvPr/>
        </p:nvSpPr>
        <p:spPr>
          <a:xfrm>
            <a:off x="2339752" y="2780928"/>
            <a:ext cx="4572000" cy="646331"/>
          </a:xfrm>
          <a:prstGeom prst="rect">
            <a:avLst/>
          </a:prstGeom>
        </p:spPr>
        <p:txBody>
          <a:bodyPr>
            <a:spAutoFit/>
          </a:bodyPr>
          <a:lstStyle/>
          <a:p>
            <a:pPr algn="ctr"/>
            <a:r>
              <a:rPr lang="it-IT" i="1" dirty="0" smtClean="0">
                <a:effectLst>
                  <a:outerShdw blurRad="38100" dist="38100" dir="2700000" algn="tl">
                    <a:srgbClr val="000000">
                      <a:alpha val="43137"/>
                    </a:srgbClr>
                  </a:outerShdw>
                </a:effectLst>
                <a:latin typeface="Palatino Linotype" pitchFamily="18" charset="0"/>
                <a:cs typeface="Arial" pitchFamily="34" charset="0"/>
              </a:rPr>
              <a:t>ANNO ACCADEMICO 2009/2010</a:t>
            </a:r>
            <a:br>
              <a:rPr lang="it-IT" i="1" dirty="0" smtClean="0">
                <a:effectLst>
                  <a:outerShdw blurRad="38100" dist="38100" dir="2700000" algn="tl">
                    <a:srgbClr val="000000">
                      <a:alpha val="43137"/>
                    </a:srgbClr>
                  </a:outerShdw>
                </a:effectLst>
                <a:latin typeface="Palatino Linotype" pitchFamily="18" charset="0"/>
                <a:cs typeface="Arial" pitchFamily="34" charset="0"/>
              </a:rPr>
            </a:br>
            <a:r>
              <a:rPr lang="it-IT" b="1" i="1" dirty="0" smtClean="0">
                <a:effectLst>
                  <a:outerShdw blurRad="38100" dist="38100" dir="2700000" algn="tl">
                    <a:srgbClr val="000000">
                      <a:alpha val="43137"/>
                    </a:srgbClr>
                  </a:outerShdw>
                </a:effectLst>
                <a:latin typeface="Palatino Linotype" pitchFamily="18" charset="0"/>
                <a:cs typeface="Arial" pitchFamily="34" charset="0"/>
              </a:rPr>
              <a:t>Corso di Laurea in Ingegneria Elettronica</a:t>
            </a:r>
            <a:endParaRPr lang="it-IT" dirty="0"/>
          </a:p>
        </p:txBody>
      </p:sp>
      <p:sp>
        <p:nvSpPr>
          <p:cNvPr id="9" name="Rettangolo 8"/>
          <p:cNvSpPr/>
          <p:nvPr/>
        </p:nvSpPr>
        <p:spPr>
          <a:xfrm>
            <a:off x="539552" y="3573016"/>
            <a:ext cx="8064896" cy="1200329"/>
          </a:xfrm>
          <a:prstGeom prst="rect">
            <a:avLst/>
          </a:prstGeom>
        </p:spPr>
        <p:txBody>
          <a:bodyPr wrap="square">
            <a:spAutoFit/>
          </a:bodyPr>
          <a:lstStyle/>
          <a:p>
            <a:pPr algn="ctr"/>
            <a:r>
              <a:rPr lang="it-IT" sz="3600" b="1" dirty="0" smtClean="0">
                <a:ln w="0" cmpd="dbl">
                  <a:solidFill>
                    <a:schemeClr val="tx1">
                      <a:lumMod val="85000"/>
                      <a:lumOff val="15000"/>
                    </a:schemeClr>
                  </a:solidFill>
                </a:ln>
                <a:effectLst>
                  <a:outerShdw blurRad="50800" dist="63500" dir="5400000" sx="102000" sy="102000" algn="t" rotWithShape="0">
                    <a:prstClr val="black">
                      <a:alpha val="40000"/>
                    </a:prstClr>
                  </a:outerShdw>
                </a:effectLst>
                <a:latin typeface="Times New Roman" pitchFamily="18" charset="0"/>
                <a:cs typeface="Times New Roman" pitchFamily="18" charset="0"/>
              </a:rPr>
              <a:t>Tecnologia della fotorivelazione basata</a:t>
            </a:r>
            <a:br>
              <a:rPr lang="it-IT" sz="3600" b="1" dirty="0" smtClean="0">
                <a:ln w="0" cmpd="dbl">
                  <a:solidFill>
                    <a:schemeClr val="tx1">
                      <a:lumMod val="85000"/>
                      <a:lumOff val="15000"/>
                    </a:schemeClr>
                  </a:solidFill>
                </a:ln>
                <a:effectLst>
                  <a:outerShdw blurRad="50800" dist="63500" dir="5400000" sx="102000" sy="102000" algn="t" rotWithShape="0">
                    <a:prstClr val="black">
                      <a:alpha val="40000"/>
                    </a:prstClr>
                  </a:outerShdw>
                </a:effectLst>
                <a:latin typeface="Times New Roman" pitchFamily="18" charset="0"/>
                <a:cs typeface="Times New Roman" pitchFamily="18" charset="0"/>
              </a:rPr>
            </a:br>
            <a:r>
              <a:rPr lang="it-IT" sz="3600" b="1" dirty="0" smtClean="0">
                <a:ln w="0" cmpd="dbl">
                  <a:solidFill>
                    <a:schemeClr val="tx1">
                      <a:lumMod val="85000"/>
                      <a:lumOff val="15000"/>
                    </a:schemeClr>
                  </a:solidFill>
                </a:ln>
                <a:effectLst>
                  <a:outerShdw blurRad="50800" dist="63500" dir="5400000" sx="102000" sy="102000" algn="t" rotWithShape="0">
                    <a:prstClr val="black">
                      <a:alpha val="40000"/>
                    </a:prstClr>
                  </a:outerShdw>
                </a:effectLst>
                <a:latin typeface="Times New Roman" pitchFamily="18" charset="0"/>
                <a:cs typeface="Times New Roman" pitchFamily="18" charset="0"/>
              </a:rPr>
              <a:t> su dispositivi a semiconduttore </a:t>
            </a:r>
            <a:endParaRPr lang="it-IT" sz="3600" dirty="0"/>
          </a:p>
        </p:txBody>
      </p:sp>
      <p:sp>
        <p:nvSpPr>
          <p:cNvPr id="7" name="Segnaposto data 6"/>
          <p:cNvSpPr>
            <a:spLocks noGrp="1"/>
          </p:cNvSpPr>
          <p:nvPr>
            <p:ph type="dt" sz="half" idx="10"/>
          </p:nvPr>
        </p:nvSpPr>
        <p:spPr/>
        <p:txBody>
          <a:bodyPr/>
          <a:lstStyle/>
          <a:p>
            <a:r>
              <a:rPr lang="it-IT" dirty="0" smtClean="0"/>
              <a:t>08/10/2010</a:t>
            </a:r>
            <a:endParaRPr lang="it-IT" dirty="0"/>
          </a:p>
        </p:txBody>
      </p:sp>
      <p:sp>
        <p:nvSpPr>
          <p:cNvPr id="10" name="Segnaposto numero diapositiva 9"/>
          <p:cNvSpPr>
            <a:spLocks noGrp="1"/>
          </p:cNvSpPr>
          <p:nvPr>
            <p:ph type="sldNum" sz="quarter" idx="12"/>
          </p:nvPr>
        </p:nvSpPr>
        <p:spPr/>
        <p:txBody>
          <a:bodyPr/>
          <a:lstStyle/>
          <a:p>
            <a:fld id="{AF7596A7-F738-42C0-A417-6EB41A7C0704}" type="slidenum">
              <a:rPr lang="it-IT" smtClean="0"/>
              <a:pPr/>
              <a:t>1</a:t>
            </a:fld>
            <a:endParaRPr lang="it-IT"/>
          </a:p>
        </p:txBody>
      </p:sp>
      <p:sp>
        <p:nvSpPr>
          <p:cNvPr id="11" name="Segnaposto piè di pagina 10"/>
          <p:cNvSpPr>
            <a:spLocks noGrp="1"/>
          </p:cNvSpPr>
          <p:nvPr>
            <p:ph type="ftr" sz="quarter" idx="11"/>
          </p:nvPr>
        </p:nvSpPr>
        <p:spPr/>
        <p:txBody>
          <a:bodyPr/>
          <a:lstStyle/>
          <a:p>
            <a:r>
              <a:rPr lang="it-IT" dirty="0" smtClean="0"/>
              <a:t>Enrico Molinari</a:t>
            </a:r>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smtClean="0"/>
              <a:t>08/10/2010</a:t>
            </a:r>
            <a:endParaRPr lang="it-IT"/>
          </a:p>
        </p:txBody>
      </p:sp>
      <p:sp>
        <p:nvSpPr>
          <p:cNvPr id="5" name="Segnaposto piè di pagina 4"/>
          <p:cNvSpPr>
            <a:spLocks noGrp="1"/>
          </p:cNvSpPr>
          <p:nvPr>
            <p:ph type="ftr" sz="quarter" idx="11"/>
          </p:nvPr>
        </p:nvSpPr>
        <p:spPr/>
        <p:txBody>
          <a:bodyPr/>
          <a:lstStyle/>
          <a:p>
            <a:r>
              <a:rPr lang="it-IT" smtClean="0"/>
              <a:t>Enrico Molinari</a:t>
            </a:r>
            <a:endParaRPr lang="it-IT"/>
          </a:p>
        </p:txBody>
      </p:sp>
      <p:sp>
        <p:nvSpPr>
          <p:cNvPr id="6" name="Segnaposto numero diapositiva 5"/>
          <p:cNvSpPr>
            <a:spLocks noGrp="1"/>
          </p:cNvSpPr>
          <p:nvPr>
            <p:ph type="sldNum" sz="quarter" idx="12"/>
          </p:nvPr>
        </p:nvSpPr>
        <p:spPr/>
        <p:txBody>
          <a:bodyPr/>
          <a:lstStyle/>
          <a:p>
            <a:fld id="{AF7596A7-F738-42C0-A417-6EB41A7C0704}" type="slidenum">
              <a:rPr lang="it-IT" smtClean="0"/>
              <a:pPr/>
              <a:t>10</a:t>
            </a:fld>
            <a:endParaRPr lang="it-IT"/>
          </a:p>
        </p:txBody>
      </p:sp>
      <p:pic>
        <p:nvPicPr>
          <p:cNvPr id="7" name="Immagine 6" descr="22.bmp"/>
          <p:cNvPicPr>
            <a:picLocks/>
          </p:cNvPicPr>
          <p:nvPr/>
        </p:nvPicPr>
        <p:blipFill>
          <a:blip r:embed="rId2" cstate="print"/>
          <a:stretch>
            <a:fillRect/>
          </a:stretch>
        </p:blipFill>
        <p:spPr>
          <a:xfrm>
            <a:off x="179512" y="1052736"/>
            <a:ext cx="8851457" cy="426199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755576" y="116632"/>
            <a:ext cx="7560840" cy="584775"/>
          </a:xfrm>
          <a:prstGeom prst="rect">
            <a:avLst/>
          </a:prstGeom>
        </p:spPr>
        <p:txBody>
          <a:bodyPr wrap="square">
            <a:spAutoFit/>
          </a:bodyPr>
          <a:lstStyle/>
          <a:p>
            <a:r>
              <a:rPr lang="it-IT" b="1" dirty="0" smtClean="0"/>
              <a:t>Fotorivelatore SiPM (“Silicon Photon Multiplier” – fotomoltiplicatore al silicio) </a:t>
            </a:r>
          </a:p>
          <a:p>
            <a:endParaRPr lang="it-IT" sz="1400" b="1" dirty="0"/>
          </a:p>
        </p:txBody>
      </p:sp>
      <p:pic>
        <p:nvPicPr>
          <p:cNvPr id="13" name="Immagine 12" descr="46.bmp"/>
          <p:cNvPicPr>
            <a:picLocks noChangeAspect="1"/>
          </p:cNvPicPr>
          <p:nvPr/>
        </p:nvPicPr>
        <p:blipFill>
          <a:blip r:embed="rId3" cstate="print"/>
          <a:stretch>
            <a:fillRect/>
          </a:stretch>
        </p:blipFill>
        <p:spPr>
          <a:xfrm>
            <a:off x="251520" y="980728"/>
            <a:ext cx="8717478" cy="4781462"/>
          </a:xfrm>
          <a:prstGeom prst="rect">
            <a:avLst/>
          </a:prstGeom>
        </p:spPr>
      </p:pic>
      <p:sp>
        <p:nvSpPr>
          <p:cNvPr id="15" name="Segnaposto data 14"/>
          <p:cNvSpPr>
            <a:spLocks noGrp="1"/>
          </p:cNvSpPr>
          <p:nvPr>
            <p:ph type="dt" sz="half" idx="10"/>
          </p:nvPr>
        </p:nvSpPr>
        <p:spPr/>
        <p:txBody>
          <a:bodyPr/>
          <a:lstStyle/>
          <a:p>
            <a:r>
              <a:rPr lang="it-IT" smtClean="0"/>
              <a:t>08/10/2010</a:t>
            </a:r>
            <a:endParaRPr lang="it-IT"/>
          </a:p>
        </p:txBody>
      </p:sp>
      <p:sp>
        <p:nvSpPr>
          <p:cNvPr id="16" name="Segnaposto numero diapositiva 15"/>
          <p:cNvSpPr>
            <a:spLocks noGrp="1"/>
          </p:cNvSpPr>
          <p:nvPr>
            <p:ph type="sldNum" sz="quarter" idx="12"/>
          </p:nvPr>
        </p:nvSpPr>
        <p:spPr/>
        <p:txBody>
          <a:bodyPr/>
          <a:lstStyle/>
          <a:p>
            <a:fld id="{AF7596A7-F738-42C0-A417-6EB41A7C0704}" type="slidenum">
              <a:rPr lang="it-IT" smtClean="0"/>
              <a:pPr/>
              <a:t>11</a:t>
            </a:fld>
            <a:endParaRPr lang="it-IT" dirty="0"/>
          </a:p>
        </p:txBody>
      </p:sp>
      <p:sp>
        <p:nvSpPr>
          <p:cNvPr id="17" name="Segnaposto piè di pagina 16"/>
          <p:cNvSpPr>
            <a:spLocks noGrp="1"/>
          </p:cNvSpPr>
          <p:nvPr>
            <p:ph type="ftr" sz="quarter" idx="11"/>
          </p:nvPr>
        </p:nvSpPr>
        <p:spPr/>
        <p:txBody>
          <a:bodyPr/>
          <a:lstStyle/>
          <a:p>
            <a:r>
              <a:rPr lang="it-IT" smtClean="0"/>
              <a:t>Enrico Molinari</a:t>
            </a:r>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smtClean="0"/>
              <a:t>08/10/2010</a:t>
            </a:r>
            <a:endParaRPr lang="it-IT"/>
          </a:p>
        </p:txBody>
      </p:sp>
      <p:sp>
        <p:nvSpPr>
          <p:cNvPr id="5" name="Segnaposto piè di pagina 4"/>
          <p:cNvSpPr>
            <a:spLocks noGrp="1"/>
          </p:cNvSpPr>
          <p:nvPr>
            <p:ph type="ftr" sz="quarter" idx="11"/>
          </p:nvPr>
        </p:nvSpPr>
        <p:spPr/>
        <p:txBody>
          <a:bodyPr/>
          <a:lstStyle/>
          <a:p>
            <a:r>
              <a:rPr lang="it-IT" smtClean="0"/>
              <a:t>Enrico Molinari</a:t>
            </a:r>
            <a:endParaRPr lang="it-IT"/>
          </a:p>
        </p:txBody>
      </p:sp>
      <p:sp>
        <p:nvSpPr>
          <p:cNvPr id="6" name="Segnaposto numero diapositiva 5"/>
          <p:cNvSpPr>
            <a:spLocks noGrp="1"/>
          </p:cNvSpPr>
          <p:nvPr>
            <p:ph type="sldNum" sz="quarter" idx="12"/>
          </p:nvPr>
        </p:nvSpPr>
        <p:spPr/>
        <p:txBody>
          <a:bodyPr/>
          <a:lstStyle/>
          <a:p>
            <a:fld id="{AF7596A7-F738-42C0-A417-6EB41A7C0704}" type="slidenum">
              <a:rPr lang="it-IT" smtClean="0"/>
              <a:pPr/>
              <a:t>12</a:t>
            </a:fld>
            <a:endParaRPr lang="it-IT"/>
          </a:p>
        </p:txBody>
      </p:sp>
      <p:pic>
        <p:nvPicPr>
          <p:cNvPr id="7" name="Immagine 6" descr="45.bmp"/>
          <p:cNvPicPr>
            <a:picLocks/>
          </p:cNvPicPr>
          <p:nvPr/>
        </p:nvPicPr>
        <p:blipFill>
          <a:blip r:embed="rId3" cstate="print"/>
          <a:stretch>
            <a:fillRect/>
          </a:stretch>
        </p:blipFill>
        <p:spPr>
          <a:xfrm>
            <a:off x="323528" y="1484784"/>
            <a:ext cx="8450793" cy="3991798"/>
          </a:xfrm>
          <a:prstGeom prst="rect">
            <a:avLst/>
          </a:prstGeom>
        </p:spPr>
      </p:pic>
      <p:sp>
        <p:nvSpPr>
          <p:cNvPr id="8" name="Rettangolo 7"/>
          <p:cNvSpPr/>
          <p:nvPr/>
        </p:nvSpPr>
        <p:spPr>
          <a:xfrm>
            <a:off x="251520" y="404664"/>
            <a:ext cx="8712968" cy="461665"/>
          </a:xfrm>
          <a:prstGeom prst="rect">
            <a:avLst/>
          </a:prstGeom>
        </p:spPr>
        <p:txBody>
          <a:bodyPr wrap="square">
            <a:spAutoFit/>
          </a:bodyPr>
          <a:lstStyle/>
          <a:p>
            <a:r>
              <a:rPr lang="it-IT" sz="2400" b="1" dirty="0" smtClean="0"/>
              <a:t>Circuito equivalente di un SiPM sottoposto ad un impulso luminoso </a:t>
            </a:r>
            <a:endParaRPr lang="it-IT" sz="2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smtClean="0"/>
              <a:t>08/10/2010</a:t>
            </a:r>
            <a:endParaRPr lang="it-IT"/>
          </a:p>
        </p:txBody>
      </p:sp>
      <p:sp>
        <p:nvSpPr>
          <p:cNvPr id="5" name="Segnaposto piè di pagina 4"/>
          <p:cNvSpPr>
            <a:spLocks noGrp="1"/>
          </p:cNvSpPr>
          <p:nvPr>
            <p:ph type="ftr" sz="quarter" idx="11"/>
          </p:nvPr>
        </p:nvSpPr>
        <p:spPr/>
        <p:txBody>
          <a:bodyPr/>
          <a:lstStyle/>
          <a:p>
            <a:r>
              <a:rPr lang="it-IT" smtClean="0"/>
              <a:t>Enrico Molinari</a:t>
            </a:r>
            <a:endParaRPr lang="it-IT"/>
          </a:p>
        </p:txBody>
      </p:sp>
      <p:sp>
        <p:nvSpPr>
          <p:cNvPr id="6" name="Segnaposto numero diapositiva 5"/>
          <p:cNvSpPr>
            <a:spLocks noGrp="1"/>
          </p:cNvSpPr>
          <p:nvPr>
            <p:ph type="sldNum" sz="quarter" idx="12"/>
          </p:nvPr>
        </p:nvSpPr>
        <p:spPr/>
        <p:txBody>
          <a:bodyPr/>
          <a:lstStyle/>
          <a:p>
            <a:fld id="{AF7596A7-F738-42C0-A417-6EB41A7C0704}" type="slidenum">
              <a:rPr lang="it-IT" smtClean="0"/>
              <a:pPr/>
              <a:t>13</a:t>
            </a:fld>
            <a:endParaRPr lang="it-IT"/>
          </a:p>
        </p:txBody>
      </p:sp>
      <p:sp>
        <p:nvSpPr>
          <p:cNvPr id="7" name="Rettangolo 6"/>
          <p:cNvSpPr/>
          <p:nvPr/>
        </p:nvSpPr>
        <p:spPr>
          <a:xfrm>
            <a:off x="2555776" y="188640"/>
            <a:ext cx="3744416" cy="338554"/>
          </a:xfrm>
          <a:prstGeom prst="rect">
            <a:avLst/>
          </a:prstGeom>
        </p:spPr>
        <p:txBody>
          <a:bodyPr wrap="square">
            <a:spAutoFit/>
          </a:bodyPr>
          <a:lstStyle/>
          <a:p>
            <a:r>
              <a:rPr lang="it-IT" sz="1600" b="1" dirty="0" smtClean="0"/>
              <a:t>sezione della microcella GM – SAM – APD </a:t>
            </a:r>
            <a:endParaRPr lang="it-IT" sz="1600" b="1" dirty="0"/>
          </a:p>
        </p:txBody>
      </p:sp>
      <p:pic>
        <p:nvPicPr>
          <p:cNvPr id="8" name="Immagine 7" descr="43.bmp"/>
          <p:cNvPicPr>
            <a:picLocks noChangeAspect="1"/>
          </p:cNvPicPr>
          <p:nvPr/>
        </p:nvPicPr>
        <p:blipFill>
          <a:blip r:embed="rId2" cstate="print"/>
          <a:stretch>
            <a:fillRect/>
          </a:stretch>
        </p:blipFill>
        <p:spPr>
          <a:xfrm>
            <a:off x="1619672" y="620688"/>
            <a:ext cx="5910967" cy="2896958"/>
          </a:xfrm>
          <a:prstGeom prst="rect">
            <a:avLst/>
          </a:prstGeom>
        </p:spPr>
      </p:pic>
      <p:sp>
        <p:nvSpPr>
          <p:cNvPr id="9" name="Rettangolo 8"/>
          <p:cNvSpPr/>
          <p:nvPr/>
        </p:nvSpPr>
        <p:spPr>
          <a:xfrm>
            <a:off x="2843808" y="3573016"/>
            <a:ext cx="3240360" cy="338554"/>
          </a:xfrm>
          <a:prstGeom prst="rect">
            <a:avLst/>
          </a:prstGeom>
        </p:spPr>
        <p:txBody>
          <a:bodyPr wrap="square">
            <a:spAutoFit/>
          </a:bodyPr>
          <a:lstStyle/>
          <a:p>
            <a:r>
              <a:rPr lang="it-IT" sz="1600" b="1" dirty="0" smtClean="0"/>
              <a:t>layout della microcella (7 maschere) </a:t>
            </a:r>
            <a:endParaRPr lang="it-IT" sz="1600" b="1" dirty="0"/>
          </a:p>
        </p:txBody>
      </p:sp>
      <p:pic>
        <p:nvPicPr>
          <p:cNvPr id="10" name="Immagine 9" descr="52.bmp"/>
          <p:cNvPicPr>
            <a:picLocks noChangeAspect="1"/>
          </p:cNvPicPr>
          <p:nvPr/>
        </p:nvPicPr>
        <p:blipFill>
          <a:blip r:embed="rId3" cstate="print"/>
          <a:stretch>
            <a:fillRect/>
          </a:stretch>
        </p:blipFill>
        <p:spPr>
          <a:xfrm>
            <a:off x="2915816" y="3933056"/>
            <a:ext cx="2956397" cy="247174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data 7"/>
          <p:cNvSpPr>
            <a:spLocks noGrp="1"/>
          </p:cNvSpPr>
          <p:nvPr>
            <p:ph type="dt" sz="half" idx="10"/>
          </p:nvPr>
        </p:nvSpPr>
        <p:spPr/>
        <p:txBody>
          <a:bodyPr/>
          <a:lstStyle/>
          <a:p>
            <a:r>
              <a:rPr lang="it-IT" smtClean="0"/>
              <a:t>08/10/2010</a:t>
            </a:r>
            <a:endParaRPr lang="it-IT"/>
          </a:p>
        </p:txBody>
      </p:sp>
      <p:sp>
        <p:nvSpPr>
          <p:cNvPr id="11" name="Segnaposto numero diapositiva 10"/>
          <p:cNvSpPr>
            <a:spLocks noGrp="1"/>
          </p:cNvSpPr>
          <p:nvPr>
            <p:ph type="sldNum" sz="quarter" idx="12"/>
          </p:nvPr>
        </p:nvSpPr>
        <p:spPr/>
        <p:txBody>
          <a:bodyPr/>
          <a:lstStyle/>
          <a:p>
            <a:fld id="{AF7596A7-F738-42C0-A417-6EB41A7C0704}" type="slidenum">
              <a:rPr lang="it-IT" smtClean="0"/>
              <a:pPr/>
              <a:t>14</a:t>
            </a:fld>
            <a:endParaRPr lang="it-IT"/>
          </a:p>
        </p:txBody>
      </p:sp>
      <p:sp>
        <p:nvSpPr>
          <p:cNvPr id="12" name="Segnaposto piè di pagina 11"/>
          <p:cNvSpPr>
            <a:spLocks noGrp="1"/>
          </p:cNvSpPr>
          <p:nvPr>
            <p:ph type="ftr" sz="quarter" idx="11"/>
          </p:nvPr>
        </p:nvSpPr>
        <p:spPr/>
        <p:txBody>
          <a:bodyPr/>
          <a:lstStyle/>
          <a:p>
            <a:r>
              <a:rPr lang="it-IT" smtClean="0"/>
              <a:t>Enrico Molinari</a:t>
            </a:r>
            <a:endParaRPr lang="it-IT"/>
          </a:p>
        </p:txBody>
      </p:sp>
      <p:sp>
        <p:nvSpPr>
          <p:cNvPr id="14" name="Rettangolo 13"/>
          <p:cNvSpPr/>
          <p:nvPr/>
        </p:nvSpPr>
        <p:spPr>
          <a:xfrm>
            <a:off x="2627784" y="260648"/>
            <a:ext cx="3528392" cy="369332"/>
          </a:xfrm>
          <a:prstGeom prst="rect">
            <a:avLst/>
          </a:prstGeom>
        </p:spPr>
        <p:txBody>
          <a:bodyPr wrap="square">
            <a:spAutoFit/>
          </a:bodyPr>
          <a:lstStyle/>
          <a:p>
            <a:r>
              <a:rPr lang="it-IT" b="1" dirty="0" smtClean="0"/>
              <a:t>Parametri fondamentali di un SiPM</a:t>
            </a:r>
            <a:endParaRPr lang="it-IT" b="1" dirty="0"/>
          </a:p>
        </p:txBody>
      </p:sp>
      <p:sp>
        <p:nvSpPr>
          <p:cNvPr id="15" name="Rettangolo 14"/>
          <p:cNvSpPr/>
          <p:nvPr/>
        </p:nvSpPr>
        <p:spPr>
          <a:xfrm>
            <a:off x="323528" y="764704"/>
            <a:ext cx="7272808" cy="369332"/>
          </a:xfrm>
          <a:prstGeom prst="rect">
            <a:avLst/>
          </a:prstGeom>
        </p:spPr>
        <p:txBody>
          <a:bodyPr wrap="square">
            <a:spAutoFit/>
          </a:bodyPr>
          <a:lstStyle/>
          <a:p>
            <a:pPr>
              <a:buFont typeface="Arial" pitchFamily="34" charset="0"/>
              <a:buChar char="•"/>
            </a:pPr>
            <a:r>
              <a:rPr lang="it-IT" sz="1400" b="1" dirty="0" smtClean="0"/>
              <a:t> </a:t>
            </a:r>
            <a:r>
              <a:rPr lang="it-IT" b="1" dirty="0" smtClean="0"/>
              <a:t>PDE – “Photon Detection Efficienty” – efficienza di rivelazione dei fotoni</a:t>
            </a:r>
            <a:endParaRPr lang="it-IT" b="1" dirty="0"/>
          </a:p>
        </p:txBody>
      </p:sp>
      <p:pic>
        <p:nvPicPr>
          <p:cNvPr id="16" name="Immagine 15" descr="48.bmp"/>
          <p:cNvPicPr>
            <a:picLocks noChangeAspect="1"/>
          </p:cNvPicPr>
          <p:nvPr/>
        </p:nvPicPr>
        <p:blipFill>
          <a:blip r:embed="rId3" cstate="print"/>
          <a:stretch>
            <a:fillRect/>
          </a:stretch>
        </p:blipFill>
        <p:spPr>
          <a:xfrm>
            <a:off x="332291" y="1196752"/>
            <a:ext cx="8811709" cy="746311"/>
          </a:xfrm>
          <a:prstGeom prst="rect">
            <a:avLst/>
          </a:prstGeom>
        </p:spPr>
      </p:pic>
      <p:sp>
        <p:nvSpPr>
          <p:cNvPr id="17" name="Rettangolo 16"/>
          <p:cNvSpPr/>
          <p:nvPr/>
        </p:nvSpPr>
        <p:spPr>
          <a:xfrm>
            <a:off x="323528" y="2276872"/>
            <a:ext cx="6480720" cy="369332"/>
          </a:xfrm>
          <a:prstGeom prst="rect">
            <a:avLst/>
          </a:prstGeom>
        </p:spPr>
        <p:txBody>
          <a:bodyPr wrap="square">
            <a:spAutoFit/>
          </a:bodyPr>
          <a:lstStyle/>
          <a:p>
            <a:pPr>
              <a:buFont typeface="Arial" pitchFamily="34" charset="0"/>
              <a:buChar char="•"/>
            </a:pPr>
            <a:r>
              <a:rPr lang="it-IT" b="1" dirty="0" smtClean="0"/>
              <a:t> G</a:t>
            </a:r>
            <a:r>
              <a:rPr lang="it-IT" b="1" baseline="-25000" dirty="0" smtClean="0"/>
              <a:t>f</a:t>
            </a:r>
            <a:r>
              <a:rPr lang="it-IT" b="1" dirty="0" smtClean="0"/>
              <a:t> – “Fill factor” – fattore di riempimento o efficienza geometrica</a:t>
            </a:r>
            <a:endParaRPr lang="it-IT" b="1" dirty="0"/>
          </a:p>
        </p:txBody>
      </p:sp>
      <p:pic>
        <p:nvPicPr>
          <p:cNvPr id="18" name="Immagine 17" descr="49.bmp"/>
          <p:cNvPicPr>
            <a:picLocks noChangeAspect="1"/>
          </p:cNvPicPr>
          <p:nvPr/>
        </p:nvPicPr>
        <p:blipFill>
          <a:blip r:embed="rId4" cstate="print"/>
          <a:stretch>
            <a:fillRect/>
          </a:stretch>
        </p:blipFill>
        <p:spPr>
          <a:xfrm>
            <a:off x="611560" y="2852936"/>
            <a:ext cx="2896710" cy="680098"/>
          </a:xfrm>
          <a:prstGeom prst="rect">
            <a:avLst/>
          </a:prstGeom>
        </p:spPr>
      </p:pic>
      <p:sp>
        <p:nvSpPr>
          <p:cNvPr id="19" name="Rettangolo 18"/>
          <p:cNvSpPr/>
          <p:nvPr/>
        </p:nvSpPr>
        <p:spPr>
          <a:xfrm>
            <a:off x="3671392" y="2780928"/>
            <a:ext cx="5077072" cy="784830"/>
          </a:xfrm>
          <a:prstGeom prst="rect">
            <a:avLst/>
          </a:prstGeom>
        </p:spPr>
        <p:txBody>
          <a:bodyPr wrap="square">
            <a:spAutoFit/>
          </a:bodyPr>
          <a:lstStyle/>
          <a:p>
            <a:pPr marL="85725" indent="-85725"/>
            <a:r>
              <a:rPr lang="it-IT" sz="1500" dirty="0" smtClean="0"/>
              <a:t>  fill factor limitato dal resistore di quenching, dalla trench di collimazione ed isolamento di break down a valanga e dalle metallizzazioni superficiali</a:t>
            </a:r>
            <a:r>
              <a:rPr lang="it-IT" sz="1400" dirty="0" smtClean="0"/>
              <a:t>   </a:t>
            </a:r>
            <a:endParaRPr lang="it-IT" sz="1400" dirty="0"/>
          </a:p>
        </p:txBody>
      </p:sp>
      <p:sp>
        <p:nvSpPr>
          <p:cNvPr id="20" name="Rettangolo 19"/>
          <p:cNvSpPr/>
          <p:nvPr/>
        </p:nvSpPr>
        <p:spPr>
          <a:xfrm>
            <a:off x="323528" y="3717032"/>
            <a:ext cx="2736304" cy="369332"/>
          </a:xfrm>
          <a:prstGeom prst="rect">
            <a:avLst/>
          </a:prstGeom>
        </p:spPr>
        <p:txBody>
          <a:bodyPr wrap="square">
            <a:spAutoFit/>
          </a:bodyPr>
          <a:lstStyle/>
          <a:p>
            <a:pPr>
              <a:buFont typeface="Arial" pitchFamily="34" charset="0"/>
              <a:buChar char="•"/>
            </a:pPr>
            <a:r>
              <a:rPr lang="it-IT" sz="1400" b="1" dirty="0" smtClean="0"/>
              <a:t> </a:t>
            </a:r>
            <a:r>
              <a:rPr lang="it-IT" b="1" dirty="0" smtClean="0"/>
              <a:t>P</a:t>
            </a:r>
            <a:r>
              <a:rPr lang="it-IT" b="1" baseline="-25000" dirty="0" smtClean="0"/>
              <a:t>tr</a:t>
            </a:r>
            <a:r>
              <a:rPr lang="it-IT" b="1" dirty="0" smtClean="0"/>
              <a:t> – probabilità di trigger</a:t>
            </a:r>
            <a:endParaRPr lang="it-IT" b="1" dirty="0"/>
          </a:p>
        </p:txBody>
      </p:sp>
      <p:sp>
        <p:nvSpPr>
          <p:cNvPr id="21" name="Rettangolo 20"/>
          <p:cNvSpPr/>
          <p:nvPr/>
        </p:nvSpPr>
        <p:spPr>
          <a:xfrm>
            <a:off x="323528" y="4221088"/>
            <a:ext cx="8640960" cy="553998"/>
          </a:xfrm>
          <a:prstGeom prst="rect">
            <a:avLst/>
          </a:prstGeom>
        </p:spPr>
        <p:txBody>
          <a:bodyPr wrap="square">
            <a:spAutoFit/>
          </a:bodyPr>
          <a:lstStyle/>
          <a:p>
            <a:pPr marL="85725" indent="-85725"/>
            <a:r>
              <a:rPr lang="it-IT" sz="1500" dirty="0" smtClean="0"/>
              <a:t>  probabilità che un fotoelettrone o una fotolacuna inneschi una realizzazione del break down a valanga, in un </a:t>
            </a:r>
          </a:p>
          <a:p>
            <a:pPr marL="85725" indent="-85725"/>
            <a:r>
              <a:rPr lang="it-IT" sz="1500" dirty="0" smtClean="0"/>
              <a:t>  punto della regione di moltiplicazione del fotorivelatore costituente il singolo pixel della matrice</a:t>
            </a:r>
            <a:endParaRPr lang="it-IT" sz="1500" dirty="0"/>
          </a:p>
        </p:txBody>
      </p:sp>
      <p:sp>
        <p:nvSpPr>
          <p:cNvPr id="22" name="Rettangolo 21"/>
          <p:cNvSpPr/>
          <p:nvPr/>
        </p:nvSpPr>
        <p:spPr>
          <a:xfrm>
            <a:off x="323528" y="4869160"/>
            <a:ext cx="2736304" cy="369332"/>
          </a:xfrm>
          <a:prstGeom prst="rect">
            <a:avLst/>
          </a:prstGeom>
        </p:spPr>
        <p:txBody>
          <a:bodyPr wrap="square">
            <a:spAutoFit/>
          </a:bodyPr>
          <a:lstStyle/>
          <a:p>
            <a:pPr>
              <a:buFont typeface="Arial" pitchFamily="34" charset="0"/>
              <a:buChar char="•"/>
            </a:pPr>
            <a:r>
              <a:rPr lang="it-IT" sz="1400" b="1" dirty="0" smtClean="0"/>
              <a:t> </a:t>
            </a:r>
            <a:r>
              <a:rPr lang="it-IT" b="1" dirty="0" smtClean="0"/>
              <a:t>range dinamico</a:t>
            </a:r>
            <a:endParaRPr lang="it-IT" b="1" dirty="0"/>
          </a:p>
        </p:txBody>
      </p:sp>
      <p:sp>
        <p:nvSpPr>
          <p:cNvPr id="23" name="Rettangolo 22"/>
          <p:cNvSpPr/>
          <p:nvPr/>
        </p:nvSpPr>
        <p:spPr>
          <a:xfrm>
            <a:off x="323528" y="5301208"/>
            <a:ext cx="8640960" cy="553998"/>
          </a:xfrm>
          <a:prstGeom prst="rect">
            <a:avLst/>
          </a:prstGeom>
        </p:spPr>
        <p:txBody>
          <a:bodyPr wrap="square">
            <a:spAutoFit/>
          </a:bodyPr>
          <a:lstStyle/>
          <a:p>
            <a:pPr marL="85725" indent="-85725"/>
            <a:r>
              <a:rPr lang="it-IT" sz="1500" dirty="0" smtClean="0"/>
              <a:t>  massimo numero di fotoni rivelabili dal SiPM in coincidenza di un singolo evento luminoso = numero di microcelle della matrice</a:t>
            </a:r>
            <a:endParaRPr lang="it-IT" sz="15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50.bmp"/>
          <p:cNvPicPr>
            <a:picLocks noChangeAspect="1"/>
          </p:cNvPicPr>
          <p:nvPr/>
        </p:nvPicPr>
        <p:blipFill>
          <a:blip r:embed="rId3" cstate="print"/>
          <a:stretch>
            <a:fillRect/>
          </a:stretch>
        </p:blipFill>
        <p:spPr>
          <a:xfrm>
            <a:off x="755576" y="4005064"/>
            <a:ext cx="3372220" cy="1929353"/>
          </a:xfrm>
          <a:prstGeom prst="rect">
            <a:avLst/>
          </a:prstGeom>
        </p:spPr>
      </p:pic>
      <p:pic>
        <p:nvPicPr>
          <p:cNvPr id="9" name="Immagine 8" descr="51.bmp"/>
          <p:cNvPicPr>
            <a:picLocks/>
          </p:cNvPicPr>
          <p:nvPr/>
        </p:nvPicPr>
        <p:blipFill>
          <a:blip r:embed="rId4" cstate="print"/>
          <a:stretch>
            <a:fillRect/>
          </a:stretch>
        </p:blipFill>
        <p:spPr>
          <a:xfrm>
            <a:off x="4932040" y="1268760"/>
            <a:ext cx="4064621" cy="4400804"/>
          </a:xfrm>
          <a:prstGeom prst="rect">
            <a:avLst/>
          </a:prstGeom>
        </p:spPr>
      </p:pic>
      <p:pic>
        <p:nvPicPr>
          <p:cNvPr id="12" name="Immagine 11" descr="47.bmp"/>
          <p:cNvPicPr>
            <a:picLocks/>
          </p:cNvPicPr>
          <p:nvPr/>
        </p:nvPicPr>
        <p:blipFill>
          <a:blip r:embed="rId5" cstate="print"/>
          <a:stretch>
            <a:fillRect/>
          </a:stretch>
        </p:blipFill>
        <p:spPr>
          <a:xfrm>
            <a:off x="179512" y="692696"/>
            <a:ext cx="4693842" cy="2976100"/>
          </a:xfrm>
          <a:prstGeom prst="rect">
            <a:avLst/>
          </a:prstGeom>
        </p:spPr>
      </p:pic>
      <p:sp>
        <p:nvSpPr>
          <p:cNvPr id="13" name="Segnaposto data 12"/>
          <p:cNvSpPr>
            <a:spLocks noGrp="1"/>
          </p:cNvSpPr>
          <p:nvPr>
            <p:ph type="dt" sz="half" idx="10"/>
          </p:nvPr>
        </p:nvSpPr>
        <p:spPr/>
        <p:txBody>
          <a:bodyPr/>
          <a:lstStyle/>
          <a:p>
            <a:r>
              <a:rPr lang="it-IT" smtClean="0"/>
              <a:t>08/10/2010</a:t>
            </a:r>
            <a:endParaRPr lang="it-IT"/>
          </a:p>
        </p:txBody>
      </p:sp>
      <p:sp>
        <p:nvSpPr>
          <p:cNvPr id="14" name="Segnaposto numero diapositiva 13"/>
          <p:cNvSpPr>
            <a:spLocks noGrp="1"/>
          </p:cNvSpPr>
          <p:nvPr>
            <p:ph type="sldNum" sz="quarter" idx="12"/>
          </p:nvPr>
        </p:nvSpPr>
        <p:spPr/>
        <p:txBody>
          <a:bodyPr/>
          <a:lstStyle/>
          <a:p>
            <a:fld id="{AF7596A7-F738-42C0-A417-6EB41A7C0704}" type="slidenum">
              <a:rPr lang="it-IT" smtClean="0"/>
              <a:pPr/>
              <a:t>15</a:t>
            </a:fld>
            <a:endParaRPr lang="it-IT"/>
          </a:p>
        </p:txBody>
      </p:sp>
      <p:sp>
        <p:nvSpPr>
          <p:cNvPr id="15" name="Segnaposto piè di pagina 14"/>
          <p:cNvSpPr>
            <a:spLocks noGrp="1"/>
          </p:cNvSpPr>
          <p:nvPr>
            <p:ph type="ftr" sz="quarter" idx="11"/>
          </p:nvPr>
        </p:nvSpPr>
        <p:spPr/>
        <p:txBody>
          <a:bodyPr/>
          <a:lstStyle/>
          <a:p>
            <a:r>
              <a:rPr lang="it-IT" smtClean="0"/>
              <a:t>Enrico Molinari</a:t>
            </a:r>
            <a:endParaRPr lang="it-IT"/>
          </a:p>
        </p:txBody>
      </p:sp>
      <p:sp>
        <p:nvSpPr>
          <p:cNvPr id="10" name="Rettangolo 9"/>
          <p:cNvSpPr/>
          <p:nvPr/>
        </p:nvSpPr>
        <p:spPr>
          <a:xfrm>
            <a:off x="251520" y="332656"/>
            <a:ext cx="4320480" cy="369332"/>
          </a:xfrm>
          <a:prstGeom prst="rect">
            <a:avLst/>
          </a:prstGeom>
        </p:spPr>
        <p:txBody>
          <a:bodyPr wrap="square">
            <a:spAutoFit/>
          </a:bodyPr>
          <a:lstStyle/>
          <a:p>
            <a:r>
              <a:rPr lang="it-IT" b="1" dirty="0" smtClean="0"/>
              <a:t>per illuminazione uniforme sulla matrice:</a:t>
            </a:r>
            <a:endParaRPr lang="it-IT"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79512" y="188640"/>
            <a:ext cx="8820472" cy="615553"/>
          </a:xfrm>
          <a:prstGeom prst="rect">
            <a:avLst/>
          </a:prstGeom>
        </p:spPr>
        <p:txBody>
          <a:bodyPr wrap="square">
            <a:spAutoFit/>
          </a:bodyPr>
          <a:lstStyle/>
          <a:p>
            <a:r>
              <a:rPr lang="it-IT" sz="1700" b="1" dirty="0" smtClean="0"/>
              <a:t>Effetto del crosstalk ottico e degli after – pulses sull’andamento temporale della fototensione di uscita di un SiPM e sulla sua risoluzione temporale </a:t>
            </a:r>
            <a:endParaRPr lang="it-IT" sz="1700" b="1" dirty="0"/>
          </a:p>
        </p:txBody>
      </p:sp>
      <p:sp>
        <p:nvSpPr>
          <p:cNvPr id="8" name="Rettangolo 7"/>
          <p:cNvSpPr/>
          <p:nvPr/>
        </p:nvSpPr>
        <p:spPr>
          <a:xfrm>
            <a:off x="179512" y="5301208"/>
            <a:ext cx="8712968" cy="1015663"/>
          </a:xfrm>
          <a:prstGeom prst="rect">
            <a:avLst/>
          </a:prstGeom>
        </p:spPr>
        <p:txBody>
          <a:bodyPr wrap="square">
            <a:spAutoFit/>
          </a:bodyPr>
          <a:lstStyle/>
          <a:p>
            <a:pPr marL="85725" indent="-85725">
              <a:buFont typeface="Arial" pitchFamily="34" charset="0"/>
              <a:buChar char="•"/>
            </a:pPr>
            <a:r>
              <a:rPr lang="it-IT" sz="1500" dirty="0" smtClean="0"/>
              <a:t>S = risposta elettrica del SiPM ad un impulso luminoso costituito da un singolo fotone</a:t>
            </a:r>
          </a:p>
          <a:p>
            <a:pPr marL="85725" indent="-85725">
              <a:buFont typeface="Arial" pitchFamily="34" charset="0"/>
              <a:buChar char="•"/>
            </a:pPr>
            <a:r>
              <a:rPr lang="it-IT" sz="1500" dirty="0" smtClean="0"/>
              <a:t>d = risposta elettrica del SiPM ad un impulso luminoso costituito da un singolo fotone: durante questa fotorivelazione si ha l’attivazione spuria di una seconda microcella, limitrofa a quella colpita dal fotone; a causa dell’interferenza ottica fra i 2 pixels la risposta del SiPM sovrastima l’intensità ottica incidente</a:t>
            </a:r>
            <a:endParaRPr lang="it-IT" sz="1500" dirty="0"/>
          </a:p>
        </p:txBody>
      </p:sp>
      <p:sp>
        <p:nvSpPr>
          <p:cNvPr id="9" name="Segnaposto data 8"/>
          <p:cNvSpPr>
            <a:spLocks noGrp="1"/>
          </p:cNvSpPr>
          <p:nvPr>
            <p:ph type="dt" sz="half" idx="10"/>
          </p:nvPr>
        </p:nvSpPr>
        <p:spPr/>
        <p:txBody>
          <a:bodyPr/>
          <a:lstStyle/>
          <a:p>
            <a:r>
              <a:rPr lang="it-IT" smtClean="0"/>
              <a:t>08/10/2010</a:t>
            </a:r>
            <a:endParaRPr lang="it-IT"/>
          </a:p>
        </p:txBody>
      </p:sp>
      <p:sp>
        <p:nvSpPr>
          <p:cNvPr id="10" name="Segnaposto numero diapositiva 9"/>
          <p:cNvSpPr>
            <a:spLocks noGrp="1"/>
          </p:cNvSpPr>
          <p:nvPr>
            <p:ph type="sldNum" sz="quarter" idx="12"/>
          </p:nvPr>
        </p:nvSpPr>
        <p:spPr/>
        <p:txBody>
          <a:bodyPr/>
          <a:lstStyle/>
          <a:p>
            <a:fld id="{AF7596A7-F738-42C0-A417-6EB41A7C0704}" type="slidenum">
              <a:rPr lang="it-IT" smtClean="0"/>
              <a:pPr/>
              <a:t>16</a:t>
            </a:fld>
            <a:endParaRPr lang="it-IT"/>
          </a:p>
        </p:txBody>
      </p:sp>
      <p:sp>
        <p:nvSpPr>
          <p:cNvPr id="11" name="Segnaposto piè di pagina 10"/>
          <p:cNvSpPr>
            <a:spLocks noGrp="1"/>
          </p:cNvSpPr>
          <p:nvPr>
            <p:ph type="ftr" sz="quarter" idx="11"/>
          </p:nvPr>
        </p:nvSpPr>
        <p:spPr/>
        <p:txBody>
          <a:bodyPr/>
          <a:lstStyle/>
          <a:p>
            <a:r>
              <a:rPr lang="it-IT" smtClean="0"/>
              <a:t>Enrico Molinari</a:t>
            </a:r>
            <a:endParaRPr lang="it-IT"/>
          </a:p>
        </p:txBody>
      </p:sp>
      <p:pic>
        <p:nvPicPr>
          <p:cNvPr id="13" name="Immagine 12" descr="54.bmp"/>
          <p:cNvPicPr>
            <a:picLocks noChangeAspect="1"/>
          </p:cNvPicPr>
          <p:nvPr/>
        </p:nvPicPr>
        <p:blipFill>
          <a:blip r:embed="rId3" cstate="print"/>
          <a:stretch>
            <a:fillRect/>
          </a:stretch>
        </p:blipFill>
        <p:spPr>
          <a:xfrm>
            <a:off x="1259632" y="836712"/>
            <a:ext cx="6382280" cy="440658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331640" y="188640"/>
            <a:ext cx="6480720" cy="292388"/>
          </a:xfrm>
          <a:prstGeom prst="rect">
            <a:avLst/>
          </a:prstGeom>
        </p:spPr>
        <p:txBody>
          <a:bodyPr wrap="square">
            <a:spAutoFit/>
          </a:bodyPr>
          <a:lstStyle/>
          <a:p>
            <a:r>
              <a:rPr lang="it-IT" sz="1300" b="1" dirty="0" smtClean="0"/>
              <a:t>Dipendenza del dark count rate di un SiPM dalla polarizzazione inversa e dalla temperatura  </a:t>
            </a:r>
            <a:endParaRPr lang="it-IT" sz="1300" b="1" dirty="0"/>
          </a:p>
        </p:txBody>
      </p:sp>
      <p:sp>
        <p:nvSpPr>
          <p:cNvPr id="8" name="Rettangolo 7"/>
          <p:cNvSpPr/>
          <p:nvPr/>
        </p:nvSpPr>
        <p:spPr>
          <a:xfrm>
            <a:off x="395536" y="3573016"/>
            <a:ext cx="8352928" cy="492443"/>
          </a:xfrm>
          <a:prstGeom prst="rect">
            <a:avLst/>
          </a:prstGeom>
        </p:spPr>
        <p:txBody>
          <a:bodyPr wrap="square">
            <a:spAutoFit/>
          </a:bodyPr>
          <a:lstStyle/>
          <a:p>
            <a:r>
              <a:rPr lang="it-IT" sz="1300" b="1" dirty="0" smtClean="0"/>
              <a:t>Probabilità di crosstalk ottico fra due microcelle, poste ad una certa distanza l’una dall’altra (parametro delle curve), in funzione del guadagno fotoconduttivo (cioè della polarizzazione inversa del SiPM)</a:t>
            </a:r>
            <a:endParaRPr lang="it-IT" sz="1300" b="1" dirty="0"/>
          </a:p>
        </p:txBody>
      </p:sp>
      <p:sp>
        <p:nvSpPr>
          <p:cNvPr id="10" name="Rettangolo 9"/>
          <p:cNvSpPr/>
          <p:nvPr/>
        </p:nvSpPr>
        <p:spPr>
          <a:xfrm>
            <a:off x="4644008" y="4653136"/>
            <a:ext cx="3816424" cy="1015663"/>
          </a:xfrm>
          <a:prstGeom prst="rect">
            <a:avLst/>
          </a:prstGeom>
        </p:spPr>
        <p:txBody>
          <a:bodyPr wrap="square">
            <a:spAutoFit/>
          </a:bodyPr>
          <a:lstStyle/>
          <a:p>
            <a:pPr marL="85725" indent="-85725">
              <a:buFont typeface="Arial" pitchFamily="34" charset="0"/>
              <a:buChar char="•"/>
            </a:pPr>
            <a:r>
              <a:rPr lang="it-IT" sz="1500" dirty="0" smtClean="0"/>
              <a:t>Le trench di collimazione ed isolamento del break down a valanga limitano la probabilità di interferenza ottica fra pixels, migliorando l’affidabilità della fotorivelazione   </a:t>
            </a:r>
            <a:endParaRPr lang="it-IT" sz="1500" dirty="0"/>
          </a:p>
        </p:txBody>
      </p:sp>
      <p:pic>
        <p:nvPicPr>
          <p:cNvPr id="11" name="Immagine 10" descr="56.bmp"/>
          <p:cNvPicPr>
            <a:picLocks noChangeAspect="1"/>
          </p:cNvPicPr>
          <p:nvPr/>
        </p:nvPicPr>
        <p:blipFill>
          <a:blip r:embed="rId3" cstate="print"/>
          <a:stretch>
            <a:fillRect/>
          </a:stretch>
        </p:blipFill>
        <p:spPr>
          <a:xfrm>
            <a:off x="2195736" y="476672"/>
            <a:ext cx="4171218" cy="3115459"/>
          </a:xfrm>
          <a:prstGeom prst="rect">
            <a:avLst/>
          </a:prstGeom>
        </p:spPr>
      </p:pic>
      <p:pic>
        <p:nvPicPr>
          <p:cNvPr id="12" name="Immagine 11" descr="55.bmp"/>
          <p:cNvPicPr>
            <a:picLocks/>
          </p:cNvPicPr>
          <p:nvPr/>
        </p:nvPicPr>
        <p:blipFill>
          <a:blip r:embed="rId4" cstate="print"/>
          <a:stretch>
            <a:fillRect/>
          </a:stretch>
        </p:blipFill>
        <p:spPr>
          <a:xfrm>
            <a:off x="827584" y="4077072"/>
            <a:ext cx="3566332" cy="2254894"/>
          </a:xfrm>
          <a:prstGeom prst="rect">
            <a:avLst/>
          </a:prstGeom>
        </p:spPr>
      </p:pic>
      <p:sp>
        <p:nvSpPr>
          <p:cNvPr id="7" name="Segnaposto data 6"/>
          <p:cNvSpPr>
            <a:spLocks noGrp="1"/>
          </p:cNvSpPr>
          <p:nvPr>
            <p:ph type="dt" sz="half" idx="10"/>
          </p:nvPr>
        </p:nvSpPr>
        <p:spPr/>
        <p:txBody>
          <a:bodyPr/>
          <a:lstStyle/>
          <a:p>
            <a:r>
              <a:rPr lang="it-IT" smtClean="0"/>
              <a:t>08/10/2010</a:t>
            </a:r>
            <a:endParaRPr lang="it-IT"/>
          </a:p>
        </p:txBody>
      </p:sp>
      <p:sp>
        <p:nvSpPr>
          <p:cNvPr id="9" name="Segnaposto numero diapositiva 8"/>
          <p:cNvSpPr>
            <a:spLocks noGrp="1"/>
          </p:cNvSpPr>
          <p:nvPr>
            <p:ph type="sldNum" sz="quarter" idx="12"/>
          </p:nvPr>
        </p:nvSpPr>
        <p:spPr/>
        <p:txBody>
          <a:bodyPr/>
          <a:lstStyle/>
          <a:p>
            <a:fld id="{AF7596A7-F738-42C0-A417-6EB41A7C0704}" type="slidenum">
              <a:rPr lang="it-IT" smtClean="0"/>
              <a:pPr/>
              <a:t>17</a:t>
            </a:fld>
            <a:endParaRPr lang="it-IT"/>
          </a:p>
        </p:txBody>
      </p:sp>
      <p:sp>
        <p:nvSpPr>
          <p:cNvPr id="13" name="Segnaposto piè di pagina 12"/>
          <p:cNvSpPr>
            <a:spLocks noGrp="1"/>
          </p:cNvSpPr>
          <p:nvPr>
            <p:ph type="ftr" sz="quarter" idx="11"/>
          </p:nvPr>
        </p:nvSpPr>
        <p:spPr/>
        <p:txBody>
          <a:bodyPr/>
          <a:lstStyle/>
          <a:p>
            <a:r>
              <a:rPr lang="it-IT" smtClean="0"/>
              <a:t>Enrico Molinari</a:t>
            </a:r>
            <a:endParaRPr lang="it-IT"/>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11560" y="260648"/>
            <a:ext cx="7992888" cy="369332"/>
          </a:xfrm>
          <a:prstGeom prst="rect">
            <a:avLst/>
          </a:prstGeom>
        </p:spPr>
        <p:txBody>
          <a:bodyPr wrap="square">
            <a:spAutoFit/>
          </a:bodyPr>
          <a:lstStyle/>
          <a:p>
            <a:pPr marL="85725" indent="-85725"/>
            <a:r>
              <a:rPr lang="it-IT" b="1" dirty="0" smtClean="0"/>
              <a:t>i SiPMs sono fra i fotorivelatori più innovativi, in commercio solo da qualche anno  </a:t>
            </a:r>
            <a:endParaRPr lang="it-IT" b="1" dirty="0"/>
          </a:p>
        </p:txBody>
      </p:sp>
      <p:sp>
        <p:nvSpPr>
          <p:cNvPr id="5" name="Rettangolo 4"/>
          <p:cNvSpPr/>
          <p:nvPr/>
        </p:nvSpPr>
        <p:spPr>
          <a:xfrm>
            <a:off x="395536" y="2636912"/>
            <a:ext cx="1584176" cy="400110"/>
          </a:xfrm>
          <a:prstGeom prst="rect">
            <a:avLst/>
          </a:prstGeom>
        </p:spPr>
        <p:txBody>
          <a:bodyPr wrap="square">
            <a:spAutoFit/>
          </a:bodyPr>
          <a:lstStyle/>
          <a:p>
            <a:pPr marL="85725" indent="-85725"/>
            <a:r>
              <a:rPr lang="it-IT" sz="2000" b="1" dirty="0" smtClean="0"/>
              <a:t>Vantaggi:  </a:t>
            </a:r>
            <a:endParaRPr lang="it-IT" sz="2000" b="1" dirty="0"/>
          </a:p>
        </p:txBody>
      </p:sp>
      <p:sp>
        <p:nvSpPr>
          <p:cNvPr id="6" name="Rettangolo 5"/>
          <p:cNvSpPr/>
          <p:nvPr/>
        </p:nvSpPr>
        <p:spPr>
          <a:xfrm>
            <a:off x="395536" y="4581128"/>
            <a:ext cx="1368152" cy="400110"/>
          </a:xfrm>
          <a:prstGeom prst="rect">
            <a:avLst/>
          </a:prstGeom>
        </p:spPr>
        <p:txBody>
          <a:bodyPr wrap="square">
            <a:spAutoFit/>
          </a:bodyPr>
          <a:lstStyle/>
          <a:p>
            <a:pPr marL="85725" indent="-85725"/>
            <a:r>
              <a:rPr lang="it-IT" sz="2000" b="1" dirty="0" smtClean="0"/>
              <a:t>Svantaggi:  </a:t>
            </a:r>
            <a:endParaRPr lang="it-IT" sz="2000" b="1" dirty="0"/>
          </a:p>
        </p:txBody>
      </p:sp>
      <p:sp>
        <p:nvSpPr>
          <p:cNvPr id="7" name="Rettangolo 6"/>
          <p:cNvSpPr/>
          <p:nvPr/>
        </p:nvSpPr>
        <p:spPr>
          <a:xfrm>
            <a:off x="395536" y="3068960"/>
            <a:ext cx="8496944" cy="1738938"/>
          </a:xfrm>
          <a:prstGeom prst="rect">
            <a:avLst/>
          </a:prstGeom>
        </p:spPr>
        <p:txBody>
          <a:bodyPr wrap="square">
            <a:spAutoFit/>
          </a:bodyPr>
          <a:lstStyle/>
          <a:p>
            <a:pPr marL="266700" indent="-85725">
              <a:buFont typeface="Arial" pitchFamily="34" charset="0"/>
              <a:buChar char="•"/>
              <a:tabLst>
                <a:tab pos="266700" algn="l"/>
              </a:tabLst>
            </a:pPr>
            <a:r>
              <a:rPr lang="it-IT" sz="1600" dirty="0" smtClean="0"/>
              <a:t>Alta risoluzione temporale, grazie alla velocità di carica e scarica Geiger, cioè grazie al guadagno G molto alto (10</a:t>
            </a:r>
            <a:r>
              <a:rPr lang="it-IT" sz="1600" baseline="30000" dirty="0" smtClean="0"/>
              <a:t>5</a:t>
            </a:r>
            <a:r>
              <a:rPr lang="it-IT" sz="1600" dirty="0" smtClean="0"/>
              <a:t> – 10</a:t>
            </a:r>
            <a:r>
              <a:rPr lang="it-IT" sz="1600" baseline="30000" dirty="0" smtClean="0"/>
              <a:t>6</a:t>
            </a:r>
            <a:r>
              <a:rPr lang="it-IT" sz="1600" dirty="0" smtClean="0"/>
              <a:t>) e al buon funzionamento di R</a:t>
            </a:r>
            <a:r>
              <a:rPr lang="it-IT" sz="1600" baseline="-25000" dirty="0" smtClean="0"/>
              <a:t>Q</a:t>
            </a:r>
            <a:endParaRPr lang="it-IT" sz="1600" dirty="0" smtClean="0"/>
          </a:p>
          <a:p>
            <a:pPr marL="266700" indent="-85725">
              <a:buFont typeface="Arial" pitchFamily="34" charset="0"/>
              <a:buChar char="•"/>
            </a:pPr>
            <a:r>
              <a:rPr lang="it-IT" sz="1600" dirty="0" smtClean="0"/>
              <a:t>Alta risoluzione spaziale, grazie alle matrici di superficie sempre più </a:t>
            </a:r>
            <a:r>
              <a:rPr lang="it-IT" sz="1600" dirty="0" smtClean="0"/>
              <a:t>ampia </a:t>
            </a:r>
            <a:r>
              <a:rPr lang="it-IT" sz="1600" dirty="0" smtClean="0"/>
              <a:t>e alla buona reiezione del crosstalk ottico</a:t>
            </a:r>
          </a:p>
          <a:p>
            <a:pPr marL="266700" indent="-85725">
              <a:buFont typeface="Arial" pitchFamily="34" charset="0"/>
              <a:buChar char="•"/>
            </a:pPr>
            <a:r>
              <a:rPr lang="it-IT" sz="1600" dirty="0" smtClean="0"/>
              <a:t>Buon funzionamento se assemblati a cristalli scintillatori </a:t>
            </a:r>
            <a:r>
              <a:rPr lang="it-IT" sz="1600" dirty="0" smtClean="0"/>
              <a:t>LYSO (Ortosilicato di Lutezio drogato con Ittrio) </a:t>
            </a:r>
            <a:endParaRPr lang="it-IT" sz="1600" dirty="0" smtClean="0"/>
          </a:p>
          <a:p>
            <a:pPr marL="266700" indent="-85725">
              <a:buFont typeface="Arial" pitchFamily="34" charset="0"/>
              <a:buChar char="•"/>
            </a:pPr>
            <a:endParaRPr lang="it-IT" sz="1100" dirty="0" smtClean="0"/>
          </a:p>
        </p:txBody>
      </p:sp>
      <p:sp>
        <p:nvSpPr>
          <p:cNvPr id="8" name="Rettangolo 7"/>
          <p:cNvSpPr/>
          <p:nvPr/>
        </p:nvSpPr>
        <p:spPr>
          <a:xfrm>
            <a:off x="395536" y="4941168"/>
            <a:ext cx="8496944" cy="830997"/>
          </a:xfrm>
          <a:prstGeom prst="rect">
            <a:avLst/>
          </a:prstGeom>
        </p:spPr>
        <p:txBody>
          <a:bodyPr wrap="square">
            <a:spAutoFit/>
          </a:bodyPr>
          <a:lstStyle/>
          <a:p>
            <a:pPr marL="266700" indent="-85725">
              <a:buFont typeface="Arial" pitchFamily="34" charset="0"/>
              <a:buChar char="•"/>
              <a:tabLst>
                <a:tab pos="266700" algn="l"/>
              </a:tabLst>
            </a:pPr>
            <a:r>
              <a:rPr lang="it-IT" sz="1600" dirty="0" smtClean="0"/>
              <a:t>All’aumentare dello “scaling down” delle microcelle, cioè all’aumentare del range dinamico, l’efficienza geometrica diminuisce  (limiti delle tecnologie microelettroniche “top - down</a:t>
            </a:r>
            <a:r>
              <a:rPr lang="it-IT" sz="1600" dirty="0" smtClean="0"/>
              <a:t>”)</a:t>
            </a:r>
          </a:p>
          <a:p>
            <a:pPr marL="266700" indent="-85725">
              <a:buFont typeface="Arial" pitchFamily="34" charset="0"/>
              <a:buChar char="•"/>
              <a:tabLst>
                <a:tab pos="266700" algn="l"/>
              </a:tabLst>
            </a:pPr>
            <a:r>
              <a:rPr lang="it-IT" sz="1600" dirty="0" smtClean="0"/>
              <a:t>Costi elevati</a:t>
            </a:r>
            <a:endParaRPr lang="it-IT" sz="1600" dirty="0" smtClean="0"/>
          </a:p>
        </p:txBody>
      </p:sp>
      <p:sp>
        <p:nvSpPr>
          <p:cNvPr id="9" name="Rettangolo 8"/>
          <p:cNvSpPr/>
          <p:nvPr/>
        </p:nvSpPr>
        <p:spPr>
          <a:xfrm>
            <a:off x="251520" y="5805264"/>
            <a:ext cx="8640960" cy="584775"/>
          </a:xfrm>
          <a:prstGeom prst="rect">
            <a:avLst/>
          </a:prstGeom>
        </p:spPr>
        <p:txBody>
          <a:bodyPr wrap="square">
            <a:spAutoFit/>
          </a:bodyPr>
          <a:lstStyle/>
          <a:p>
            <a:pPr marL="85725" indent="-85725"/>
            <a:r>
              <a:rPr lang="it-IT" sz="1600" b="1" dirty="0" smtClean="0"/>
              <a:t>Una delle applicazioni più promettenti per i SiPMs è la tecnica di diagnostica medica PET – “Positron Emission Tomography” – tomografia ad emissione di positroni </a:t>
            </a:r>
            <a:endParaRPr lang="it-IT" sz="1600" b="1" dirty="0"/>
          </a:p>
        </p:txBody>
      </p:sp>
      <p:pic>
        <p:nvPicPr>
          <p:cNvPr id="11" name="Immagine 10" descr="57.bmp"/>
          <p:cNvPicPr>
            <a:picLocks noChangeAspect="1"/>
          </p:cNvPicPr>
          <p:nvPr/>
        </p:nvPicPr>
        <p:blipFill>
          <a:blip r:embed="rId3" cstate="print"/>
          <a:stretch>
            <a:fillRect/>
          </a:stretch>
        </p:blipFill>
        <p:spPr>
          <a:xfrm>
            <a:off x="2699792" y="692696"/>
            <a:ext cx="3683794" cy="2194084"/>
          </a:xfrm>
          <a:prstGeom prst="rect">
            <a:avLst/>
          </a:prstGeom>
        </p:spPr>
      </p:pic>
      <p:sp>
        <p:nvSpPr>
          <p:cNvPr id="10" name="Segnaposto data 9"/>
          <p:cNvSpPr>
            <a:spLocks noGrp="1"/>
          </p:cNvSpPr>
          <p:nvPr>
            <p:ph type="dt" sz="half" idx="10"/>
          </p:nvPr>
        </p:nvSpPr>
        <p:spPr/>
        <p:txBody>
          <a:bodyPr/>
          <a:lstStyle/>
          <a:p>
            <a:r>
              <a:rPr lang="it-IT" smtClean="0"/>
              <a:t>08/10/2010</a:t>
            </a:r>
            <a:endParaRPr lang="it-IT"/>
          </a:p>
        </p:txBody>
      </p:sp>
      <p:sp>
        <p:nvSpPr>
          <p:cNvPr id="12" name="Segnaposto numero diapositiva 11"/>
          <p:cNvSpPr>
            <a:spLocks noGrp="1"/>
          </p:cNvSpPr>
          <p:nvPr>
            <p:ph type="sldNum" sz="quarter" idx="12"/>
          </p:nvPr>
        </p:nvSpPr>
        <p:spPr/>
        <p:txBody>
          <a:bodyPr/>
          <a:lstStyle/>
          <a:p>
            <a:fld id="{AF7596A7-F738-42C0-A417-6EB41A7C0704}" type="slidenum">
              <a:rPr lang="it-IT" smtClean="0"/>
              <a:pPr/>
              <a:t>18</a:t>
            </a:fld>
            <a:endParaRPr lang="it-IT"/>
          </a:p>
        </p:txBody>
      </p:sp>
      <p:sp>
        <p:nvSpPr>
          <p:cNvPr id="13" name="Segnaposto piè di pagina 12"/>
          <p:cNvSpPr>
            <a:spLocks noGrp="1"/>
          </p:cNvSpPr>
          <p:nvPr>
            <p:ph type="ftr" sz="quarter" idx="11"/>
          </p:nvPr>
        </p:nvSpPr>
        <p:spPr/>
        <p:txBody>
          <a:bodyPr/>
          <a:lstStyle/>
          <a:p>
            <a:r>
              <a:rPr lang="it-IT" smtClean="0"/>
              <a:t>Enrico Molinari</a:t>
            </a:r>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467544" y="1052736"/>
            <a:ext cx="8280920" cy="2808312"/>
          </a:xfrm>
        </p:spPr>
        <p:txBody>
          <a:bodyPr>
            <a:normAutofit/>
          </a:bodyPr>
          <a:lstStyle/>
          <a:p>
            <a:pPr algn="l"/>
            <a:endParaRPr lang="it-IT" sz="1800" dirty="0">
              <a:solidFill>
                <a:schemeClr val="tx1"/>
              </a:solidFill>
            </a:endParaRPr>
          </a:p>
          <a:p>
            <a:pPr algn="l"/>
            <a:r>
              <a:rPr lang="it-IT" sz="1800" dirty="0" smtClean="0">
                <a:solidFill>
                  <a:schemeClr val="tx1"/>
                </a:solidFill>
              </a:rPr>
              <a:t> </a:t>
            </a:r>
          </a:p>
          <a:p>
            <a:pPr algn="l"/>
            <a:r>
              <a:rPr lang="it-IT" sz="1800" dirty="0" smtClean="0">
                <a:solidFill>
                  <a:schemeClr val="tx1"/>
                </a:solidFill>
              </a:rPr>
              <a:t>  </a:t>
            </a:r>
          </a:p>
          <a:p>
            <a:pPr algn="l"/>
            <a:endParaRPr lang="it-IT" sz="1600" dirty="0"/>
          </a:p>
        </p:txBody>
      </p:sp>
      <p:pic>
        <p:nvPicPr>
          <p:cNvPr id="5" name="Immagine 4" descr="1.png"/>
          <p:cNvPicPr>
            <a:picLocks noChangeAspect="1"/>
          </p:cNvPicPr>
          <p:nvPr/>
        </p:nvPicPr>
        <p:blipFill>
          <a:blip r:embed="rId3" cstate="print"/>
          <a:stretch>
            <a:fillRect/>
          </a:stretch>
        </p:blipFill>
        <p:spPr>
          <a:xfrm>
            <a:off x="323528" y="2348880"/>
            <a:ext cx="8287243" cy="3493277"/>
          </a:xfrm>
          <a:prstGeom prst="rect">
            <a:avLst/>
          </a:prstGeom>
        </p:spPr>
      </p:pic>
      <p:sp>
        <p:nvSpPr>
          <p:cNvPr id="6" name="Rettangolo 5"/>
          <p:cNvSpPr/>
          <p:nvPr/>
        </p:nvSpPr>
        <p:spPr>
          <a:xfrm>
            <a:off x="3851920" y="260648"/>
            <a:ext cx="1440160" cy="400110"/>
          </a:xfrm>
          <a:prstGeom prst="rect">
            <a:avLst/>
          </a:prstGeom>
        </p:spPr>
        <p:txBody>
          <a:bodyPr wrap="square">
            <a:spAutoFit/>
          </a:bodyPr>
          <a:lstStyle/>
          <a:p>
            <a:r>
              <a:rPr lang="it-IT" sz="2000" b="1" dirty="0" smtClean="0"/>
              <a:t>Generalità</a:t>
            </a:r>
            <a:endParaRPr lang="it-IT" sz="2000" b="1" dirty="0"/>
          </a:p>
        </p:txBody>
      </p:sp>
      <p:sp>
        <p:nvSpPr>
          <p:cNvPr id="8" name="Titolo 1"/>
          <p:cNvSpPr txBox="1">
            <a:spLocks/>
          </p:cNvSpPr>
          <p:nvPr/>
        </p:nvSpPr>
        <p:spPr>
          <a:xfrm>
            <a:off x="1547664" y="2996952"/>
            <a:ext cx="6120680" cy="1224136"/>
          </a:xfrm>
          <a:prstGeom prst="rect">
            <a:avLst/>
          </a:prstGeom>
        </p:spPr>
        <p:txBody>
          <a:bodyPr vert="horz" lIns="91440" tIns="45720" rIns="91440" bIns="45720" rtlCol="0" anchor="t">
            <a:noAutofit/>
          </a:bodyPr>
          <a:lstStyle/>
          <a:p>
            <a:pPr>
              <a:spcBef>
                <a:spcPct val="0"/>
              </a:spcBef>
              <a:defRPr/>
            </a:pPr>
            <a:r>
              <a:rPr kumimoji="0" lang="it-IT" sz="1200" b="0" i="0" u="none" strike="noStrike" kern="1200" cap="none" spc="0" normalizeH="0" noProof="0" dirty="0" smtClean="0">
                <a:ln>
                  <a:noFill/>
                </a:ln>
                <a:solidFill>
                  <a:schemeClr val="tx1"/>
                </a:solidFill>
                <a:effectLst/>
                <a:uLnTx/>
                <a:uFillTx/>
                <a:ea typeface="+mj-ea"/>
                <a:cs typeface="+mj-cs"/>
              </a:rPr>
              <a:t>  </a:t>
            </a:r>
          </a:p>
        </p:txBody>
      </p:sp>
      <p:sp>
        <p:nvSpPr>
          <p:cNvPr id="9" name="Rettangolo 8"/>
          <p:cNvSpPr/>
          <p:nvPr/>
        </p:nvSpPr>
        <p:spPr>
          <a:xfrm>
            <a:off x="179512" y="908720"/>
            <a:ext cx="8640960" cy="1077218"/>
          </a:xfrm>
          <a:prstGeom prst="rect">
            <a:avLst/>
          </a:prstGeom>
        </p:spPr>
        <p:txBody>
          <a:bodyPr wrap="square">
            <a:spAutoFit/>
          </a:bodyPr>
          <a:lstStyle/>
          <a:p>
            <a:pPr algn="just"/>
            <a:r>
              <a:rPr lang="it-IT" sz="1600" b="1" dirty="0" smtClean="0"/>
              <a:t>Fotorivelatore</a:t>
            </a:r>
            <a:r>
              <a:rPr lang="it-IT" sz="1600" dirty="0" smtClean="0"/>
              <a:t>: dispositivo che riceve in ingresso un segnale ottico, monocromatico o policromatico, e che rende disponibile in uscita un segnale elettrico la cui ampiezza ed evoluzione temporale sono correlate alle caratteristiche del segnale luminoso incidente (intensità ottica, frequenza, andamento nel tempo della radiazione luminosa).</a:t>
            </a:r>
          </a:p>
        </p:txBody>
      </p:sp>
      <p:sp>
        <p:nvSpPr>
          <p:cNvPr id="11" name="Segnaposto data 10"/>
          <p:cNvSpPr>
            <a:spLocks noGrp="1"/>
          </p:cNvSpPr>
          <p:nvPr>
            <p:ph type="dt" sz="half" idx="10"/>
          </p:nvPr>
        </p:nvSpPr>
        <p:spPr/>
        <p:txBody>
          <a:bodyPr/>
          <a:lstStyle/>
          <a:p>
            <a:r>
              <a:rPr lang="it-IT" smtClean="0"/>
              <a:t>08/10/2010</a:t>
            </a:r>
            <a:endParaRPr lang="it-IT"/>
          </a:p>
        </p:txBody>
      </p:sp>
      <p:sp>
        <p:nvSpPr>
          <p:cNvPr id="12" name="Segnaposto numero diapositiva 11"/>
          <p:cNvSpPr>
            <a:spLocks noGrp="1"/>
          </p:cNvSpPr>
          <p:nvPr>
            <p:ph type="sldNum" sz="quarter" idx="12"/>
          </p:nvPr>
        </p:nvSpPr>
        <p:spPr/>
        <p:txBody>
          <a:bodyPr/>
          <a:lstStyle/>
          <a:p>
            <a:fld id="{AF7596A7-F738-42C0-A417-6EB41A7C0704}" type="slidenum">
              <a:rPr lang="it-IT" smtClean="0"/>
              <a:pPr/>
              <a:t>2</a:t>
            </a:fld>
            <a:endParaRPr lang="it-IT"/>
          </a:p>
        </p:txBody>
      </p:sp>
      <p:sp>
        <p:nvSpPr>
          <p:cNvPr id="13" name="Segnaposto piè di pagina 12"/>
          <p:cNvSpPr>
            <a:spLocks noGrp="1"/>
          </p:cNvSpPr>
          <p:nvPr>
            <p:ph type="ftr" sz="quarter" idx="11"/>
          </p:nvPr>
        </p:nvSpPr>
        <p:spPr/>
        <p:txBody>
          <a:bodyPr/>
          <a:lstStyle/>
          <a:p>
            <a:r>
              <a:rPr lang="it-IT" smtClean="0"/>
              <a:t>Enrico Molinari</a:t>
            </a:r>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619672" y="332656"/>
            <a:ext cx="5726696" cy="369332"/>
          </a:xfrm>
          <a:prstGeom prst="rect">
            <a:avLst/>
          </a:prstGeom>
        </p:spPr>
        <p:txBody>
          <a:bodyPr wrap="none">
            <a:spAutoFit/>
          </a:bodyPr>
          <a:lstStyle/>
          <a:p>
            <a:r>
              <a:rPr lang="it-IT" b="1" dirty="0" smtClean="0"/>
              <a:t>Dispositivi fotorivelatori a semiconduttore: principio fisico</a:t>
            </a:r>
            <a:endParaRPr lang="it-IT" dirty="0" smtClean="0"/>
          </a:p>
        </p:txBody>
      </p:sp>
      <p:pic>
        <p:nvPicPr>
          <p:cNvPr id="5" name="Immagine 4" descr="7.bmp"/>
          <p:cNvPicPr>
            <a:picLocks/>
          </p:cNvPicPr>
          <p:nvPr/>
        </p:nvPicPr>
        <p:blipFill>
          <a:blip r:embed="rId3" cstate="print"/>
          <a:stretch>
            <a:fillRect/>
          </a:stretch>
        </p:blipFill>
        <p:spPr>
          <a:xfrm>
            <a:off x="179512" y="908721"/>
            <a:ext cx="4341876" cy="5294132"/>
          </a:xfrm>
          <a:prstGeom prst="rect">
            <a:avLst/>
          </a:prstGeom>
        </p:spPr>
      </p:pic>
      <p:pic>
        <p:nvPicPr>
          <p:cNvPr id="6" name="Immagine 5" descr="8.bmp"/>
          <p:cNvPicPr>
            <a:picLocks/>
          </p:cNvPicPr>
          <p:nvPr/>
        </p:nvPicPr>
        <p:blipFill>
          <a:blip r:embed="rId4" cstate="print"/>
          <a:stretch>
            <a:fillRect/>
          </a:stretch>
        </p:blipFill>
        <p:spPr>
          <a:xfrm>
            <a:off x="4572000" y="908731"/>
            <a:ext cx="4391978" cy="5204226"/>
          </a:xfrm>
          <a:prstGeom prst="rect">
            <a:avLst/>
          </a:prstGeom>
        </p:spPr>
      </p:pic>
      <p:sp>
        <p:nvSpPr>
          <p:cNvPr id="7" name="Segnaposto data 6"/>
          <p:cNvSpPr>
            <a:spLocks noGrp="1"/>
          </p:cNvSpPr>
          <p:nvPr>
            <p:ph type="dt" sz="half" idx="10"/>
          </p:nvPr>
        </p:nvSpPr>
        <p:spPr/>
        <p:txBody>
          <a:bodyPr/>
          <a:lstStyle/>
          <a:p>
            <a:r>
              <a:rPr lang="it-IT" smtClean="0"/>
              <a:t>08/10/2010</a:t>
            </a:r>
            <a:endParaRPr lang="it-IT"/>
          </a:p>
        </p:txBody>
      </p:sp>
      <p:sp>
        <p:nvSpPr>
          <p:cNvPr id="8" name="Segnaposto numero diapositiva 7"/>
          <p:cNvSpPr>
            <a:spLocks noGrp="1"/>
          </p:cNvSpPr>
          <p:nvPr>
            <p:ph type="sldNum" sz="quarter" idx="12"/>
          </p:nvPr>
        </p:nvSpPr>
        <p:spPr/>
        <p:txBody>
          <a:bodyPr/>
          <a:lstStyle/>
          <a:p>
            <a:fld id="{AF7596A7-F738-42C0-A417-6EB41A7C0704}" type="slidenum">
              <a:rPr lang="it-IT" smtClean="0"/>
              <a:pPr/>
              <a:t>3</a:t>
            </a:fld>
            <a:endParaRPr lang="it-IT"/>
          </a:p>
        </p:txBody>
      </p:sp>
      <p:sp>
        <p:nvSpPr>
          <p:cNvPr id="9" name="Segnaposto piè di pagina 8"/>
          <p:cNvSpPr>
            <a:spLocks noGrp="1"/>
          </p:cNvSpPr>
          <p:nvPr>
            <p:ph type="ftr" sz="quarter" idx="11"/>
          </p:nvPr>
        </p:nvSpPr>
        <p:spPr/>
        <p:txBody>
          <a:bodyPr/>
          <a:lstStyle/>
          <a:p>
            <a:r>
              <a:rPr lang="it-IT" smtClean="0"/>
              <a:t>Enrico Molinari</a:t>
            </a:r>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51520" y="260648"/>
            <a:ext cx="8640960" cy="646331"/>
          </a:xfrm>
          <a:prstGeom prst="rect">
            <a:avLst/>
          </a:prstGeom>
        </p:spPr>
        <p:txBody>
          <a:bodyPr wrap="square">
            <a:spAutoFit/>
          </a:bodyPr>
          <a:lstStyle/>
          <a:p>
            <a:r>
              <a:rPr lang="it-IT" b="1" dirty="0" smtClean="0"/>
              <a:t>Coefficiente di assorbimento ottico specifico per alcuni semiconduttori maggiormente utilizzati nella fotorivelazione</a:t>
            </a:r>
            <a:endParaRPr lang="it-IT" dirty="0" smtClean="0"/>
          </a:p>
        </p:txBody>
      </p:sp>
      <p:sp>
        <p:nvSpPr>
          <p:cNvPr id="4" name="Segnaposto data 3"/>
          <p:cNvSpPr>
            <a:spLocks noGrp="1"/>
          </p:cNvSpPr>
          <p:nvPr>
            <p:ph type="dt" sz="half" idx="10"/>
          </p:nvPr>
        </p:nvSpPr>
        <p:spPr/>
        <p:txBody>
          <a:bodyPr/>
          <a:lstStyle/>
          <a:p>
            <a:r>
              <a:rPr lang="it-IT" smtClean="0"/>
              <a:t>08/10/2010</a:t>
            </a:r>
            <a:endParaRPr lang="it-IT"/>
          </a:p>
        </p:txBody>
      </p:sp>
      <p:sp>
        <p:nvSpPr>
          <p:cNvPr id="6" name="Segnaposto numero diapositiva 5"/>
          <p:cNvSpPr>
            <a:spLocks noGrp="1"/>
          </p:cNvSpPr>
          <p:nvPr>
            <p:ph type="sldNum" sz="quarter" idx="12"/>
          </p:nvPr>
        </p:nvSpPr>
        <p:spPr/>
        <p:txBody>
          <a:bodyPr/>
          <a:lstStyle/>
          <a:p>
            <a:fld id="{AF7596A7-F738-42C0-A417-6EB41A7C0704}" type="slidenum">
              <a:rPr lang="it-IT" smtClean="0"/>
              <a:pPr/>
              <a:t>4</a:t>
            </a:fld>
            <a:endParaRPr lang="it-IT"/>
          </a:p>
        </p:txBody>
      </p:sp>
      <p:sp>
        <p:nvSpPr>
          <p:cNvPr id="8" name="Segnaposto piè di pagina 7"/>
          <p:cNvSpPr>
            <a:spLocks noGrp="1"/>
          </p:cNvSpPr>
          <p:nvPr>
            <p:ph type="ftr" sz="quarter" idx="11"/>
          </p:nvPr>
        </p:nvSpPr>
        <p:spPr/>
        <p:txBody>
          <a:bodyPr/>
          <a:lstStyle/>
          <a:p>
            <a:r>
              <a:rPr lang="it-IT" smtClean="0"/>
              <a:t>Enrico Molinari</a:t>
            </a:r>
            <a:endParaRPr lang="it-IT"/>
          </a:p>
        </p:txBody>
      </p:sp>
      <p:pic>
        <p:nvPicPr>
          <p:cNvPr id="10" name="Immagine 9" descr="10.bmp"/>
          <p:cNvPicPr>
            <a:picLocks noChangeAspect="1"/>
          </p:cNvPicPr>
          <p:nvPr/>
        </p:nvPicPr>
        <p:blipFill>
          <a:blip r:embed="rId3" cstate="print"/>
          <a:stretch>
            <a:fillRect/>
          </a:stretch>
        </p:blipFill>
        <p:spPr>
          <a:xfrm>
            <a:off x="1835696" y="1772816"/>
            <a:ext cx="5484058" cy="4445589"/>
          </a:xfrm>
          <a:prstGeom prst="rect">
            <a:avLst/>
          </a:prstGeom>
        </p:spPr>
      </p:pic>
      <p:sp>
        <p:nvSpPr>
          <p:cNvPr id="11" name="Rettangolo 10"/>
          <p:cNvSpPr/>
          <p:nvPr/>
        </p:nvSpPr>
        <p:spPr>
          <a:xfrm>
            <a:off x="323528" y="980728"/>
            <a:ext cx="8424936" cy="707886"/>
          </a:xfrm>
          <a:prstGeom prst="rect">
            <a:avLst/>
          </a:prstGeom>
        </p:spPr>
        <p:txBody>
          <a:bodyPr wrap="square">
            <a:spAutoFit/>
          </a:bodyPr>
          <a:lstStyle/>
          <a:p>
            <a:r>
              <a:rPr lang="it-IT" sz="2000" dirty="0" smtClean="0"/>
              <a:t>Coefficiente di assorbimento ottico specifico </a:t>
            </a:r>
            <a:r>
              <a:rPr lang="el-GR" sz="2000" b="1" dirty="0" smtClean="0"/>
              <a:t>α</a:t>
            </a:r>
            <a:r>
              <a:rPr lang="it-IT" sz="2000" b="1" dirty="0" smtClean="0"/>
              <a:t>(</a:t>
            </a:r>
            <a:r>
              <a:rPr lang="el-GR" sz="2000" b="1" dirty="0" smtClean="0"/>
              <a:t>λ</a:t>
            </a:r>
            <a:r>
              <a:rPr lang="it-IT" sz="2000" b="1" dirty="0" smtClean="0"/>
              <a:t>)</a:t>
            </a:r>
            <a:r>
              <a:rPr lang="it-IT" sz="2000" dirty="0" smtClean="0"/>
              <a:t>: numero medio di fotoni, tutti aventi lunghezza d’onda </a:t>
            </a:r>
            <a:r>
              <a:rPr lang="el-GR" sz="2000" dirty="0" smtClean="0"/>
              <a:t>λ</a:t>
            </a:r>
            <a:r>
              <a:rPr lang="it-IT" sz="2000" dirty="0" smtClean="0"/>
              <a:t>, assorbiti dal materiale nell’unità di lunghezza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39552" y="188640"/>
            <a:ext cx="8352928" cy="461665"/>
          </a:xfrm>
          <a:prstGeom prst="rect">
            <a:avLst/>
          </a:prstGeom>
        </p:spPr>
        <p:txBody>
          <a:bodyPr wrap="square">
            <a:spAutoFit/>
          </a:bodyPr>
          <a:lstStyle/>
          <a:p>
            <a:r>
              <a:rPr lang="it-IT" sz="2400" b="1" dirty="0" smtClean="0"/>
              <a:t>Parametri caratteristici di un fotorivelatore a semiconduttore</a:t>
            </a:r>
            <a:endParaRPr lang="it-IT" sz="2400" b="1" dirty="0"/>
          </a:p>
        </p:txBody>
      </p:sp>
      <p:sp>
        <p:nvSpPr>
          <p:cNvPr id="1030" name="Rectangle 6"/>
          <p:cNvSpPr>
            <a:spLocks noChangeArrowheads="1"/>
          </p:cNvSpPr>
          <p:nvPr/>
        </p:nvSpPr>
        <p:spPr bwMode="auto">
          <a:xfrm>
            <a:off x="45720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037" name="Rectangle 13"/>
          <p:cNvSpPr>
            <a:spLocks noChangeArrowheads="1"/>
          </p:cNvSpPr>
          <p:nvPr/>
        </p:nvSpPr>
        <p:spPr bwMode="auto">
          <a:xfrm>
            <a:off x="457200" y="1247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ttangolo 22"/>
          <p:cNvSpPr/>
          <p:nvPr/>
        </p:nvSpPr>
        <p:spPr>
          <a:xfrm>
            <a:off x="251520" y="836712"/>
            <a:ext cx="6336704" cy="369332"/>
          </a:xfrm>
          <a:prstGeom prst="rect">
            <a:avLst/>
          </a:prstGeom>
        </p:spPr>
        <p:txBody>
          <a:bodyPr wrap="square">
            <a:spAutoFit/>
          </a:bodyPr>
          <a:lstStyle/>
          <a:p>
            <a:pPr>
              <a:buFont typeface="Arial" pitchFamily="34" charset="0"/>
              <a:buChar char="•"/>
            </a:pPr>
            <a:r>
              <a:rPr lang="it-IT" sz="1400" b="1" dirty="0" smtClean="0"/>
              <a:t> </a:t>
            </a:r>
            <a:r>
              <a:rPr lang="it-IT" b="1" dirty="0" smtClean="0"/>
              <a:t>Efficienza quantica (QE – “Quantum Efficiency”, 0 &lt; QE &lt; 1)</a:t>
            </a:r>
            <a:endParaRPr lang="it-IT" b="1" dirty="0"/>
          </a:p>
        </p:txBody>
      </p:sp>
      <p:sp>
        <p:nvSpPr>
          <p:cNvPr id="24" name="Rettangolo 23"/>
          <p:cNvSpPr/>
          <p:nvPr/>
        </p:nvSpPr>
        <p:spPr>
          <a:xfrm>
            <a:off x="251520" y="2492896"/>
            <a:ext cx="4752528" cy="369332"/>
          </a:xfrm>
          <a:prstGeom prst="rect">
            <a:avLst/>
          </a:prstGeom>
        </p:spPr>
        <p:txBody>
          <a:bodyPr wrap="square">
            <a:spAutoFit/>
          </a:bodyPr>
          <a:lstStyle/>
          <a:p>
            <a:pPr>
              <a:buFont typeface="Arial" pitchFamily="34" charset="0"/>
              <a:buChar char="•"/>
            </a:pPr>
            <a:r>
              <a:rPr lang="it-IT" sz="1400" b="1" dirty="0" smtClean="0"/>
              <a:t> </a:t>
            </a:r>
            <a:r>
              <a:rPr lang="it-IT" b="1" dirty="0" smtClean="0"/>
              <a:t>Guadagno fotoconduttivo </a:t>
            </a:r>
            <a:endParaRPr lang="it-IT" b="1" dirty="0"/>
          </a:p>
        </p:txBody>
      </p:sp>
      <p:sp>
        <p:nvSpPr>
          <p:cNvPr id="26" name="Rettangolo 25"/>
          <p:cNvSpPr/>
          <p:nvPr/>
        </p:nvSpPr>
        <p:spPr>
          <a:xfrm>
            <a:off x="251520" y="3933056"/>
            <a:ext cx="3024336" cy="369332"/>
          </a:xfrm>
          <a:prstGeom prst="rect">
            <a:avLst/>
          </a:prstGeom>
        </p:spPr>
        <p:txBody>
          <a:bodyPr wrap="square">
            <a:spAutoFit/>
          </a:bodyPr>
          <a:lstStyle/>
          <a:p>
            <a:pPr>
              <a:buFont typeface="Arial" pitchFamily="34" charset="0"/>
              <a:buChar char="•"/>
            </a:pPr>
            <a:r>
              <a:rPr lang="it-IT" b="1" dirty="0" smtClean="0"/>
              <a:t> Risoluzione temporale </a:t>
            </a:r>
            <a:endParaRPr lang="it-IT" b="1" dirty="0"/>
          </a:p>
        </p:txBody>
      </p:sp>
      <p:sp>
        <p:nvSpPr>
          <p:cNvPr id="13" name="Segnaposto data 12"/>
          <p:cNvSpPr>
            <a:spLocks noGrp="1"/>
          </p:cNvSpPr>
          <p:nvPr>
            <p:ph type="dt" sz="half" idx="10"/>
          </p:nvPr>
        </p:nvSpPr>
        <p:spPr/>
        <p:txBody>
          <a:bodyPr/>
          <a:lstStyle/>
          <a:p>
            <a:r>
              <a:rPr lang="it-IT" smtClean="0"/>
              <a:t>08/10/2010</a:t>
            </a:r>
            <a:endParaRPr lang="it-IT"/>
          </a:p>
        </p:txBody>
      </p:sp>
      <p:sp>
        <p:nvSpPr>
          <p:cNvPr id="14" name="Segnaposto numero diapositiva 13"/>
          <p:cNvSpPr>
            <a:spLocks noGrp="1"/>
          </p:cNvSpPr>
          <p:nvPr>
            <p:ph type="sldNum" sz="quarter" idx="12"/>
          </p:nvPr>
        </p:nvSpPr>
        <p:spPr/>
        <p:txBody>
          <a:bodyPr/>
          <a:lstStyle/>
          <a:p>
            <a:fld id="{AF7596A7-F738-42C0-A417-6EB41A7C0704}" type="slidenum">
              <a:rPr lang="it-IT" smtClean="0"/>
              <a:pPr/>
              <a:t>5</a:t>
            </a:fld>
            <a:endParaRPr lang="it-IT"/>
          </a:p>
        </p:txBody>
      </p:sp>
      <p:sp>
        <p:nvSpPr>
          <p:cNvPr id="15" name="Segnaposto piè di pagina 14"/>
          <p:cNvSpPr>
            <a:spLocks noGrp="1"/>
          </p:cNvSpPr>
          <p:nvPr>
            <p:ph type="ftr" sz="quarter" idx="11"/>
          </p:nvPr>
        </p:nvSpPr>
        <p:spPr/>
        <p:txBody>
          <a:bodyPr/>
          <a:lstStyle/>
          <a:p>
            <a:r>
              <a:rPr lang="it-IT" smtClean="0"/>
              <a:t>Enrico Molinari</a:t>
            </a:r>
            <a:endParaRPr lang="it-IT"/>
          </a:p>
        </p:txBody>
      </p:sp>
      <p:pic>
        <p:nvPicPr>
          <p:cNvPr id="17" name="Immagine 16" descr="13.bmp"/>
          <p:cNvPicPr>
            <a:picLocks noChangeAspect="1"/>
          </p:cNvPicPr>
          <p:nvPr/>
        </p:nvPicPr>
        <p:blipFill>
          <a:blip r:embed="rId3" cstate="print"/>
          <a:stretch>
            <a:fillRect/>
          </a:stretch>
        </p:blipFill>
        <p:spPr>
          <a:xfrm>
            <a:off x="1331640" y="2924944"/>
            <a:ext cx="6210300" cy="638175"/>
          </a:xfrm>
          <a:prstGeom prst="rect">
            <a:avLst/>
          </a:prstGeom>
        </p:spPr>
      </p:pic>
      <p:pic>
        <p:nvPicPr>
          <p:cNvPr id="18" name="Immagine 17" descr="14.bmp"/>
          <p:cNvPicPr>
            <a:picLocks noChangeAspect="1"/>
          </p:cNvPicPr>
          <p:nvPr/>
        </p:nvPicPr>
        <p:blipFill>
          <a:blip r:embed="rId4" cstate="print"/>
          <a:stretch>
            <a:fillRect/>
          </a:stretch>
        </p:blipFill>
        <p:spPr>
          <a:xfrm>
            <a:off x="323528" y="4437112"/>
            <a:ext cx="8677275" cy="676275"/>
          </a:xfrm>
          <a:prstGeom prst="rect">
            <a:avLst/>
          </a:prstGeom>
        </p:spPr>
      </p:pic>
      <p:pic>
        <p:nvPicPr>
          <p:cNvPr id="19" name="Immagine 18" descr="12.bmp"/>
          <p:cNvPicPr>
            <a:picLocks/>
          </p:cNvPicPr>
          <p:nvPr/>
        </p:nvPicPr>
        <p:blipFill>
          <a:blip r:embed="rId5" cstate="print"/>
          <a:stretch>
            <a:fillRect/>
          </a:stretch>
        </p:blipFill>
        <p:spPr>
          <a:xfrm>
            <a:off x="251520" y="1340768"/>
            <a:ext cx="8727948" cy="912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1520" y="188640"/>
            <a:ext cx="8640960" cy="861774"/>
          </a:xfrm>
          <a:prstGeom prst="rect">
            <a:avLst/>
          </a:prstGeom>
        </p:spPr>
        <p:txBody>
          <a:bodyPr wrap="square">
            <a:spAutoFit/>
          </a:bodyPr>
          <a:lstStyle/>
          <a:p>
            <a:r>
              <a:rPr lang="it-IT" b="1" dirty="0" smtClean="0"/>
              <a:t>Caratteristiche I – V, polarizzazione inversa dei fotorivelatori più comuni, dipendenza del guadagno fotoconduttivo G dalla polarizzazione </a:t>
            </a:r>
          </a:p>
          <a:p>
            <a:endParaRPr lang="it-IT" sz="1400" b="1" dirty="0"/>
          </a:p>
        </p:txBody>
      </p:sp>
      <p:sp>
        <p:nvSpPr>
          <p:cNvPr id="5" name="Rettangolo 4"/>
          <p:cNvSpPr/>
          <p:nvPr/>
        </p:nvSpPr>
        <p:spPr>
          <a:xfrm>
            <a:off x="6012160" y="764704"/>
            <a:ext cx="2880320" cy="1815882"/>
          </a:xfrm>
          <a:prstGeom prst="rect">
            <a:avLst/>
          </a:prstGeom>
        </p:spPr>
        <p:txBody>
          <a:bodyPr wrap="square">
            <a:spAutoFit/>
          </a:bodyPr>
          <a:lstStyle/>
          <a:p>
            <a:pPr marL="85725" indent="-85725"/>
            <a:r>
              <a:rPr lang="it-IT" sz="1200" b="1" dirty="0" smtClean="0"/>
              <a:t>   </a:t>
            </a:r>
            <a:r>
              <a:rPr lang="it-IT" sz="1400" b="1" dirty="0" smtClean="0"/>
              <a:t>Fotorivelatori: </a:t>
            </a:r>
          </a:p>
          <a:p>
            <a:pPr marL="266700" indent="-85725">
              <a:buFont typeface="Arial" pitchFamily="34" charset="0"/>
              <a:buChar char="•"/>
              <a:tabLst>
                <a:tab pos="266700" algn="l"/>
              </a:tabLst>
            </a:pPr>
            <a:r>
              <a:rPr lang="it-IT" sz="1400" dirty="0" smtClean="0"/>
              <a:t>Omogiunzione PN  </a:t>
            </a:r>
          </a:p>
          <a:p>
            <a:pPr marL="266700" indent="-85725">
              <a:buFont typeface="Arial" pitchFamily="34" charset="0"/>
              <a:buChar char="•"/>
            </a:pPr>
            <a:r>
              <a:rPr lang="it-IT" sz="1400" dirty="0" smtClean="0"/>
              <a:t>PIN</a:t>
            </a:r>
          </a:p>
          <a:p>
            <a:pPr marL="266700" indent="-85725">
              <a:buFont typeface="Arial" pitchFamily="34" charset="0"/>
              <a:buChar char="•"/>
            </a:pPr>
            <a:r>
              <a:rPr lang="it-IT" sz="1400" dirty="0" smtClean="0"/>
              <a:t>APD</a:t>
            </a:r>
          </a:p>
          <a:p>
            <a:pPr marL="266700" indent="-85725">
              <a:buFont typeface="Arial" pitchFamily="34" charset="0"/>
              <a:buChar char="•"/>
            </a:pPr>
            <a:r>
              <a:rPr lang="it-IT" sz="1400" dirty="0" smtClean="0"/>
              <a:t>SAM – APD (omogiunzioni o eterogiunzioni)</a:t>
            </a:r>
          </a:p>
          <a:p>
            <a:pPr marL="266700" indent="-85725">
              <a:buFont typeface="Arial" pitchFamily="34" charset="0"/>
              <a:buChar char="•"/>
            </a:pPr>
            <a:r>
              <a:rPr lang="it-IT" sz="1400" dirty="0" smtClean="0"/>
              <a:t>GM – SAM – APD</a:t>
            </a:r>
          </a:p>
          <a:p>
            <a:pPr marL="266700" indent="-85725">
              <a:buFont typeface="Arial" pitchFamily="34" charset="0"/>
              <a:buChar char="•"/>
            </a:pPr>
            <a:r>
              <a:rPr lang="it-IT" sz="1400" dirty="0" smtClean="0"/>
              <a:t>SiPM</a:t>
            </a:r>
            <a:endParaRPr lang="it-IT" sz="1400" dirty="0"/>
          </a:p>
        </p:txBody>
      </p:sp>
      <p:pic>
        <p:nvPicPr>
          <p:cNvPr id="7" name="Immagine 6" descr="16.bmp"/>
          <p:cNvPicPr>
            <a:picLocks/>
          </p:cNvPicPr>
          <p:nvPr/>
        </p:nvPicPr>
        <p:blipFill>
          <a:blip r:embed="rId3" cstate="print"/>
          <a:stretch>
            <a:fillRect/>
          </a:stretch>
        </p:blipFill>
        <p:spPr>
          <a:xfrm>
            <a:off x="107504" y="980728"/>
            <a:ext cx="5718090" cy="5217452"/>
          </a:xfrm>
          <a:prstGeom prst="rect">
            <a:avLst/>
          </a:prstGeom>
        </p:spPr>
      </p:pic>
      <p:pic>
        <p:nvPicPr>
          <p:cNvPr id="8" name="Immagine 7" descr="17.bmp"/>
          <p:cNvPicPr>
            <a:picLocks/>
          </p:cNvPicPr>
          <p:nvPr/>
        </p:nvPicPr>
        <p:blipFill>
          <a:blip r:embed="rId4" cstate="print"/>
          <a:stretch>
            <a:fillRect/>
          </a:stretch>
        </p:blipFill>
        <p:spPr>
          <a:xfrm>
            <a:off x="5868144" y="2924938"/>
            <a:ext cx="3107077" cy="2712739"/>
          </a:xfrm>
          <a:prstGeom prst="rect">
            <a:avLst/>
          </a:prstGeom>
        </p:spPr>
      </p:pic>
      <p:sp>
        <p:nvSpPr>
          <p:cNvPr id="6" name="Segnaposto data 5"/>
          <p:cNvSpPr>
            <a:spLocks noGrp="1"/>
          </p:cNvSpPr>
          <p:nvPr>
            <p:ph type="dt" sz="half" idx="10"/>
          </p:nvPr>
        </p:nvSpPr>
        <p:spPr/>
        <p:txBody>
          <a:bodyPr/>
          <a:lstStyle/>
          <a:p>
            <a:r>
              <a:rPr lang="it-IT" smtClean="0"/>
              <a:t>08/10/2010</a:t>
            </a:r>
            <a:endParaRPr lang="it-IT"/>
          </a:p>
        </p:txBody>
      </p:sp>
      <p:sp>
        <p:nvSpPr>
          <p:cNvPr id="9" name="Segnaposto numero diapositiva 8"/>
          <p:cNvSpPr>
            <a:spLocks noGrp="1"/>
          </p:cNvSpPr>
          <p:nvPr>
            <p:ph type="sldNum" sz="quarter" idx="12"/>
          </p:nvPr>
        </p:nvSpPr>
        <p:spPr/>
        <p:txBody>
          <a:bodyPr/>
          <a:lstStyle/>
          <a:p>
            <a:fld id="{AF7596A7-F738-42C0-A417-6EB41A7C0704}" type="slidenum">
              <a:rPr lang="it-IT" smtClean="0"/>
              <a:pPr/>
              <a:t>6</a:t>
            </a:fld>
            <a:endParaRPr lang="it-IT"/>
          </a:p>
        </p:txBody>
      </p:sp>
      <p:sp>
        <p:nvSpPr>
          <p:cNvPr id="10" name="Segnaposto piè di pagina 9"/>
          <p:cNvSpPr>
            <a:spLocks noGrp="1"/>
          </p:cNvSpPr>
          <p:nvPr>
            <p:ph type="ftr" sz="quarter" idx="11"/>
          </p:nvPr>
        </p:nvSpPr>
        <p:spPr/>
        <p:txBody>
          <a:bodyPr/>
          <a:lstStyle/>
          <a:p>
            <a:r>
              <a:rPr lang="it-IT" smtClean="0"/>
              <a:t>Enrico Molinari</a:t>
            </a:r>
            <a:endParaRPr lang="it-IT"/>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11560" y="692696"/>
            <a:ext cx="3456384" cy="738664"/>
          </a:xfrm>
          <a:prstGeom prst="rect">
            <a:avLst/>
          </a:prstGeom>
        </p:spPr>
        <p:txBody>
          <a:bodyPr wrap="square">
            <a:spAutoFit/>
          </a:bodyPr>
          <a:lstStyle/>
          <a:p>
            <a:r>
              <a:rPr lang="it-IT" sz="1400" b="1" dirty="0" smtClean="0"/>
              <a:t>Fotorivelatore al silicio ad omogiunzione PN</a:t>
            </a:r>
          </a:p>
          <a:p>
            <a:r>
              <a:rPr lang="it-IT" sz="1400" b="1" dirty="0" smtClean="0"/>
              <a:t>(adatto per la prima finestra di attenuazione delle fibre ottiche in silice)</a:t>
            </a:r>
            <a:endParaRPr lang="it-IT" sz="1400" b="1" dirty="0"/>
          </a:p>
        </p:txBody>
      </p:sp>
      <p:sp>
        <p:nvSpPr>
          <p:cNvPr id="7" name="Rettangolo 6"/>
          <p:cNvSpPr/>
          <p:nvPr/>
        </p:nvSpPr>
        <p:spPr>
          <a:xfrm>
            <a:off x="5004048" y="692696"/>
            <a:ext cx="3960440" cy="738664"/>
          </a:xfrm>
          <a:prstGeom prst="rect">
            <a:avLst/>
          </a:prstGeom>
        </p:spPr>
        <p:txBody>
          <a:bodyPr wrap="square">
            <a:spAutoFit/>
          </a:bodyPr>
          <a:lstStyle/>
          <a:p>
            <a:r>
              <a:rPr lang="it-IT" sz="1400" b="1" dirty="0" smtClean="0"/>
              <a:t>Fotorivelatore PIN – MESA a doppia eterogiunzione (adatto per la terza finestra di attenuazione delle fibre ottiche in silice)</a:t>
            </a:r>
            <a:endParaRPr lang="it-IT" sz="1400" b="1" dirty="0"/>
          </a:p>
        </p:txBody>
      </p:sp>
      <p:sp>
        <p:nvSpPr>
          <p:cNvPr id="6" name="Rettangolo 5"/>
          <p:cNvSpPr/>
          <p:nvPr/>
        </p:nvSpPr>
        <p:spPr>
          <a:xfrm>
            <a:off x="1907704" y="188640"/>
            <a:ext cx="5040560" cy="369332"/>
          </a:xfrm>
          <a:prstGeom prst="rect">
            <a:avLst/>
          </a:prstGeom>
        </p:spPr>
        <p:txBody>
          <a:bodyPr wrap="square">
            <a:spAutoFit/>
          </a:bodyPr>
          <a:lstStyle/>
          <a:p>
            <a:r>
              <a:rPr lang="it-IT" b="1" dirty="0" smtClean="0"/>
              <a:t>Esempi di fotorivelatori ad omogiunzione PN e PIN</a:t>
            </a:r>
            <a:endParaRPr lang="it-IT" b="1" dirty="0"/>
          </a:p>
        </p:txBody>
      </p:sp>
      <p:pic>
        <p:nvPicPr>
          <p:cNvPr id="8" name="Immagine 7" descr="15.bmp"/>
          <p:cNvPicPr>
            <a:picLocks/>
          </p:cNvPicPr>
          <p:nvPr/>
        </p:nvPicPr>
        <p:blipFill>
          <a:blip r:embed="rId3" cstate="print"/>
          <a:stretch>
            <a:fillRect/>
          </a:stretch>
        </p:blipFill>
        <p:spPr>
          <a:xfrm>
            <a:off x="107504" y="1556792"/>
            <a:ext cx="4826638" cy="4595465"/>
          </a:xfrm>
          <a:prstGeom prst="rect">
            <a:avLst/>
          </a:prstGeom>
        </p:spPr>
      </p:pic>
      <p:pic>
        <p:nvPicPr>
          <p:cNvPr id="9" name="Immagine 8" descr="19.bmp"/>
          <p:cNvPicPr>
            <a:picLocks/>
          </p:cNvPicPr>
          <p:nvPr/>
        </p:nvPicPr>
        <p:blipFill>
          <a:blip r:embed="rId4" cstate="print"/>
          <a:stretch>
            <a:fillRect/>
          </a:stretch>
        </p:blipFill>
        <p:spPr>
          <a:xfrm>
            <a:off x="5076056" y="1484784"/>
            <a:ext cx="3989385" cy="4675476"/>
          </a:xfrm>
          <a:prstGeom prst="rect">
            <a:avLst/>
          </a:prstGeom>
        </p:spPr>
      </p:pic>
      <p:sp>
        <p:nvSpPr>
          <p:cNvPr id="10" name="Segnaposto data 9"/>
          <p:cNvSpPr>
            <a:spLocks noGrp="1"/>
          </p:cNvSpPr>
          <p:nvPr>
            <p:ph type="dt" sz="half" idx="10"/>
          </p:nvPr>
        </p:nvSpPr>
        <p:spPr/>
        <p:txBody>
          <a:bodyPr/>
          <a:lstStyle/>
          <a:p>
            <a:r>
              <a:rPr lang="it-IT" smtClean="0"/>
              <a:t>08/10/2010</a:t>
            </a:r>
            <a:endParaRPr lang="it-IT"/>
          </a:p>
        </p:txBody>
      </p:sp>
      <p:sp>
        <p:nvSpPr>
          <p:cNvPr id="11" name="Segnaposto numero diapositiva 10"/>
          <p:cNvSpPr>
            <a:spLocks noGrp="1"/>
          </p:cNvSpPr>
          <p:nvPr>
            <p:ph type="sldNum" sz="quarter" idx="12"/>
          </p:nvPr>
        </p:nvSpPr>
        <p:spPr/>
        <p:txBody>
          <a:bodyPr/>
          <a:lstStyle/>
          <a:p>
            <a:fld id="{AF7596A7-F738-42C0-A417-6EB41A7C0704}" type="slidenum">
              <a:rPr lang="it-IT" smtClean="0"/>
              <a:pPr/>
              <a:t>7</a:t>
            </a:fld>
            <a:endParaRPr lang="it-IT"/>
          </a:p>
        </p:txBody>
      </p:sp>
      <p:sp>
        <p:nvSpPr>
          <p:cNvPr id="12" name="Segnaposto piè di pagina 11"/>
          <p:cNvSpPr>
            <a:spLocks noGrp="1"/>
          </p:cNvSpPr>
          <p:nvPr>
            <p:ph type="ftr" sz="quarter" idx="11"/>
          </p:nvPr>
        </p:nvSpPr>
        <p:spPr/>
        <p:txBody>
          <a:bodyPr/>
          <a:lstStyle/>
          <a:p>
            <a:r>
              <a:rPr lang="it-IT" smtClean="0"/>
              <a:t>Enrico Molinari</a:t>
            </a:r>
            <a:endParaRPr lang="it-IT"/>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483768" y="188640"/>
            <a:ext cx="4248472" cy="338554"/>
          </a:xfrm>
          <a:prstGeom prst="rect">
            <a:avLst/>
          </a:prstGeom>
        </p:spPr>
        <p:txBody>
          <a:bodyPr wrap="square">
            <a:spAutoFit/>
          </a:bodyPr>
          <a:lstStyle/>
          <a:p>
            <a:r>
              <a:rPr lang="it-IT" sz="1600" b="1" dirty="0" smtClean="0"/>
              <a:t>Fotorivelatore APD  - “Avalanche Photo - Diode”</a:t>
            </a:r>
            <a:endParaRPr lang="it-IT" sz="1600" b="1" dirty="0"/>
          </a:p>
        </p:txBody>
      </p:sp>
      <p:sp>
        <p:nvSpPr>
          <p:cNvPr id="9" name="Rettangolo 8"/>
          <p:cNvSpPr/>
          <p:nvPr/>
        </p:nvSpPr>
        <p:spPr>
          <a:xfrm>
            <a:off x="179512" y="548680"/>
            <a:ext cx="3384376" cy="369332"/>
          </a:xfrm>
          <a:prstGeom prst="rect">
            <a:avLst/>
          </a:prstGeom>
        </p:spPr>
        <p:txBody>
          <a:bodyPr wrap="square">
            <a:spAutoFit/>
          </a:bodyPr>
          <a:lstStyle/>
          <a:p>
            <a:r>
              <a:rPr lang="it-IT" b="1" dirty="0" smtClean="0"/>
              <a:t>Fattore di rumore in eccesso F(G):</a:t>
            </a:r>
            <a:endParaRPr lang="it-IT" b="1" dirty="0"/>
          </a:p>
        </p:txBody>
      </p:sp>
      <p:pic>
        <p:nvPicPr>
          <p:cNvPr id="10" name="Immagine 9" descr="25.bmp"/>
          <p:cNvPicPr>
            <a:picLocks noChangeAspect="1"/>
          </p:cNvPicPr>
          <p:nvPr/>
        </p:nvPicPr>
        <p:blipFill>
          <a:blip r:embed="rId3" cstate="print"/>
          <a:stretch>
            <a:fillRect/>
          </a:stretch>
        </p:blipFill>
        <p:spPr>
          <a:xfrm>
            <a:off x="323528" y="1628800"/>
            <a:ext cx="3292207" cy="2002383"/>
          </a:xfrm>
          <a:prstGeom prst="rect">
            <a:avLst/>
          </a:prstGeom>
        </p:spPr>
      </p:pic>
      <p:sp>
        <p:nvSpPr>
          <p:cNvPr id="13" name="Rettangolo 12"/>
          <p:cNvSpPr/>
          <p:nvPr/>
        </p:nvSpPr>
        <p:spPr>
          <a:xfrm>
            <a:off x="179512" y="908720"/>
            <a:ext cx="8784976" cy="1015663"/>
          </a:xfrm>
          <a:prstGeom prst="rect">
            <a:avLst/>
          </a:prstGeom>
        </p:spPr>
        <p:txBody>
          <a:bodyPr wrap="square">
            <a:spAutoFit/>
          </a:bodyPr>
          <a:lstStyle/>
          <a:p>
            <a:pPr>
              <a:spcBef>
                <a:spcPct val="0"/>
              </a:spcBef>
              <a:buFont typeface="Arial" pitchFamily="34" charset="0"/>
              <a:buChar char="•"/>
              <a:defRPr/>
            </a:pPr>
            <a:r>
              <a:rPr lang="it-IT" sz="1400" dirty="0" smtClean="0"/>
              <a:t>rumorosità intrinseca al processo aleatorio poissoniano di moltiplicazione delle cariche dovuta al break down a valanga; tale rumore è proporzionale al valor medio G delle realizzazioni del guadagno fotoconduttivo</a:t>
            </a:r>
            <a:endParaRPr lang="it-IT" sz="1600" dirty="0" smtClean="0"/>
          </a:p>
          <a:p>
            <a:pPr>
              <a:spcBef>
                <a:spcPct val="0"/>
              </a:spcBef>
              <a:buFont typeface="Arial" pitchFamily="34" charset="0"/>
              <a:buChar char="•"/>
              <a:defRPr/>
            </a:pPr>
            <a:r>
              <a:rPr lang="it-IT" sz="1400" dirty="0" smtClean="0"/>
              <a:t>ciascun semiconduttore è caratterizzato da un particolare valore del “</a:t>
            </a:r>
            <a:r>
              <a:rPr lang="it-IT" sz="1400" b="1" dirty="0" smtClean="0"/>
              <a:t>rapporto di ionizzazione</a:t>
            </a:r>
            <a:r>
              <a:rPr lang="it-IT" sz="1400" dirty="0" smtClean="0"/>
              <a:t>” </a:t>
            </a:r>
            <a:r>
              <a:rPr lang="it-IT" sz="1400" b="1" dirty="0" smtClean="0"/>
              <a:t>K</a:t>
            </a:r>
            <a:r>
              <a:rPr lang="it-IT" sz="1400" b="1" baseline="-25000" dirty="0" smtClean="0"/>
              <a:t>a</a:t>
            </a:r>
            <a:r>
              <a:rPr lang="it-IT" sz="1400" dirty="0" smtClean="0"/>
              <a:t>: </a:t>
            </a:r>
          </a:p>
          <a:p>
            <a:pPr>
              <a:spcBef>
                <a:spcPct val="0"/>
              </a:spcBef>
              <a:defRPr/>
            </a:pPr>
            <a:endParaRPr lang="it-IT" dirty="0" smtClean="0"/>
          </a:p>
        </p:txBody>
      </p:sp>
      <p:sp>
        <p:nvSpPr>
          <p:cNvPr id="14" name="Rettangolo 13"/>
          <p:cNvSpPr/>
          <p:nvPr/>
        </p:nvSpPr>
        <p:spPr>
          <a:xfrm>
            <a:off x="3707904" y="1916832"/>
            <a:ext cx="4896544" cy="1169551"/>
          </a:xfrm>
          <a:prstGeom prst="rect">
            <a:avLst/>
          </a:prstGeom>
        </p:spPr>
        <p:txBody>
          <a:bodyPr wrap="square">
            <a:spAutoFit/>
          </a:bodyPr>
          <a:lstStyle/>
          <a:p>
            <a:pPr>
              <a:spcBef>
                <a:spcPct val="0"/>
              </a:spcBef>
              <a:buFont typeface="Arial" pitchFamily="34" charset="0"/>
              <a:buChar char="•"/>
              <a:defRPr/>
            </a:pPr>
            <a:r>
              <a:rPr lang="it-IT" sz="1400" dirty="0" smtClean="0"/>
              <a:t> </a:t>
            </a:r>
            <a:r>
              <a:rPr lang="it-IT" sz="1400" b="1" dirty="0" smtClean="0"/>
              <a:t>α</a:t>
            </a:r>
            <a:r>
              <a:rPr lang="it-IT" sz="1400" b="1" baseline="-25000" dirty="0" smtClean="0"/>
              <a:t>h</a:t>
            </a:r>
            <a:r>
              <a:rPr lang="it-IT" sz="1400" dirty="0" smtClean="0"/>
              <a:t> = </a:t>
            </a:r>
            <a:r>
              <a:rPr lang="it-IT" sz="1400" b="1" dirty="0" smtClean="0"/>
              <a:t>coefficiente di ionizzazione delle lacune </a:t>
            </a:r>
            <a:r>
              <a:rPr lang="it-IT" sz="1400" dirty="0" smtClean="0"/>
              <a:t>= attitudine delle lacune a creare eventi ionizzanti da impatto</a:t>
            </a:r>
          </a:p>
          <a:p>
            <a:pPr>
              <a:spcBef>
                <a:spcPct val="0"/>
              </a:spcBef>
              <a:defRPr/>
            </a:pPr>
            <a:endParaRPr lang="it-IT" sz="1400" dirty="0" smtClean="0"/>
          </a:p>
          <a:p>
            <a:pPr>
              <a:spcBef>
                <a:spcPct val="0"/>
              </a:spcBef>
              <a:buFont typeface="Arial" pitchFamily="34" charset="0"/>
              <a:buChar char="•"/>
              <a:defRPr/>
            </a:pPr>
            <a:r>
              <a:rPr lang="it-IT" sz="1400" dirty="0" smtClean="0"/>
              <a:t> </a:t>
            </a:r>
            <a:r>
              <a:rPr lang="it-IT" sz="1400" b="1" dirty="0" smtClean="0"/>
              <a:t>α</a:t>
            </a:r>
            <a:r>
              <a:rPr lang="it-IT" sz="1400" b="1" baseline="-25000" dirty="0" smtClean="0"/>
              <a:t>e</a:t>
            </a:r>
            <a:r>
              <a:rPr lang="it-IT" sz="1400" dirty="0" smtClean="0"/>
              <a:t> = </a:t>
            </a:r>
            <a:r>
              <a:rPr lang="it-IT" sz="1400" b="1" dirty="0" smtClean="0"/>
              <a:t>coefficiente di ionizzazione degli elettroni </a:t>
            </a:r>
            <a:r>
              <a:rPr lang="it-IT" sz="1400" dirty="0" smtClean="0"/>
              <a:t>= attitudine degli elettroni a creare eventi ionizzanti da impatto  </a:t>
            </a:r>
          </a:p>
        </p:txBody>
      </p:sp>
      <p:sp>
        <p:nvSpPr>
          <p:cNvPr id="8" name="Segnaposto data 7"/>
          <p:cNvSpPr>
            <a:spLocks noGrp="1"/>
          </p:cNvSpPr>
          <p:nvPr>
            <p:ph type="dt" sz="half" idx="10"/>
          </p:nvPr>
        </p:nvSpPr>
        <p:spPr/>
        <p:txBody>
          <a:bodyPr/>
          <a:lstStyle/>
          <a:p>
            <a:r>
              <a:rPr lang="it-IT" smtClean="0"/>
              <a:t>08/10/2010</a:t>
            </a:r>
            <a:endParaRPr lang="it-IT"/>
          </a:p>
        </p:txBody>
      </p:sp>
      <p:sp>
        <p:nvSpPr>
          <p:cNvPr id="11" name="Segnaposto numero diapositiva 10"/>
          <p:cNvSpPr>
            <a:spLocks noGrp="1"/>
          </p:cNvSpPr>
          <p:nvPr>
            <p:ph type="sldNum" sz="quarter" idx="12"/>
          </p:nvPr>
        </p:nvSpPr>
        <p:spPr/>
        <p:txBody>
          <a:bodyPr/>
          <a:lstStyle/>
          <a:p>
            <a:fld id="{AF7596A7-F738-42C0-A417-6EB41A7C0704}" type="slidenum">
              <a:rPr lang="it-IT" smtClean="0"/>
              <a:pPr/>
              <a:t>8</a:t>
            </a:fld>
            <a:endParaRPr lang="it-IT"/>
          </a:p>
        </p:txBody>
      </p:sp>
      <p:sp>
        <p:nvSpPr>
          <p:cNvPr id="15" name="Segnaposto piè di pagina 14"/>
          <p:cNvSpPr>
            <a:spLocks noGrp="1"/>
          </p:cNvSpPr>
          <p:nvPr>
            <p:ph type="ftr" sz="quarter" idx="11"/>
          </p:nvPr>
        </p:nvSpPr>
        <p:spPr/>
        <p:txBody>
          <a:bodyPr/>
          <a:lstStyle/>
          <a:p>
            <a:r>
              <a:rPr lang="it-IT" smtClean="0"/>
              <a:t>Enrico Molinari</a:t>
            </a:r>
            <a:endParaRPr lang="it-IT"/>
          </a:p>
        </p:txBody>
      </p:sp>
      <p:pic>
        <p:nvPicPr>
          <p:cNvPr id="17" name="Immagine 16" descr="26.bmp"/>
          <p:cNvPicPr>
            <a:picLocks/>
          </p:cNvPicPr>
          <p:nvPr/>
        </p:nvPicPr>
        <p:blipFill>
          <a:blip r:embed="rId4" cstate="print"/>
          <a:stretch>
            <a:fillRect/>
          </a:stretch>
        </p:blipFill>
        <p:spPr>
          <a:xfrm>
            <a:off x="107504" y="3645024"/>
            <a:ext cx="8834502" cy="269769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24.bmp"/>
          <p:cNvPicPr>
            <a:picLocks noChangeAspect="1"/>
          </p:cNvPicPr>
          <p:nvPr/>
        </p:nvPicPr>
        <p:blipFill>
          <a:blip r:embed="rId3" cstate="print"/>
          <a:stretch>
            <a:fillRect/>
          </a:stretch>
        </p:blipFill>
        <p:spPr>
          <a:xfrm>
            <a:off x="1619672" y="3861048"/>
            <a:ext cx="5357563" cy="1165210"/>
          </a:xfrm>
          <a:prstGeom prst="rect">
            <a:avLst/>
          </a:prstGeom>
        </p:spPr>
      </p:pic>
      <p:pic>
        <p:nvPicPr>
          <p:cNvPr id="11" name="Immagine 10" descr="23.bmp"/>
          <p:cNvPicPr>
            <a:picLocks/>
          </p:cNvPicPr>
          <p:nvPr/>
        </p:nvPicPr>
        <p:blipFill>
          <a:blip r:embed="rId4" cstate="print"/>
          <a:stretch>
            <a:fillRect/>
          </a:stretch>
        </p:blipFill>
        <p:spPr>
          <a:xfrm>
            <a:off x="179512" y="1340768"/>
            <a:ext cx="8759543" cy="1246928"/>
          </a:xfrm>
          <a:prstGeom prst="rect">
            <a:avLst/>
          </a:prstGeom>
        </p:spPr>
      </p:pic>
      <p:sp>
        <p:nvSpPr>
          <p:cNvPr id="12" name="Rettangolo 11"/>
          <p:cNvSpPr/>
          <p:nvPr/>
        </p:nvSpPr>
        <p:spPr>
          <a:xfrm>
            <a:off x="251520" y="836712"/>
            <a:ext cx="4752528" cy="400110"/>
          </a:xfrm>
          <a:prstGeom prst="rect">
            <a:avLst/>
          </a:prstGeom>
        </p:spPr>
        <p:txBody>
          <a:bodyPr wrap="square">
            <a:spAutoFit/>
          </a:bodyPr>
          <a:lstStyle/>
          <a:p>
            <a:pPr>
              <a:buFont typeface="Arial" pitchFamily="34" charset="0"/>
              <a:buChar char="•"/>
            </a:pPr>
            <a:r>
              <a:rPr lang="it-IT" sz="1500" b="1" dirty="0" smtClean="0"/>
              <a:t> </a:t>
            </a:r>
            <a:r>
              <a:rPr lang="it-IT" sz="2000" b="1" dirty="0" smtClean="0"/>
              <a:t>Limite quantico SNR</a:t>
            </a:r>
            <a:r>
              <a:rPr lang="it-IT" sz="2000" b="1" baseline="-25000" dirty="0" smtClean="0"/>
              <a:t>i</a:t>
            </a:r>
            <a:r>
              <a:rPr lang="it-IT" sz="2000" b="1" dirty="0" smtClean="0"/>
              <a:t> di un APD</a:t>
            </a:r>
            <a:endParaRPr lang="it-IT" sz="2000" b="1" dirty="0"/>
          </a:p>
        </p:txBody>
      </p:sp>
      <p:sp>
        <p:nvSpPr>
          <p:cNvPr id="13" name="Rettangolo 12"/>
          <p:cNvSpPr/>
          <p:nvPr/>
        </p:nvSpPr>
        <p:spPr>
          <a:xfrm>
            <a:off x="251520" y="2996952"/>
            <a:ext cx="8424936" cy="707886"/>
          </a:xfrm>
          <a:prstGeom prst="rect">
            <a:avLst/>
          </a:prstGeom>
        </p:spPr>
        <p:txBody>
          <a:bodyPr wrap="square">
            <a:spAutoFit/>
          </a:bodyPr>
          <a:lstStyle/>
          <a:p>
            <a:pPr>
              <a:buFont typeface="Arial" pitchFamily="34" charset="0"/>
              <a:buChar char="•"/>
            </a:pPr>
            <a:r>
              <a:rPr lang="it-IT" sz="2000" b="1" dirty="0" smtClean="0"/>
              <a:t> Rapporto segnale/rumore SNR di un APD, nel caso di alte potenze ottiche incidenti (rumori shot prevalenti) </a:t>
            </a:r>
            <a:endParaRPr lang="it-IT" sz="2000" b="1" dirty="0"/>
          </a:p>
        </p:txBody>
      </p:sp>
      <p:sp>
        <p:nvSpPr>
          <p:cNvPr id="14" name="Rettangolo 13"/>
          <p:cNvSpPr/>
          <p:nvPr/>
        </p:nvSpPr>
        <p:spPr>
          <a:xfrm>
            <a:off x="2195736" y="188640"/>
            <a:ext cx="4248472" cy="338554"/>
          </a:xfrm>
          <a:prstGeom prst="rect">
            <a:avLst/>
          </a:prstGeom>
        </p:spPr>
        <p:txBody>
          <a:bodyPr wrap="square">
            <a:spAutoFit/>
          </a:bodyPr>
          <a:lstStyle/>
          <a:p>
            <a:r>
              <a:rPr lang="it-IT" sz="1600" b="1" dirty="0" smtClean="0"/>
              <a:t>Fotorivelatore APD  - “Avalanche Photo - Diode”</a:t>
            </a:r>
            <a:endParaRPr lang="it-IT" sz="1600" b="1" dirty="0"/>
          </a:p>
        </p:txBody>
      </p:sp>
      <p:sp>
        <p:nvSpPr>
          <p:cNvPr id="10" name="Segnaposto data 9"/>
          <p:cNvSpPr>
            <a:spLocks noGrp="1"/>
          </p:cNvSpPr>
          <p:nvPr>
            <p:ph type="dt" sz="half" idx="10"/>
          </p:nvPr>
        </p:nvSpPr>
        <p:spPr/>
        <p:txBody>
          <a:bodyPr/>
          <a:lstStyle/>
          <a:p>
            <a:r>
              <a:rPr lang="it-IT" smtClean="0"/>
              <a:t>08/10/2010</a:t>
            </a:r>
            <a:endParaRPr lang="it-IT"/>
          </a:p>
        </p:txBody>
      </p:sp>
      <p:sp>
        <p:nvSpPr>
          <p:cNvPr id="15" name="Segnaposto numero diapositiva 14"/>
          <p:cNvSpPr>
            <a:spLocks noGrp="1"/>
          </p:cNvSpPr>
          <p:nvPr>
            <p:ph type="sldNum" sz="quarter" idx="12"/>
          </p:nvPr>
        </p:nvSpPr>
        <p:spPr/>
        <p:txBody>
          <a:bodyPr/>
          <a:lstStyle/>
          <a:p>
            <a:fld id="{AF7596A7-F738-42C0-A417-6EB41A7C0704}" type="slidenum">
              <a:rPr lang="it-IT" smtClean="0"/>
              <a:pPr/>
              <a:t>9</a:t>
            </a:fld>
            <a:endParaRPr lang="it-IT"/>
          </a:p>
        </p:txBody>
      </p:sp>
      <p:sp>
        <p:nvSpPr>
          <p:cNvPr id="16" name="Segnaposto piè di pagina 15"/>
          <p:cNvSpPr>
            <a:spLocks noGrp="1"/>
          </p:cNvSpPr>
          <p:nvPr>
            <p:ph type="ftr" sz="quarter" idx="11"/>
          </p:nvPr>
        </p:nvSpPr>
        <p:spPr/>
        <p:txBody>
          <a:bodyPr/>
          <a:lstStyle/>
          <a:p>
            <a:r>
              <a:rPr lang="it-IT" smtClean="0"/>
              <a:t>Enrico Molinari</a:t>
            </a:r>
            <a:endParaRPr lang="it-IT"/>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3830</TotalTime>
  <Words>930</Words>
  <Application>Microsoft Office PowerPoint</Application>
  <PresentationFormat>Presentazione su schermo (4:3)</PresentationFormat>
  <Paragraphs>148</Paragraphs>
  <Slides>18</Slides>
  <Notes>16</Notes>
  <HiddenSlides>0</HiddenSlides>
  <MMClips>0</MMClips>
  <ScaleCrop>false</ScaleCrop>
  <HeadingPairs>
    <vt:vector size="4" baseType="variant">
      <vt:variant>
        <vt:lpstr>Tema</vt:lpstr>
      </vt:variant>
      <vt:variant>
        <vt:i4>1</vt:i4>
      </vt:variant>
      <vt:variant>
        <vt:lpstr>Titoli diapositive</vt:lpstr>
      </vt:variant>
      <vt:variant>
        <vt:i4>18</vt:i4>
      </vt:variant>
    </vt:vector>
  </HeadingPairs>
  <TitlesOfParts>
    <vt:vector size="19"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ANNO ACCADEMICO 2009/2010 Corso di Laurea in Ingegneria Elettronica  Tecnologia della fotorivelazione basata su dispositivi a semiconduttore</dc:title>
  <dc:creator>Enrico Molinari</dc:creator>
  <cp:lastModifiedBy>Enrico Molinari</cp:lastModifiedBy>
  <cp:revision>390</cp:revision>
  <dcterms:created xsi:type="dcterms:W3CDTF">2010-09-28T08:22:10Z</dcterms:created>
  <dcterms:modified xsi:type="dcterms:W3CDTF">2010-10-06T16:02:27Z</dcterms:modified>
</cp:coreProperties>
</file>