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8" r:id="rId7"/>
    <p:sldId id="260" r:id="rId8"/>
    <p:sldId id="261" r:id="rId9"/>
    <p:sldId id="262" r:id="rId10"/>
    <p:sldId id="263" r:id="rId11"/>
    <p:sldId id="264" r:id="rId12"/>
    <p:sldId id="271" r:id="rId13"/>
    <p:sldId id="272" r:id="rId14"/>
    <p:sldId id="269" r:id="rId15"/>
    <p:sldId id="266" r:id="rId16"/>
    <p:sldId id="265" r:id="rId17"/>
    <p:sldId id="270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chemeClr val="tx1"/>
    </p:penClr>
  </p:showPr>
  <p:clrMru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283" autoAdjust="0"/>
    <p:restoredTop sz="94598" autoAdjust="0"/>
  </p:normalViewPr>
  <p:slideViewPr>
    <p:cSldViewPr>
      <p:cViewPr varScale="1">
        <p:scale>
          <a:sx n="83" d="100"/>
          <a:sy n="83" d="100"/>
        </p:scale>
        <p:origin x="-77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5E7E6-9F51-4ACE-B3CE-9DB50671B70B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2DBAB-313A-4244-A74F-25C8DA6D5A4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5E7E6-9F51-4ACE-B3CE-9DB50671B70B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2DBAB-313A-4244-A74F-25C8DA6D5A4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5E7E6-9F51-4ACE-B3CE-9DB50671B70B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2DBAB-313A-4244-A74F-25C8DA6D5A4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5E7E6-9F51-4ACE-B3CE-9DB50671B70B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2DBAB-313A-4244-A74F-25C8DA6D5A4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5E7E6-9F51-4ACE-B3CE-9DB50671B70B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2DBAB-313A-4244-A74F-25C8DA6D5A4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5E7E6-9F51-4ACE-B3CE-9DB50671B70B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2DBAB-313A-4244-A74F-25C8DA6D5A4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5E7E6-9F51-4ACE-B3CE-9DB50671B70B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2DBAB-313A-4244-A74F-25C8DA6D5A4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5E7E6-9F51-4ACE-B3CE-9DB50671B70B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2DBAB-313A-4244-A74F-25C8DA6D5A4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5E7E6-9F51-4ACE-B3CE-9DB50671B70B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2DBAB-313A-4244-A74F-25C8DA6D5A4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5E7E6-9F51-4ACE-B3CE-9DB50671B70B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2DBAB-313A-4244-A74F-25C8DA6D5A4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5E7E6-9F51-4ACE-B3CE-9DB50671B70B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2DBAB-313A-4244-A74F-25C8DA6D5A4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E5E7E6-9F51-4ACE-B3CE-9DB50671B70B}" type="datetimeFigureOut">
              <a:rPr lang="it-IT" smtClean="0"/>
              <a:pPr/>
              <a:t>10/07/2008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82DBAB-313A-4244-A74F-25C8DA6D5A48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prop\Desktop\M.Fra\Tesina\Tesina\Colonna%20sonora%20-%20Passion%20Of%20The%20Christ%20-%2011%20-%20Jesus%20Is%20Carried%20Down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ti-invisibili.net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wikipedia.it/" TargetMode="External"/><Relationship Id="rId4" Type="http://schemas.openxmlformats.org/officeDocument/2006/relationships/hyperlink" Target="http://www.cinetecadibologna.it/sitopasolini/index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lonna sonora - Passion Of The Christ - 11 - Jesus Is Carried Dow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21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6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c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500042"/>
            <a:ext cx="4786346" cy="5889139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03611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928670"/>
            <a:ext cx="6561472" cy="5094790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928662" y="428604"/>
            <a:ext cx="8429684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Morire di politica</a:t>
            </a:r>
            <a:endParaRPr lang="it-IT" sz="7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" pitchFamily="18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928662" y="5357826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latin typeface="Rockwell" pitchFamily="18" charset="0"/>
              </a:rPr>
              <a:t>                      </a:t>
            </a:r>
            <a:r>
              <a:rPr lang="it-IT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Violenza </a:t>
            </a:r>
          </a:p>
          <a:p>
            <a:r>
              <a:rPr lang="it-IT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e opposti estremismi negli anni ‘70</a:t>
            </a:r>
            <a:endParaRPr lang="it-IT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" pitchFamily="18" charset="0"/>
            </a:endParaRPr>
          </a:p>
        </p:txBody>
      </p:sp>
      <p:sp>
        <p:nvSpPr>
          <p:cNvPr id="7" name="Personalizzato 6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71472" cy="500042"/>
          </a:xfrm>
          <a:prstGeom prst="actionButtonBlank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2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500034" y="1000108"/>
            <a:ext cx="821537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latin typeface="Rockwell" pitchFamily="18" charset="0"/>
              </a:rPr>
              <a:t>69 morti e più di mille feriti, 7.866 attentati e 4.290 episodi di violenza:</a:t>
            </a:r>
          </a:p>
          <a:p>
            <a:r>
              <a:rPr lang="it-IT" sz="2000" dirty="0" smtClean="0">
                <a:latin typeface="Rockwell" pitchFamily="18" charset="0"/>
              </a:rPr>
              <a:t> </a:t>
            </a:r>
          </a:p>
          <a:p>
            <a:r>
              <a:rPr lang="it-IT" sz="2000" dirty="0" smtClean="0">
                <a:latin typeface="Rockwell" pitchFamily="18" charset="0"/>
              </a:rPr>
              <a:t>sembra un bollettino di guerra, è invece il bilancio di una stagione politica tra le più drammatiche della prima Repubblica, quella che negli anni Settanta ha visto contrapposte l’estrema destra e l’estrema sinistra, il </a:t>
            </a:r>
            <a:r>
              <a:rPr lang="it-IT" sz="2000" dirty="0" smtClean="0">
                <a:solidFill>
                  <a:srgbClr val="C00000"/>
                </a:solidFill>
                <a:latin typeface="Rockwell" pitchFamily="18" charset="0"/>
              </a:rPr>
              <a:t>rosso</a:t>
            </a:r>
            <a:r>
              <a:rPr lang="it-IT" sz="2000" dirty="0" smtClean="0">
                <a:latin typeface="Rockwell" pitchFamily="18" charset="0"/>
              </a:rPr>
              <a:t> e il nero. </a:t>
            </a:r>
          </a:p>
          <a:p>
            <a:endParaRPr lang="it-IT" sz="2000" dirty="0" smtClean="0">
              <a:latin typeface="Rockwell" pitchFamily="18" charset="0"/>
            </a:endParaRPr>
          </a:p>
          <a:p>
            <a:r>
              <a:rPr lang="it-IT" sz="2000" dirty="0" smtClean="0">
                <a:latin typeface="Rockwell" pitchFamily="18" charset="0"/>
              </a:rPr>
              <a:t>Mai come in quegli anni questi due colori hanno finito per dividere e accecare centinaia di migliaia di giovani di più generazioni, che si sono odiati e combattuti senza esclusione di colpi, trascinando il nostro Paese quasi alle soglie di una guerra civile. </a:t>
            </a:r>
          </a:p>
          <a:p>
            <a:endParaRPr lang="it-IT" sz="2000" dirty="0" smtClean="0">
              <a:latin typeface="Rockwell" pitchFamily="18" charset="0"/>
            </a:endParaRPr>
          </a:p>
          <a:p>
            <a:r>
              <a:rPr lang="it-IT" sz="2000" dirty="0" smtClean="0">
                <a:latin typeface="Rockwell" pitchFamily="18" charset="0"/>
              </a:rPr>
              <a:t>Una violenza che nasce nei cortei e nelle piazze, che diventa sempre più cieca, anche se ammantata di grandi ideologie. </a:t>
            </a:r>
            <a:r>
              <a:rPr lang="it-IT" dirty="0" smtClean="0">
                <a:latin typeface="Rockwell" pitchFamily="18" charset="0"/>
              </a:rPr>
              <a:t/>
            </a:r>
            <a:br>
              <a:rPr lang="it-IT" dirty="0" smtClean="0">
                <a:latin typeface="Rockwell" pitchFamily="18" charset="0"/>
              </a:rPr>
            </a:br>
            <a:endParaRPr lang="it-IT" dirty="0">
              <a:latin typeface="Rockwell" pitchFamily="18" charset="0"/>
            </a:endParaRPr>
          </a:p>
        </p:txBody>
      </p:sp>
      <p:sp>
        <p:nvSpPr>
          <p:cNvPr id="4" name="Personalizzato 3">
            <a:hlinkClick r:id="" action="ppaction://hlinkshowjump?jump=nextslide" highlightClick="1"/>
          </p:cNvPr>
          <p:cNvSpPr/>
          <p:nvPr/>
        </p:nvSpPr>
        <p:spPr>
          <a:xfrm>
            <a:off x="1714480" y="2928934"/>
            <a:ext cx="714380" cy="28575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Personalizzato 4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71472" cy="500042"/>
          </a:xfrm>
          <a:prstGeom prst="actionButtonBlank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3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85720" y="285728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1 marzo 1968</a:t>
            </a:r>
            <a:endParaRPr lang="it-IT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" pitchFamily="18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928794" y="857232"/>
            <a:ext cx="6643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LA BATTAGLIA </a:t>
            </a:r>
            <a:r>
              <a:rPr lang="it-IT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DI</a:t>
            </a:r>
            <a:r>
              <a:rPr lang="it-IT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 VALLE GIULIA</a:t>
            </a:r>
            <a:endParaRPr lang="it-IT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" pitchFamily="18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214942" y="1571612"/>
            <a:ext cx="35719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Rockwell" pitchFamily="18" charset="0"/>
              </a:rPr>
              <a:t>I due episodi che segnano la fine della rivendicazione studentesca del ’68 e rappresentano l’esplosione della violenza tra i giovani sono la “battaglia di Valle Giulia” (1 marzo 1968) e il successivo attacco dei militanti del MSI. </a:t>
            </a:r>
          </a:p>
          <a:p>
            <a:r>
              <a:rPr lang="it-IT" dirty="0" smtClean="0">
                <a:latin typeface="Rockwell" pitchFamily="18" charset="0"/>
              </a:rPr>
              <a:t>Gli studenti attaccano la polizia lanciando sassi e altri oggetti contundenti, la battaglia dura diverse ore e alla fine il bilancio è di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228 fermi </a:t>
            </a:r>
            <a:r>
              <a:rPr lang="it-IT" dirty="0" smtClean="0">
                <a:latin typeface="Rockwell" pitchFamily="18" charset="0"/>
              </a:rPr>
              <a:t>e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211 feriti </a:t>
            </a:r>
            <a:r>
              <a:rPr lang="it-IT" dirty="0" smtClean="0">
                <a:latin typeface="Rockwell" pitchFamily="18" charset="0"/>
              </a:rPr>
              <a:t>di cui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158</a:t>
            </a:r>
            <a:r>
              <a:rPr lang="it-IT" dirty="0" smtClean="0">
                <a:latin typeface="Rockwell" pitchFamily="18" charset="0"/>
              </a:rPr>
              <a:t> tra le forze dell’ordine.</a:t>
            </a:r>
            <a:endParaRPr lang="it-IT" dirty="0">
              <a:latin typeface="Rockwell" pitchFamily="18" charset="0"/>
            </a:endParaRPr>
          </a:p>
        </p:txBody>
      </p:sp>
      <p:sp>
        <p:nvSpPr>
          <p:cNvPr id="8" name="Personalizzato 7">
            <a:hlinkClick r:id="" action="ppaction://hlinkshowjump?jump=nextslide" highlightClick="1"/>
          </p:cNvPr>
          <p:cNvSpPr/>
          <p:nvPr/>
        </p:nvSpPr>
        <p:spPr>
          <a:xfrm>
            <a:off x="5429256" y="928670"/>
            <a:ext cx="2643206" cy="428628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428596" y="5657671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Rockwell" pitchFamily="18" charset="0"/>
              </a:rPr>
              <a:t>Pochi giorni dopo circa 200 militanti del Movimento Sociale si presentano all’università di Roma “La Sapienza” per “dare una lezione al movimento studentesco”: poiché è di sinistra, va fermato. A guidarli c’è anche il Segretario del partito Giorgio Almirante.</a:t>
            </a:r>
            <a:endParaRPr lang="it-IT" dirty="0">
              <a:latin typeface="Rockwell" pitchFamily="18" charset="0"/>
            </a:endParaRPr>
          </a:p>
        </p:txBody>
      </p:sp>
      <p:pic>
        <p:nvPicPr>
          <p:cNvPr id="10" name="Immagine 9" descr="30assal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1643050"/>
            <a:ext cx="4572032" cy="3841898"/>
          </a:xfrm>
          <a:prstGeom prst="rect">
            <a:avLst/>
          </a:prstGeom>
        </p:spPr>
      </p:pic>
      <p:sp>
        <p:nvSpPr>
          <p:cNvPr id="11" name="Personalizzato 10">
            <a:hlinkClick r:id="" action="ppaction://hlinkshowjump?jump=nextslide" highlightClick="1"/>
          </p:cNvPr>
          <p:cNvSpPr/>
          <p:nvPr/>
        </p:nvSpPr>
        <p:spPr>
          <a:xfrm>
            <a:off x="8715404" y="6500834"/>
            <a:ext cx="428596" cy="357166"/>
          </a:xfrm>
          <a:prstGeom prst="actionButtonBlank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42844" y="428604"/>
            <a:ext cx="878687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latin typeface="Rockwell" pitchFamily="18" charset="0"/>
              </a:rPr>
              <a:t>Ispirato dall’episodio di Valle Giulia, Pier Paolo Pasolini scrive la poesia </a:t>
            </a:r>
            <a:r>
              <a:rPr lang="it-IT" dirty="0" smtClean="0">
                <a:latin typeface="Rockwell" pitchFamily="18" charset="0"/>
              </a:rPr>
              <a:t>              </a:t>
            </a:r>
          </a:p>
          <a:p>
            <a:r>
              <a:rPr lang="it-IT" dirty="0" smtClean="0">
                <a:solidFill>
                  <a:srgbClr val="C00000"/>
                </a:solidFill>
                <a:latin typeface="Rockwell" pitchFamily="18" charset="0"/>
              </a:rPr>
              <a:t>                                            </a:t>
            </a:r>
            <a:r>
              <a:rPr lang="it-IT" sz="3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Il PCI ai giovani !!</a:t>
            </a:r>
            <a:endParaRPr lang="it-IT" sz="32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" pitchFamily="18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071934" y="1357298"/>
            <a:ext cx="4643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 </a:t>
            </a:r>
            <a:br>
              <a:rPr lang="it-IT" dirty="0" smtClean="0"/>
            </a:br>
            <a:endParaRPr lang="it-IT" dirty="0" smtClean="0"/>
          </a:p>
          <a:p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428596" y="1643050"/>
            <a:ext cx="42862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Quando ieri a Valle Giulia</a:t>
            </a:r>
          </a:p>
          <a:p>
            <a:r>
              <a:rPr lang="it-IT" sz="2400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avete fatto a botte coi poliziotti, </a:t>
            </a:r>
            <a:br>
              <a:rPr lang="it-IT" sz="2400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it-IT" sz="2400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io simpatizzavo coi poliziotti! </a:t>
            </a:r>
            <a:r>
              <a:rPr lang="it-IT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/>
            </a:r>
            <a:br>
              <a:rPr lang="it-IT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r>
              <a:rPr lang="it-IT" sz="2400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Perché i poliziotti sono figli di poveri. </a:t>
            </a:r>
            <a:r>
              <a:rPr lang="it-IT" dirty="0" smtClean="0">
                <a:latin typeface="+mj-lt"/>
              </a:rPr>
              <a:t/>
            </a:r>
            <a:br>
              <a:rPr lang="it-IT" dirty="0" smtClean="0">
                <a:latin typeface="+mj-lt"/>
              </a:rPr>
            </a:br>
            <a:r>
              <a:rPr lang="it-IT" sz="2400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Vengono da periferie, contadine o urbane che siano.[…]</a:t>
            </a:r>
            <a:endParaRPr lang="it-IT" sz="2400" i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4857752" y="1357298"/>
            <a:ext cx="4286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5000628" y="3571876"/>
            <a:ext cx="37862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dirty="0" smtClean="0">
                <a:solidFill>
                  <a:schemeClr val="accent2">
                    <a:lumMod val="50000"/>
                  </a:schemeClr>
                </a:solidFill>
              </a:rPr>
              <a:t>A Valle Giulia, ieri, si è cosi avuto un frammento di lotta di classe:</a:t>
            </a:r>
          </a:p>
          <a:p>
            <a:r>
              <a:rPr lang="it-IT" dirty="0" smtClean="0"/>
              <a:t> </a:t>
            </a:r>
            <a:r>
              <a:rPr lang="it-IT" sz="2400" i="1" dirty="0" smtClean="0">
                <a:solidFill>
                  <a:schemeClr val="accent2">
                    <a:lumMod val="50000"/>
                  </a:schemeClr>
                </a:solidFill>
              </a:rPr>
              <a:t>e voi, amici eravate i ricchi, </a:t>
            </a:r>
            <a:br>
              <a:rPr lang="it-IT" sz="2400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it-IT" sz="2400" i="1" dirty="0" smtClean="0">
                <a:solidFill>
                  <a:schemeClr val="accent2">
                    <a:lumMod val="50000"/>
                  </a:schemeClr>
                </a:solidFill>
              </a:rPr>
              <a:t>mentre i poliziotti erano i poveri. </a:t>
            </a:r>
          </a:p>
          <a:p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8" name="Personalizzato 7">
            <a:hlinkClick r:id="" action="ppaction://hlinkshowjump?jump=nextslide" highlightClick="1"/>
          </p:cNvPr>
          <p:cNvSpPr/>
          <p:nvPr/>
        </p:nvSpPr>
        <p:spPr>
          <a:xfrm>
            <a:off x="4429124" y="428604"/>
            <a:ext cx="2286016" cy="35719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142844" y="6000768"/>
            <a:ext cx="8786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Rockwell" pitchFamily="18" charset="0"/>
              </a:rPr>
              <a:t>nella quale  dichiara polemicamente di simpatizzare con gli agenti e condanna le contraddizioni del movimento studentesco comunista.</a:t>
            </a:r>
            <a:endParaRPr lang="it-IT" dirty="0">
              <a:latin typeface="Rockwell" pitchFamily="18" charset="0"/>
            </a:endParaRPr>
          </a:p>
        </p:txBody>
      </p:sp>
      <p:sp>
        <p:nvSpPr>
          <p:cNvPr id="10" name="Personalizzato 9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71472" cy="500042"/>
          </a:xfrm>
          <a:prstGeom prst="actionButtonBlank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Pierpaolo_Pasolini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1142984"/>
            <a:ext cx="3057525" cy="457200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1643042" y="214290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LE ACCUSE </a:t>
            </a:r>
            <a:r>
              <a:rPr lang="it-IT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DI</a:t>
            </a:r>
            <a:r>
              <a:rPr lang="it-IT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 PASOLINI</a:t>
            </a:r>
            <a:endParaRPr lang="it-IT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" pitchFamily="18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3857620" y="1071546"/>
            <a:ext cx="528638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Rockwell" pitchFamily="18" charset="0"/>
              </a:rPr>
              <a:t>In alcuni articoli del 1974 passerà poi ad esaminare le caratteristiche proprie dell’estremismo nero screditando ancor maggiormente non la loro azione , bensì il loro essere fascisti, descrive il movimento eversivo di destra come qualcosa di presente solo in quanto funzionale al potere politico</a:t>
            </a:r>
            <a:r>
              <a:rPr lang="it-IT" dirty="0" smtClean="0"/>
              <a:t>, </a:t>
            </a:r>
            <a:r>
              <a:rPr lang="it-IT" sz="2000" i="1" dirty="0" smtClean="0">
                <a:solidFill>
                  <a:schemeClr val="accent2">
                    <a:lumMod val="50000"/>
                  </a:schemeClr>
                </a:solidFill>
                <a:latin typeface="Rockwell" pitchFamily="18" charset="0"/>
              </a:rPr>
              <a:t>quel potere che […] ha deciso di mantenere in vita delle forze da opporre all’eversione comunista</a:t>
            </a:r>
            <a:r>
              <a:rPr lang="it-IT" sz="2000" dirty="0" smtClean="0">
                <a:solidFill>
                  <a:schemeClr val="accent2">
                    <a:lumMod val="50000"/>
                  </a:schemeClr>
                </a:solidFill>
                <a:latin typeface="Rockwell" pitchFamily="18" charset="0"/>
              </a:rPr>
              <a:t>. </a:t>
            </a:r>
          </a:p>
          <a:p>
            <a:endParaRPr lang="it-IT" dirty="0" smtClean="0">
              <a:latin typeface="Rockwell" pitchFamily="18" charset="0"/>
            </a:endParaRPr>
          </a:p>
          <a:p>
            <a:r>
              <a:rPr lang="it-IT" dirty="0" smtClean="0">
                <a:latin typeface="Rockwell" pitchFamily="18" charset="0"/>
              </a:rPr>
              <a:t>Come responsabili delle stragi di Milano e Brescia vengono indicati </a:t>
            </a:r>
            <a:r>
              <a:rPr lang="it-IT" sz="2000" i="1" dirty="0" smtClean="0">
                <a:solidFill>
                  <a:schemeClr val="accent2">
                    <a:lumMod val="50000"/>
                  </a:schemeClr>
                </a:solidFill>
                <a:latin typeface="Rockwell" pitchFamily="18" charset="0"/>
              </a:rPr>
              <a:t>il governo e la polizia italiana: perché se governo e polizia avessero voluto, tali stragi </a:t>
            </a:r>
            <a:r>
              <a:rPr lang="it-IT" sz="2000" dirty="0" smtClean="0">
                <a:solidFill>
                  <a:schemeClr val="accent2">
                    <a:lumMod val="50000"/>
                  </a:schemeClr>
                </a:solidFill>
                <a:latin typeface="Rockwell" pitchFamily="18" charset="0"/>
              </a:rPr>
              <a:t> </a:t>
            </a:r>
            <a:r>
              <a:rPr lang="it-IT" sz="2000" i="1" dirty="0" smtClean="0">
                <a:solidFill>
                  <a:schemeClr val="accent2">
                    <a:lumMod val="50000"/>
                  </a:schemeClr>
                </a:solidFill>
                <a:latin typeface="Rockwell" pitchFamily="18" charset="0"/>
              </a:rPr>
              <a:t>non ci sarebbero state</a:t>
            </a:r>
            <a:r>
              <a:rPr lang="it-IT" sz="2000" dirty="0" smtClean="0">
                <a:solidFill>
                  <a:schemeClr val="accent2">
                    <a:lumMod val="50000"/>
                  </a:schemeClr>
                </a:solidFill>
                <a:latin typeface="Rockwell" pitchFamily="18" charset="0"/>
              </a:rPr>
              <a:t>. </a:t>
            </a:r>
          </a:p>
          <a:p>
            <a:endParaRPr lang="it-IT" dirty="0">
              <a:latin typeface="Rockwell" pitchFamily="18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285720" y="5786454"/>
            <a:ext cx="842968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Rockwell" pitchFamily="18" charset="0"/>
              </a:rPr>
              <a:t>Tuttavia, Pasolini ritira l’indice per puntarlo contro se stesso e tutti quei progressisti, antifascisti, uomini di sinistra che come lui </a:t>
            </a:r>
            <a:r>
              <a:rPr lang="it-IT" sz="2000" i="1" dirty="0" smtClean="0">
                <a:solidFill>
                  <a:schemeClr val="accent2">
                    <a:lumMod val="50000"/>
                  </a:schemeClr>
                </a:solidFill>
                <a:latin typeface="Rockwell" pitchFamily="18" charset="0"/>
              </a:rPr>
              <a:t>non hanno fatto nulla perché i fascisti non ci fossero.</a:t>
            </a:r>
          </a:p>
          <a:p>
            <a:endParaRPr lang="it-IT" dirty="0"/>
          </a:p>
        </p:txBody>
      </p:sp>
      <p:sp>
        <p:nvSpPr>
          <p:cNvPr id="7" name="Personalizzato 6">
            <a:hlinkClick r:id="" action="ppaction://hlinkshowjump?jump=nextslide" highlightClick="1"/>
          </p:cNvPr>
          <p:cNvSpPr/>
          <p:nvPr/>
        </p:nvSpPr>
        <p:spPr>
          <a:xfrm>
            <a:off x="4429124" y="1714488"/>
            <a:ext cx="1143008" cy="21431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Personalizzato 7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71472" cy="500042"/>
          </a:xfrm>
          <a:prstGeom prst="actionButtonBlank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28596" y="428604"/>
            <a:ext cx="82153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Rockwell" pitchFamily="18" charset="0"/>
              </a:rPr>
              <a:t>Ma è nei locali anneriti dal fumo della Banca nazionale dell’Agricoltura di Piazza Fontana che inizia la vera storia politica degli anni Settanta con la lunga escalation di sangue che l’ha contrassegnata.</a:t>
            </a:r>
            <a:endParaRPr lang="it-IT" dirty="0">
              <a:latin typeface="Rockwell" pitchFamily="18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500034" y="1857364"/>
            <a:ext cx="807249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/>
              <a:t>«Simbolicamente quel freddo pomeriggio del dicembre 1969, racchiude in sé tutto quanto accadrà dopo. Incancrenirà le ideologie, ridurrà i cervelli di migliaia di giovani ad agglomerati di pulsioni emotive e ribellistiche, polverizzerà i sentimenti in milioni di frammenti di vita, di odio e di amore, di voglie di cambiamento e desideri di distruzione. E, soprattutto, come un colpo d’ascia, taglierà in due tronconi le pulsioni di un Paese ancora acerbo. Sfumerà in due colori, il rosso e il nero, le vitalità di più di una generazione » (da “A che punto è la notte”)</a:t>
            </a:r>
            <a:endParaRPr lang="it-IT" i="1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28596" y="4071942"/>
            <a:ext cx="835824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Rockwell" pitchFamily="18" charset="0"/>
              </a:rPr>
              <a:t>Si affaccia  così la teoria degli </a:t>
            </a:r>
            <a:r>
              <a:rPr lang="it-IT" sz="2400" dirty="0" smtClean="0">
                <a:solidFill>
                  <a:schemeClr val="accent2">
                    <a:lumMod val="50000"/>
                  </a:schemeClr>
                </a:solidFill>
                <a:latin typeface="Rockwell" pitchFamily="18" charset="0"/>
              </a:rPr>
              <a:t>“opposti estremismi: </a:t>
            </a:r>
            <a:r>
              <a:rPr lang="it-IT" dirty="0" smtClean="0">
                <a:latin typeface="Rockwell" pitchFamily="18" charset="0"/>
              </a:rPr>
              <a:t>a lanciare per primo l’allarme di una possibile degenerazione dello scontro politico è il prefetto Libero Mazza in un lungo rapporto, </a:t>
            </a:r>
            <a:r>
              <a:rPr lang="it-IT" dirty="0" err="1" smtClean="0">
                <a:latin typeface="Rockwell" pitchFamily="18" charset="0"/>
              </a:rPr>
              <a:t>rapporto</a:t>
            </a:r>
            <a:r>
              <a:rPr lang="it-IT" dirty="0" smtClean="0">
                <a:latin typeface="Rockwell" pitchFamily="18" charset="0"/>
              </a:rPr>
              <a:t> Mazza, sostenendo la pericolosa formazione di gruppi estremisti opposti ideologicamente. </a:t>
            </a:r>
          </a:p>
          <a:p>
            <a:r>
              <a:rPr lang="it-IT" dirty="0" smtClean="0">
                <a:latin typeface="Rockwell" pitchFamily="18" charset="0"/>
              </a:rPr>
              <a:t>Tuttavia, Mazza verrà  bollato come allarmista, e il rapporto, nel quale si faceva riferimento al primo nucleo delle Brigate Rosse, dimenticato. </a:t>
            </a:r>
          </a:p>
          <a:p>
            <a:endParaRPr lang="it-IT" dirty="0">
              <a:latin typeface="Rockwell" pitchFamily="18" charset="0"/>
            </a:endParaRPr>
          </a:p>
        </p:txBody>
      </p:sp>
      <p:sp>
        <p:nvSpPr>
          <p:cNvPr id="5" name="Personalizzato 4">
            <a:hlinkClick r:id="" action="ppaction://hlinkshowjump?jump=nextslide" highlightClick="1"/>
          </p:cNvPr>
          <p:cNvSpPr/>
          <p:nvPr/>
        </p:nvSpPr>
        <p:spPr>
          <a:xfrm>
            <a:off x="3643306" y="4572008"/>
            <a:ext cx="2928958" cy="28575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Personalizzato 5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71472" cy="500042"/>
          </a:xfrm>
          <a:prstGeom prst="actionButtonBlank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357290" y="0"/>
            <a:ext cx="628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/>
              <a:t> 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ROSSO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 E  NERO … A CONFRONTO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57158" y="1071546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Estremismo nero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" pitchFamily="18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786314" y="1000108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              Estremismo rosso</a:t>
            </a:r>
            <a:endParaRPr lang="it-IT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" pitchFamily="18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285720" y="1502688"/>
            <a:ext cx="400052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t-IT" dirty="0" smtClean="0"/>
              <a:t>   </a:t>
            </a:r>
            <a:r>
              <a:rPr lang="it-IT" dirty="0" smtClean="0">
                <a:latin typeface="Rockwell" pitchFamily="18" charset="0"/>
              </a:rPr>
              <a:t>aveva scarso numero di militanti e per questo utilizzavano mezzi più micidiali  (bombe, pistole)</a:t>
            </a:r>
          </a:p>
          <a:p>
            <a:pPr>
              <a:buFont typeface="Arial" pitchFamily="34" charset="0"/>
              <a:buChar char="•"/>
            </a:pPr>
            <a:endParaRPr lang="it-IT" dirty="0" smtClean="0">
              <a:latin typeface="Rockwell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it-IT" dirty="0" smtClean="0">
                <a:latin typeface="Rockwell" pitchFamily="18" charset="0"/>
              </a:rPr>
              <a:t>  non aveva strategie particolari se non quella poi definita </a:t>
            </a:r>
            <a:r>
              <a:rPr lang="it-IT" b="1" dirty="0" smtClean="0">
                <a:latin typeface="Rockwell" pitchFamily="18" charset="0"/>
              </a:rPr>
              <a:t>della tensione</a:t>
            </a:r>
          </a:p>
          <a:p>
            <a:pPr>
              <a:buFont typeface="Arial" pitchFamily="34" charset="0"/>
              <a:buChar char="•"/>
            </a:pPr>
            <a:endParaRPr lang="it-IT" b="1" dirty="0" smtClean="0">
              <a:latin typeface="Rockwell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it-IT" b="1" dirty="0" smtClean="0">
                <a:latin typeface="Rockwell" pitchFamily="18" charset="0"/>
              </a:rPr>
              <a:t>  </a:t>
            </a:r>
            <a:r>
              <a:rPr lang="it-IT" dirty="0" smtClean="0">
                <a:latin typeface="Rockwell" pitchFamily="18" charset="0"/>
              </a:rPr>
              <a:t>l’intento era quello di condurre il paese ad un livello di non governabilità, per poi instaurare un regime autoritario e statalista</a:t>
            </a:r>
          </a:p>
          <a:p>
            <a:pPr>
              <a:buFont typeface="Arial" pitchFamily="34" charset="0"/>
              <a:buChar char="•"/>
            </a:pPr>
            <a:endParaRPr lang="it-IT" dirty="0" smtClean="0">
              <a:latin typeface="Rockwell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it-IT" dirty="0" smtClean="0">
                <a:latin typeface="Rockwell" pitchFamily="18" charset="0"/>
              </a:rPr>
              <a:t>  si avvicinano alla violenza per contrastare il </a:t>
            </a:r>
            <a:r>
              <a:rPr lang="it-IT" b="1" dirty="0" smtClean="0">
                <a:latin typeface="Rockwell" pitchFamily="18" charset="0"/>
              </a:rPr>
              <a:t>“nemico rosso”</a:t>
            </a:r>
          </a:p>
          <a:p>
            <a:pPr>
              <a:buFont typeface="Arial" pitchFamily="34" charset="0"/>
              <a:buChar char="•"/>
            </a:pPr>
            <a:endParaRPr lang="it-IT" b="1" dirty="0" smtClean="0">
              <a:latin typeface="Rockwell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it-IT" b="1" dirty="0" smtClean="0">
                <a:latin typeface="Rockwell" pitchFamily="18" charset="0"/>
              </a:rPr>
              <a:t>  </a:t>
            </a:r>
            <a:r>
              <a:rPr lang="it-IT" dirty="0" smtClean="0">
                <a:latin typeface="Rockwell" pitchFamily="18" charset="0"/>
              </a:rPr>
              <a:t>prendono a modello la violenza squadrista dei </a:t>
            </a:r>
            <a:r>
              <a:rPr lang="it-IT" b="1" dirty="0" smtClean="0">
                <a:latin typeface="Rockwell" pitchFamily="18" charset="0"/>
              </a:rPr>
              <a:t>“Fasci di combattimento” </a:t>
            </a:r>
            <a:endParaRPr lang="it-IT" b="1" dirty="0">
              <a:latin typeface="Rockwell" pitchFamily="18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857752" y="1357298"/>
            <a:ext cx="407196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t-IT" dirty="0" smtClean="0"/>
              <a:t>  </a:t>
            </a:r>
            <a:r>
              <a:rPr lang="it-IT" dirty="0" smtClean="0">
                <a:latin typeface="Rockwell" pitchFamily="18" charset="0"/>
              </a:rPr>
              <a:t>era molto numeroso e non aveva perciò bisogno di mezzi particolarmente violenti</a:t>
            </a:r>
          </a:p>
          <a:p>
            <a:pPr>
              <a:buFont typeface="Arial" pitchFamily="34" charset="0"/>
              <a:buChar char="•"/>
            </a:pPr>
            <a:endParaRPr lang="it-IT" dirty="0" smtClean="0">
              <a:latin typeface="Rockwell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it-IT" dirty="0" smtClean="0">
                <a:latin typeface="Rockwell" pitchFamily="18" charset="0"/>
              </a:rPr>
              <a:t>  nessun’azione era fine a se stessa, tutte costituivano un passo verso il cambiamento</a:t>
            </a:r>
          </a:p>
          <a:p>
            <a:pPr>
              <a:buFont typeface="Arial" pitchFamily="34" charset="0"/>
              <a:buChar char="•"/>
            </a:pPr>
            <a:endParaRPr lang="it-IT" dirty="0" smtClean="0">
              <a:latin typeface="Rockwell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it-IT" dirty="0" smtClean="0">
                <a:latin typeface="Rockwell" pitchFamily="18" charset="0"/>
              </a:rPr>
              <a:t>  mirava all’affermazione del </a:t>
            </a:r>
            <a:r>
              <a:rPr lang="it-IT" b="1" dirty="0" smtClean="0">
                <a:solidFill>
                  <a:srgbClr val="C00000"/>
                </a:solidFill>
                <a:latin typeface="Rockwell" pitchFamily="18" charset="0"/>
              </a:rPr>
              <a:t>potere proletario</a:t>
            </a:r>
            <a:r>
              <a:rPr lang="it-IT" dirty="0" smtClean="0">
                <a:latin typeface="Rockwell" pitchFamily="18" charset="0"/>
              </a:rPr>
              <a:t> armato attraverso una rivoluzione ispirata al modello sovietico</a:t>
            </a:r>
          </a:p>
          <a:p>
            <a:pPr>
              <a:buFont typeface="Arial" pitchFamily="34" charset="0"/>
              <a:buChar char="•"/>
            </a:pPr>
            <a:endParaRPr lang="it-IT" dirty="0" smtClean="0">
              <a:latin typeface="Rockwell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it-IT" dirty="0" smtClean="0">
                <a:latin typeface="Rockwell" pitchFamily="18" charset="0"/>
              </a:rPr>
              <a:t>  si definisce anche “</a:t>
            </a:r>
            <a:r>
              <a:rPr lang="it-IT" b="1" dirty="0" smtClean="0">
                <a:solidFill>
                  <a:srgbClr val="C00000"/>
                </a:solidFill>
                <a:latin typeface="Rockwell" pitchFamily="18" charset="0"/>
              </a:rPr>
              <a:t>antifascismo militante”</a:t>
            </a:r>
          </a:p>
          <a:p>
            <a:pPr>
              <a:buFont typeface="Arial" pitchFamily="34" charset="0"/>
              <a:buChar char="•"/>
            </a:pPr>
            <a:endParaRPr lang="it-IT" b="1" dirty="0" smtClean="0">
              <a:latin typeface="Rockwell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it-IT" b="1" dirty="0" smtClean="0">
                <a:latin typeface="Rockwell" pitchFamily="18" charset="0"/>
              </a:rPr>
              <a:t> </a:t>
            </a:r>
            <a:r>
              <a:rPr lang="it-IT" dirty="0" smtClean="0">
                <a:latin typeface="Rockwell" pitchFamily="18" charset="0"/>
              </a:rPr>
              <a:t> fa propria l’ideologia marxista-leninista della </a:t>
            </a:r>
            <a:r>
              <a:rPr lang="it-IT" b="1" dirty="0" smtClean="0">
                <a:solidFill>
                  <a:srgbClr val="C00000"/>
                </a:solidFill>
                <a:latin typeface="Rockwell" pitchFamily="18" charset="0"/>
              </a:rPr>
              <a:t>lotta di classe </a:t>
            </a:r>
            <a:r>
              <a:rPr lang="it-IT" dirty="0" smtClean="0">
                <a:latin typeface="Rockwell" pitchFamily="18" charset="0"/>
              </a:rPr>
              <a:t>e della</a:t>
            </a:r>
            <a:r>
              <a:rPr lang="it-IT" b="1" dirty="0" smtClean="0">
                <a:latin typeface="Rockwell" pitchFamily="18" charset="0"/>
              </a:rPr>
              <a:t> </a:t>
            </a:r>
            <a:r>
              <a:rPr lang="it-IT" b="1" dirty="0" smtClean="0">
                <a:solidFill>
                  <a:srgbClr val="C00000"/>
                </a:solidFill>
                <a:latin typeface="Rockwell" pitchFamily="18" charset="0"/>
              </a:rPr>
              <a:t>rivoluzione proletaria</a:t>
            </a:r>
          </a:p>
        </p:txBody>
      </p:sp>
      <p:sp>
        <p:nvSpPr>
          <p:cNvPr id="7" name="Personalizzato 6">
            <a:hlinkClick r:id="" action="ppaction://hlinkshowjump?jump=nextslide" highlightClick="1"/>
          </p:cNvPr>
          <p:cNvSpPr/>
          <p:nvPr/>
        </p:nvSpPr>
        <p:spPr>
          <a:xfrm>
            <a:off x="1500166" y="142852"/>
            <a:ext cx="2643206" cy="35719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0" y="428604"/>
            <a:ext cx="89297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Rockwell" pitchFamily="18" charset="0"/>
              </a:rPr>
              <a:t>In realtà di </a:t>
            </a:r>
            <a:r>
              <a:rPr lang="it-IT" b="1" dirty="0" smtClean="0">
                <a:latin typeface="Rockwell" pitchFamily="18" charset="0"/>
              </a:rPr>
              <a:t>opposti estremismi</a:t>
            </a:r>
            <a:r>
              <a:rPr lang="it-IT" dirty="0" smtClean="0">
                <a:latin typeface="Rockwell" pitchFamily="18" charset="0"/>
              </a:rPr>
              <a:t> si poteva  anzi si doveva parlare, analizzando infatti i vari aspetti dei due gruppi emergono differenze sostanziali:</a:t>
            </a:r>
          </a:p>
          <a:p>
            <a:endParaRPr lang="it-IT" dirty="0"/>
          </a:p>
        </p:txBody>
      </p:sp>
      <p:sp>
        <p:nvSpPr>
          <p:cNvPr id="9" name="Personalizzato 8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71472" cy="500042"/>
          </a:xfrm>
          <a:prstGeom prst="actionButtonBlank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4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42844" y="1285860"/>
            <a:ext cx="578647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Rockwell" pitchFamily="18" charset="0"/>
              </a:rPr>
              <a:t>La notte successiva alla strage di Piazza Fontana la polizia fermò 84 sospetti, tra cui Giuseppe </a:t>
            </a:r>
            <a:r>
              <a:rPr lang="it-IT" dirty="0" err="1" smtClean="0">
                <a:latin typeface="Rockwell" pitchFamily="18" charset="0"/>
              </a:rPr>
              <a:t>Pinelli</a:t>
            </a:r>
            <a:r>
              <a:rPr lang="it-IT" dirty="0" smtClean="0">
                <a:latin typeface="Rockwell" pitchFamily="18" charset="0"/>
              </a:rPr>
              <a:t>, sottoposto ad interrogatorio da parte di Antonino Allegra e del commissario Luigi Calabresi, precipitò dalla finestra dell'ufficio della Questura. Ai giornalisti verrà descritto come suicidio, un’ammissione indiretta di colpevolezza, a uno dei poliziotti che avevano tentato di afferrarlo sarebbe rimasta in mano solo una scarpa. </a:t>
            </a:r>
          </a:p>
          <a:p>
            <a:r>
              <a:rPr lang="it-IT" dirty="0" smtClean="0"/>
              <a:t> </a:t>
            </a:r>
          </a:p>
          <a:p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42844" y="5143512"/>
            <a:ext cx="885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Rockwell" pitchFamily="18" charset="0"/>
              </a:rPr>
              <a:t>Enrico </a:t>
            </a:r>
            <a:r>
              <a:rPr lang="it-IT" dirty="0" err="1" smtClean="0">
                <a:latin typeface="Rockwell" pitchFamily="18" charset="0"/>
              </a:rPr>
              <a:t>Baj</a:t>
            </a:r>
            <a:r>
              <a:rPr lang="it-IT" dirty="0" smtClean="0">
                <a:latin typeface="Rockwell" pitchFamily="18" charset="0"/>
              </a:rPr>
              <a:t>, esponente della Pop Art italiana,dedica a </a:t>
            </a:r>
            <a:r>
              <a:rPr lang="it-IT" dirty="0" err="1" smtClean="0">
                <a:latin typeface="Rockwell" pitchFamily="18" charset="0"/>
              </a:rPr>
              <a:t>Pinelli</a:t>
            </a:r>
            <a:r>
              <a:rPr lang="it-IT" dirty="0" smtClean="0">
                <a:latin typeface="Rockwell" pitchFamily="18" charset="0"/>
              </a:rPr>
              <a:t> la sua più grande opera, "I funerali dell'anarchico </a:t>
            </a:r>
            <a:r>
              <a:rPr lang="it-IT" dirty="0" err="1" smtClean="0">
                <a:latin typeface="Rockwell" pitchFamily="18" charset="0"/>
              </a:rPr>
              <a:t>Pinelli</a:t>
            </a:r>
            <a:r>
              <a:rPr lang="it-IT" dirty="0" smtClean="0">
                <a:latin typeface="Rockwell" pitchFamily="18" charset="0"/>
              </a:rPr>
              <a:t>" appunto; tre anni di lavoro per una grande installazione con sagome, stracci, paillettes, passamanerie, sete e broccati.</a:t>
            </a:r>
            <a:endParaRPr lang="it-IT" dirty="0">
              <a:latin typeface="Rockwell" pitchFamily="18" charset="0"/>
            </a:endParaRPr>
          </a:p>
        </p:txBody>
      </p:sp>
      <p:sp>
        <p:nvSpPr>
          <p:cNvPr id="5" name="Personalizzato 4">
            <a:hlinkClick r:id="" action="ppaction://hlinkshowjump?jump=nextslide" highlightClick="1"/>
          </p:cNvPr>
          <p:cNvSpPr/>
          <p:nvPr/>
        </p:nvSpPr>
        <p:spPr>
          <a:xfrm>
            <a:off x="928662" y="5500702"/>
            <a:ext cx="3429024" cy="28575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5" descr="pinell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198" y="785794"/>
            <a:ext cx="2562225" cy="3810000"/>
          </a:xfrm>
          <a:prstGeom prst="rect">
            <a:avLst/>
          </a:prstGeom>
        </p:spPr>
      </p:pic>
      <p:sp>
        <p:nvSpPr>
          <p:cNvPr id="7" name="Personalizzato 6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71472" cy="500042"/>
          </a:xfrm>
          <a:prstGeom prst="actionButtonBlank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funerali_Pinell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3050"/>
            <a:ext cx="9144000" cy="3643338"/>
          </a:xfrm>
          <a:prstGeom prst="rect">
            <a:avLst/>
          </a:prstGeom>
        </p:spPr>
      </p:pic>
      <p:sp>
        <p:nvSpPr>
          <p:cNvPr id="3" name="Personalizzato 2">
            <a:hlinkClick r:id="" action="ppaction://hlinkshowjump?jump=nextslide" highlightClick="1"/>
          </p:cNvPr>
          <p:cNvSpPr/>
          <p:nvPr/>
        </p:nvSpPr>
        <p:spPr>
          <a:xfrm>
            <a:off x="285720" y="1643050"/>
            <a:ext cx="5214974" cy="3643338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1428728" y="142852"/>
            <a:ext cx="68580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L’ARTE COME DENUNCIA DEL REALE :           		ENRICO BAJ</a:t>
            </a:r>
            <a:endParaRPr lang="it-IT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" pitchFamily="18" charset="0"/>
            </a:endParaRPr>
          </a:p>
        </p:txBody>
      </p:sp>
      <p:sp>
        <p:nvSpPr>
          <p:cNvPr id="5" name="Personalizzato 4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71472" cy="500042"/>
          </a:xfrm>
          <a:prstGeom prst="actionButtonBlank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lumMod val="95000"/>
            <a:lumOff val="5000"/>
            <a:alpha val="4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funerali_Pinelli.jpg"/>
          <p:cNvPicPr>
            <a:picLocks noChangeAspect="1"/>
          </p:cNvPicPr>
          <p:nvPr/>
        </p:nvPicPr>
        <p:blipFill>
          <a:blip r:embed="rId2">
            <a:lum bright="59000" contrast="-18000"/>
          </a:blip>
          <a:stretch>
            <a:fillRect/>
          </a:stretch>
        </p:blipFill>
        <p:spPr>
          <a:xfrm>
            <a:off x="1" y="1571612"/>
            <a:ext cx="9144000" cy="3614750"/>
          </a:xfrm>
          <a:prstGeom prst="rect">
            <a:avLst/>
          </a:prstGeom>
        </p:spPr>
      </p:pic>
      <p:pic>
        <p:nvPicPr>
          <p:cNvPr id="7" name="Immagine 6" descr="funerali_Pinelli788789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785794"/>
            <a:ext cx="3429024" cy="2914671"/>
          </a:xfrm>
          <a:prstGeom prst="rect">
            <a:avLst/>
          </a:prstGeom>
        </p:spPr>
      </p:pic>
      <p:sp>
        <p:nvSpPr>
          <p:cNvPr id="8" name="Personalizzato 7">
            <a:hlinkClick r:id="" action="ppaction://hlinkshowjump?jump=nextslide" highlightClick="1"/>
          </p:cNvPr>
          <p:cNvSpPr/>
          <p:nvPr/>
        </p:nvSpPr>
        <p:spPr>
          <a:xfrm>
            <a:off x="3357554" y="642918"/>
            <a:ext cx="2071702" cy="35719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 descr="guernica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928670"/>
            <a:ext cx="3865570" cy="2574118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0" y="3714752"/>
            <a:ext cx="9144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Rockwell" pitchFamily="18" charset="0"/>
              </a:rPr>
              <a:t>Figure separate poste davanti al pannello, si trovano le due figlie di </a:t>
            </a:r>
            <a:r>
              <a:rPr lang="it-IT" dirty="0" err="1" smtClean="0">
                <a:latin typeface="Rockwell" pitchFamily="18" charset="0"/>
              </a:rPr>
              <a:t>Pinelli</a:t>
            </a:r>
            <a:r>
              <a:rPr lang="it-IT" dirty="0" smtClean="0">
                <a:latin typeface="Rockwell" pitchFamily="18" charset="0"/>
              </a:rPr>
              <a:t>, Claudia e Silvia, e di fronte dall’altro lato la moglie, Licia.</a:t>
            </a:r>
          </a:p>
          <a:p>
            <a:r>
              <a:rPr lang="it-IT" dirty="0" smtClean="0">
                <a:latin typeface="Rockwell" pitchFamily="18" charset="0"/>
              </a:rPr>
              <a:t> Ed è questa ad essere letteralmente messa a nudo dal dolore, rappresentando un chiaro riferimento a Picasso. La Guernica dell’artista spagnolo rappresenta un punto di riferimento indispensabile per la rappresentazione del dolore secondo </a:t>
            </a:r>
            <a:r>
              <a:rPr lang="it-IT" dirty="0" err="1" smtClean="0">
                <a:latin typeface="Rockwell" pitchFamily="18" charset="0"/>
              </a:rPr>
              <a:t>Baj</a:t>
            </a:r>
            <a:r>
              <a:rPr lang="it-IT" dirty="0" smtClean="0">
                <a:latin typeface="Rockwell" pitchFamily="18" charset="0"/>
              </a:rPr>
              <a:t>.</a:t>
            </a:r>
          </a:p>
          <a:p>
            <a:r>
              <a:rPr lang="it-IT" dirty="0" smtClean="0">
                <a:latin typeface="Rockwell" pitchFamily="18" charset="0"/>
              </a:rPr>
              <a:t>Egli, oltre ad attingere da Picasso, proclama l’innocenza degli anarchici tramite la loro integrità corporea, contrapposta all’inumanità della polizia resa con le mostruose deformazioni tipiche dei suoi generali. </a:t>
            </a:r>
          </a:p>
          <a:p>
            <a:r>
              <a:rPr lang="it-IT" dirty="0" smtClean="0">
                <a:latin typeface="Rockwell" pitchFamily="18" charset="0"/>
              </a:rPr>
              <a:t>L’arte è chiamata quindi a denunciare le ingiustizie del reale o almeno a documentarle, dimostrando la propria </a:t>
            </a:r>
            <a:r>
              <a:rPr lang="it-IT" i="1" dirty="0" smtClean="0">
                <a:latin typeface="Rockwell" pitchFamily="18" charset="0"/>
              </a:rPr>
              <a:t>impotenza </a:t>
            </a:r>
            <a:r>
              <a:rPr lang="it-IT" dirty="0" smtClean="0">
                <a:latin typeface="Rockwell" pitchFamily="18" charset="0"/>
              </a:rPr>
              <a:t>di fronte a queste realtà</a:t>
            </a:r>
            <a:r>
              <a:rPr lang="it-IT" i="1" dirty="0" smtClean="0">
                <a:latin typeface="Rockwell" pitchFamily="18" charset="0"/>
              </a:rPr>
              <a:t>.</a:t>
            </a:r>
          </a:p>
          <a:p>
            <a:endParaRPr lang="it-IT" i="1" dirty="0"/>
          </a:p>
        </p:txBody>
      </p:sp>
      <p:sp>
        <p:nvSpPr>
          <p:cNvPr id="11" name="Personalizzato 10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71472" cy="500042"/>
          </a:xfrm>
          <a:prstGeom prst="actionButtonBlank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7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21429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latin typeface="Rockwell" pitchFamily="18" charset="0"/>
              </a:rPr>
              <a:t>                         </a:t>
            </a:r>
            <a:r>
              <a:rPr lang="it-IT" sz="32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DOPO PIAZZA FONTANA..</a:t>
            </a:r>
            <a:endParaRPr lang="it-IT" sz="32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" pitchFamily="18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285720" y="928670"/>
            <a:ext cx="85725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t-IT" dirty="0" smtClean="0">
                <a:latin typeface="Rockwell" pitchFamily="18" charset="0"/>
              </a:rPr>
              <a:t>  </a:t>
            </a:r>
            <a:r>
              <a:rPr lang="it-IT" sz="2000" b="1" dirty="0" smtClean="0">
                <a:latin typeface="Rockwell" pitchFamily="18" charset="0"/>
              </a:rPr>
              <a:t>12 Aprile 1973</a:t>
            </a:r>
            <a:r>
              <a:rPr lang="it-IT" sz="2000" dirty="0" smtClean="0">
                <a:latin typeface="Rockwell" pitchFamily="18" charset="0"/>
              </a:rPr>
              <a:t>, il giovedì nero di Milano</a:t>
            </a:r>
            <a:r>
              <a:rPr lang="it-IT" dirty="0" smtClean="0">
                <a:latin typeface="Rockwell" pitchFamily="18" charset="0"/>
              </a:rPr>
              <a:t>: </a:t>
            </a:r>
          </a:p>
          <a:p>
            <a:r>
              <a:rPr lang="it-IT" dirty="0" smtClean="0">
                <a:latin typeface="Rockwell" pitchFamily="18" charset="0"/>
              </a:rPr>
              <a:t>                                    i militanti del MSI si scontrano con le forze dell’ordine                 	                    provocando la morte di un poliziotto</a:t>
            </a:r>
          </a:p>
          <a:p>
            <a:pPr>
              <a:buFont typeface="Arial" pitchFamily="34" charset="0"/>
              <a:buChar char="•"/>
            </a:pPr>
            <a:endParaRPr lang="it-IT" dirty="0" smtClean="0">
              <a:latin typeface="Rockwell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it-IT" dirty="0" smtClean="0">
                <a:latin typeface="Rockwell" pitchFamily="18" charset="0"/>
              </a:rPr>
              <a:t> </a:t>
            </a:r>
            <a:r>
              <a:rPr lang="it-IT" b="1" dirty="0" smtClean="0">
                <a:latin typeface="Rockwell" pitchFamily="18" charset="0"/>
              </a:rPr>
              <a:t> </a:t>
            </a:r>
            <a:r>
              <a:rPr lang="it-IT" sz="2000" b="1" dirty="0" smtClean="0">
                <a:latin typeface="Rockwell" pitchFamily="18" charset="0"/>
              </a:rPr>
              <a:t>16 Aprile 1973</a:t>
            </a:r>
            <a:r>
              <a:rPr lang="it-IT" dirty="0" smtClean="0">
                <a:latin typeface="Rockwell" pitchFamily="18" charset="0"/>
              </a:rPr>
              <a:t>, il rogo di </a:t>
            </a:r>
            <a:r>
              <a:rPr lang="it-IT" dirty="0" err="1" smtClean="0">
                <a:latin typeface="Rockwell" pitchFamily="18" charset="0"/>
              </a:rPr>
              <a:t>Primavalle</a:t>
            </a:r>
            <a:r>
              <a:rPr lang="it-IT" dirty="0" smtClean="0">
                <a:latin typeface="Rockwell" pitchFamily="18" charset="0"/>
              </a:rPr>
              <a:t>:</a:t>
            </a:r>
          </a:p>
          <a:p>
            <a:r>
              <a:rPr lang="it-IT" dirty="0" smtClean="0">
                <a:latin typeface="Rockwell" pitchFamily="18" charset="0"/>
              </a:rPr>
              <a:t>                              viene incendiata la palazzina del segretario della sezione             	              romana del MSI, Mario Mattei, restano intrappolati nelle fiamme          	              i due figli; a rivendicare il rogo un cartello </a:t>
            </a:r>
          </a:p>
          <a:p>
            <a:r>
              <a:rPr lang="it-IT" dirty="0" smtClean="0">
                <a:latin typeface="Rockwell" pitchFamily="18" charset="0"/>
              </a:rPr>
              <a:t>                                                      “GIUSTIZIA PROLETARIA E’ FATTA”</a:t>
            </a:r>
          </a:p>
          <a:p>
            <a:pPr>
              <a:buFont typeface="Arial" pitchFamily="34" charset="0"/>
              <a:buChar char="•"/>
            </a:pPr>
            <a:r>
              <a:rPr lang="it-IT" b="1" dirty="0" smtClean="0">
                <a:latin typeface="Rockwell" pitchFamily="18" charset="0"/>
              </a:rPr>
              <a:t>  </a:t>
            </a:r>
            <a:r>
              <a:rPr lang="it-IT" sz="2000" b="1" dirty="0" smtClean="0">
                <a:latin typeface="Rockwell" pitchFamily="18" charset="0"/>
              </a:rPr>
              <a:t>30 Settembre 1977</a:t>
            </a:r>
            <a:r>
              <a:rPr lang="it-IT" dirty="0" smtClean="0">
                <a:latin typeface="Rockwell" pitchFamily="18" charset="0"/>
              </a:rPr>
              <a:t>:  </a:t>
            </a:r>
          </a:p>
          <a:p>
            <a:r>
              <a:rPr lang="it-IT" dirty="0" smtClean="0">
                <a:latin typeface="Rockwell" pitchFamily="18" charset="0"/>
              </a:rPr>
              <a:t>                              viene ucciso Walter Rossi, giovane militante di sinistra, mentre       	              distribuisce volantini; i responsabili stavano partecipando ad           	              una manifestazione fascista</a:t>
            </a:r>
            <a:endParaRPr lang="it-IT" dirty="0">
              <a:latin typeface="Rockwell" pitchFamily="18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57158" y="4857760"/>
            <a:ext cx="828680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t-IT" dirty="0" smtClean="0">
                <a:latin typeface="Rockwell" pitchFamily="18" charset="0"/>
              </a:rPr>
              <a:t>  </a:t>
            </a:r>
            <a:r>
              <a:rPr lang="it-IT" sz="2000" b="1" dirty="0" smtClean="0">
                <a:latin typeface="Rockwell" pitchFamily="18" charset="0"/>
              </a:rPr>
              <a:t>7 Gennaio 1978</a:t>
            </a:r>
            <a:r>
              <a:rPr lang="it-IT" dirty="0" smtClean="0">
                <a:latin typeface="Rockwell" pitchFamily="18" charset="0"/>
              </a:rPr>
              <a:t>, la strage di Acca </a:t>
            </a:r>
            <a:r>
              <a:rPr lang="it-IT" dirty="0" err="1" smtClean="0">
                <a:latin typeface="Rockwell" pitchFamily="18" charset="0"/>
              </a:rPr>
              <a:t>Laurentia</a:t>
            </a:r>
            <a:r>
              <a:rPr lang="it-IT" dirty="0" smtClean="0">
                <a:latin typeface="Rockwell" pitchFamily="18" charset="0"/>
              </a:rPr>
              <a:t>:</a:t>
            </a:r>
          </a:p>
          <a:p>
            <a:r>
              <a:rPr lang="it-IT" dirty="0" smtClean="0">
                <a:latin typeface="Rockwell" pitchFamily="18" charset="0"/>
              </a:rPr>
              <a:t>                               due ragazzi uscendo dalla sezione del MSI vengono falciati    	               da una raffica di mitra; la stessa sera durante gli scontri     	               muore un altro militante di destra</a:t>
            </a:r>
            <a:endParaRPr lang="it-IT" dirty="0">
              <a:latin typeface="Rockwell" pitchFamily="18" charset="0"/>
            </a:endParaRPr>
          </a:p>
        </p:txBody>
      </p:sp>
      <p:sp>
        <p:nvSpPr>
          <p:cNvPr id="6" name="Personalizzato 5">
            <a:hlinkClick r:id="" action="ppaction://hlinkshowjump?jump=nextslide" highlightClick="1"/>
          </p:cNvPr>
          <p:cNvSpPr/>
          <p:nvPr/>
        </p:nvSpPr>
        <p:spPr>
          <a:xfrm>
            <a:off x="2000232" y="285728"/>
            <a:ext cx="4786346" cy="500066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Personalizzato 6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71472" cy="500042"/>
          </a:xfrm>
          <a:prstGeom prst="actionButtonBlank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428860" y="357166"/>
            <a:ext cx="5357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..CONCLUSIONI</a:t>
            </a:r>
            <a:endParaRPr lang="it-IT" sz="36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" pitchFamily="18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85720" y="1142985"/>
            <a:ext cx="8572560" cy="53553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smtClean="0">
                <a:latin typeface="Rockwell" pitchFamily="18" charset="0"/>
              </a:rPr>
              <a:t>E’ stato questo un viaggio per cercare di capire come la passione politica si sia trasformata negli anni ‘70 in violenza, in odio per l’avversario.</a:t>
            </a:r>
          </a:p>
          <a:p>
            <a:r>
              <a:rPr lang="it-IT" dirty="0" smtClean="0">
                <a:latin typeface="Rockwell" pitchFamily="18" charset="0"/>
              </a:rPr>
              <a:t>La strada della violenza percorsa da quei tantissimi giovani diviene un vicolo cieco e, l’esito, devastante qualsiasi siano state le ragioni di partenza.</a:t>
            </a:r>
          </a:p>
          <a:p>
            <a:endParaRPr lang="it-IT" dirty="0" smtClean="0">
              <a:latin typeface="Rockwell" pitchFamily="18" charset="0"/>
            </a:endParaRPr>
          </a:p>
          <a:p>
            <a:r>
              <a:rPr lang="it-IT" dirty="0" smtClean="0">
                <a:latin typeface="Rockwell" pitchFamily="18" charset="0"/>
              </a:rPr>
              <a:t>Analizzando i due schieramenti opposti, quello di destra e quello di sinistra, entrambi ispiratisi a  ideologie fondate sulla violenza, ciò che appare evidente è ciò che li accomuna: la MANCANZA </a:t>
            </a:r>
            <a:r>
              <a:rPr lang="it-IT" dirty="0" err="1" smtClean="0">
                <a:latin typeface="Rockwell" pitchFamily="18" charset="0"/>
              </a:rPr>
              <a:t>DI</a:t>
            </a:r>
            <a:r>
              <a:rPr lang="it-IT" dirty="0" smtClean="0">
                <a:latin typeface="Rockwell" pitchFamily="18" charset="0"/>
              </a:rPr>
              <a:t>  RISPETTO PER L’IDEA ALTRUI e il DOVER FAR GIUSTIZIA IN NOME DEI COMPAGNI CADUTI.</a:t>
            </a:r>
          </a:p>
          <a:p>
            <a:endParaRPr lang="it-IT" dirty="0" smtClean="0">
              <a:latin typeface="Rockwell" pitchFamily="18" charset="0"/>
            </a:endParaRPr>
          </a:p>
          <a:p>
            <a:endParaRPr lang="it-IT" dirty="0" smtClean="0">
              <a:latin typeface="Rockwell" pitchFamily="18" charset="0"/>
            </a:endParaRPr>
          </a:p>
          <a:p>
            <a:r>
              <a:rPr lang="it-IT" dirty="0" smtClean="0">
                <a:latin typeface="Rockwell" pitchFamily="18" charset="0"/>
              </a:rPr>
              <a:t>Muore così la speranza e la voglia di vivere esplosa negli anni ‘60 da una generazione convinta di poter cambiare il mondo ma che purtroppo perde il controllo del fuoco che la animava. </a:t>
            </a:r>
          </a:p>
          <a:p>
            <a:endParaRPr lang="it-IT" dirty="0" smtClean="0">
              <a:latin typeface="Rockwell" pitchFamily="18" charset="0"/>
            </a:endParaRPr>
          </a:p>
          <a:p>
            <a:r>
              <a:rPr lang="it-IT" dirty="0" smtClean="0">
                <a:latin typeface="Rockwell" pitchFamily="18" charset="0"/>
              </a:rPr>
              <a:t>Gli ideali di gioia </a:t>
            </a:r>
            <a:r>
              <a:rPr lang="it-IT" dirty="0" smtClean="0">
                <a:latin typeface="Rockwell" pitchFamily="18" charset="0"/>
              </a:rPr>
              <a:t>, </a:t>
            </a:r>
            <a:r>
              <a:rPr lang="it-IT" dirty="0" smtClean="0">
                <a:latin typeface="Rockwell" pitchFamily="18" charset="0"/>
              </a:rPr>
              <a:t>fiducia e partecipazione </a:t>
            </a:r>
            <a:r>
              <a:rPr lang="it-IT" dirty="0" smtClean="0">
                <a:latin typeface="Rockwell" pitchFamily="18" charset="0"/>
              </a:rPr>
              <a:t>vengono così traditi e strumentalizzati dalla politica </a:t>
            </a:r>
            <a:r>
              <a:rPr lang="it-IT" dirty="0" smtClean="0">
                <a:latin typeface="Rockwell" pitchFamily="18" charset="0"/>
              </a:rPr>
              <a:t>ideologica,che si rivela insufficiente per i desideri di felicità e di realizzazione </a:t>
            </a:r>
            <a:r>
              <a:rPr lang="it-IT" dirty="0" smtClean="0">
                <a:latin typeface="Rockwell" pitchFamily="18" charset="0"/>
              </a:rPr>
              <a:t>di un giovane. </a:t>
            </a:r>
            <a:endParaRPr lang="it-IT" dirty="0" smtClean="0">
              <a:latin typeface="Rockwell" pitchFamily="18" charset="0"/>
            </a:endParaRPr>
          </a:p>
          <a:p>
            <a:r>
              <a:rPr lang="it-IT" dirty="0" smtClean="0">
                <a:latin typeface="Rockwell" pitchFamily="18" charset="0"/>
              </a:rPr>
              <a:t>Ciò </a:t>
            </a:r>
            <a:r>
              <a:rPr lang="it-IT" dirty="0" smtClean="0">
                <a:latin typeface="Rockwell" pitchFamily="18" charset="0"/>
              </a:rPr>
              <a:t>che è necessario è CONTINUARE A </a:t>
            </a:r>
            <a:r>
              <a:rPr lang="it-IT" dirty="0" err="1" smtClean="0">
                <a:latin typeface="Rockwell" pitchFamily="18" charset="0"/>
              </a:rPr>
              <a:t>CERCARE…</a:t>
            </a:r>
            <a:endParaRPr lang="it-IT" dirty="0" smtClean="0">
              <a:latin typeface="Rockwell" pitchFamily="18" charset="0"/>
            </a:endParaRPr>
          </a:p>
        </p:txBody>
      </p:sp>
      <p:sp>
        <p:nvSpPr>
          <p:cNvPr id="4" name="Personalizzato 3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571472" cy="500042"/>
          </a:xfrm>
          <a:prstGeom prst="actionButtonBlank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500166" y="357166"/>
            <a:ext cx="7072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BIBLIOGRAFIA  E  </a:t>
            </a:r>
            <a:r>
              <a:rPr lang="it-IT" sz="32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itchFamily="18" charset="0"/>
              </a:rPr>
              <a:t>SITOGRAFIA</a:t>
            </a:r>
            <a:endParaRPr lang="it-IT" sz="32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" pitchFamily="18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85720" y="1142984"/>
            <a:ext cx="864399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t-IT" dirty="0" smtClean="0"/>
              <a:t>  </a:t>
            </a:r>
            <a:r>
              <a:rPr lang="it-IT" b="1" dirty="0" smtClean="0"/>
              <a:t> </a:t>
            </a:r>
            <a:r>
              <a:rPr lang="it-IT" sz="2400" b="1" dirty="0" smtClean="0"/>
              <a:t>Piombo rosso</a:t>
            </a:r>
            <a:r>
              <a:rPr lang="it-IT" dirty="0" smtClean="0"/>
              <a:t>, </a:t>
            </a:r>
            <a:r>
              <a:rPr lang="it-IT" sz="1600" dirty="0" smtClean="0"/>
              <a:t>Giorgio Galli, Super tascabili </a:t>
            </a:r>
            <a:r>
              <a:rPr lang="it-IT" sz="1600" dirty="0" err="1" smtClean="0"/>
              <a:t>BCDe</a:t>
            </a:r>
            <a:r>
              <a:rPr lang="it-IT" sz="1600" dirty="0" smtClean="0"/>
              <a:t>, 2004</a:t>
            </a:r>
          </a:p>
          <a:p>
            <a:pPr>
              <a:buFont typeface="Arial" pitchFamily="34" charset="0"/>
              <a:buChar char="•"/>
            </a:pPr>
            <a:endParaRPr lang="it-IT" sz="1600" b="1" dirty="0" smtClean="0"/>
          </a:p>
          <a:p>
            <a:pPr>
              <a:buFont typeface="Arial" pitchFamily="34" charset="0"/>
              <a:buChar char="•"/>
            </a:pPr>
            <a:r>
              <a:rPr lang="it-IT" sz="2400" b="1" dirty="0" smtClean="0"/>
              <a:t>  Piombo</a:t>
            </a:r>
            <a:r>
              <a:rPr lang="it-IT" sz="1600" dirty="0" smtClean="0"/>
              <a:t>, Duccio </a:t>
            </a:r>
            <a:r>
              <a:rPr lang="it-IT" sz="1600" dirty="0" err="1" smtClean="0"/>
              <a:t>Cimatti</a:t>
            </a:r>
            <a:r>
              <a:rPr lang="it-IT" sz="1600" dirty="0" smtClean="0"/>
              <a:t>, Piemme editore, 2005</a:t>
            </a:r>
          </a:p>
          <a:p>
            <a:pPr>
              <a:buFont typeface="Arial" pitchFamily="34" charset="0"/>
              <a:buChar char="•"/>
            </a:pPr>
            <a:endParaRPr lang="it-IT" sz="1600" b="1" dirty="0" smtClean="0"/>
          </a:p>
          <a:p>
            <a:pPr>
              <a:buFont typeface="Arial" pitchFamily="34" charset="0"/>
              <a:buChar char="•"/>
            </a:pPr>
            <a:r>
              <a:rPr lang="it-IT" sz="1600" b="1" dirty="0" smtClean="0"/>
              <a:t>  </a:t>
            </a:r>
            <a:r>
              <a:rPr lang="it-IT" sz="2400" b="1" dirty="0" smtClean="0"/>
              <a:t>Cuori neri</a:t>
            </a:r>
            <a:r>
              <a:rPr lang="it-IT" sz="1600" dirty="0" smtClean="0"/>
              <a:t>, Luca </a:t>
            </a:r>
            <a:r>
              <a:rPr lang="it-IT" sz="1600" dirty="0" err="1" smtClean="0"/>
              <a:t>Telese</a:t>
            </a:r>
            <a:r>
              <a:rPr lang="it-IT" sz="1600" dirty="0" smtClean="0"/>
              <a:t>, Sperling &amp; </a:t>
            </a:r>
            <a:r>
              <a:rPr lang="it-IT" sz="1600" dirty="0" err="1" smtClean="0"/>
              <a:t>Kupfer</a:t>
            </a:r>
            <a:r>
              <a:rPr lang="it-IT" sz="1600" dirty="0" smtClean="0"/>
              <a:t>, 2006</a:t>
            </a:r>
          </a:p>
          <a:p>
            <a:pPr>
              <a:buFont typeface="Arial" pitchFamily="34" charset="0"/>
              <a:buChar char="•"/>
            </a:pPr>
            <a:endParaRPr lang="it-IT" sz="1600" b="1" dirty="0" smtClean="0"/>
          </a:p>
          <a:p>
            <a:pPr>
              <a:buFont typeface="Arial" pitchFamily="34" charset="0"/>
              <a:buChar char="•"/>
            </a:pPr>
            <a:r>
              <a:rPr lang="it-IT" sz="1600" b="1" dirty="0" smtClean="0"/>
              <a:t>  </a:t>
            </a:r>
            <a:r>
              <a:rPr lang="it-IT" sz="2400" b="1" dirty="0" smtClean="0"/>
              <a:t>A che punto è la notte? </a:t>
            </a:r>
            <a:r>
              <a:rPr lang="it-IT" sz="1600" b="1" dirty="0" smtClean="0"/>
              <a:t>Luglio 1960-luglio 2001: fatti, misfatti, verità nascoste</a:t>
            </a:r>
            <a:r>
              <a:rPr lang="it-IT" sz="1600" dirty="0" smtClean="0"/>
              <a:t>, Adalberto Baldoni e Sandro Provvisionato, </a:t>
            </a:r>
            <a:r>
              <a:rPr lang="it-IT" sz="1600" dirty="0" err="1" smtClean="0"/>
              <a:t>Vallecchi</a:t>
            </a:r>
            <a:r>
              <a:rPr lang="it-IT" sz="1600" dirty="0" smtClean="0"/>
              <a:t>, 2003</a:t>
            </a:r>
            <a:r>
              <a:rPr lang="it-IT" sz="1600" b="1" dirty="0" smtClean="0"/>
              <a:t> </a:t>
            </a:r>
          </a:p>
          <a:p>
            <a:pPr>
              <a:buFont typeface="Arial" pitchFamily="34" charset="0"/>
              <a:buChar char="•"/>
            </a:pPr>
            <a:endParaRPr lang="it-IT" sz="1600" b="1" dirty="0" smtClean="0"/>
          </a:p>
          <a:p>
            <a:pPr>
              <a:buFont typeface="Arial" pitchFamily="34" charset="0"/>
              <a:buChar char="•"/>
            </a:pPr>
            <a:endParaRPr lang="it-IT" sz="1600" b="1" dirty="0" smtClean="0"/>
          </a:p>
          <a:p>
            <a:pPr>
              <a:buFont typeface="Arial" pitchFamily="34" charset="0"/>
              <a:buChar char="•"/>
            </a:pPr>
            <a:endParaRPr lang="it-IT" sz="1600" b="1" dirty="0" smtClean="0"/>
          </a:p>
          <a:p>
            <a:pPr>
              <a:buFont typeface="Arial" pitchFamily="34" charset="0"/>
              <a:buChar char="•"/>
            </a:pPr>
            <a:r>
              <a:rPr lang="it-IT" sz="1600" b="1" dirty="0" smtClean="0"/>
              <a:t>   </a:t>
            </a:r>
            <a:r>
              <a:rPr lang="it-IT" sz="2400" b="1" dirty="0" smtClean="0"/>
              <a:t>Reti invisibili</a:t>
            </a:r>
            <a:r>
              <a:rPr lang="it-IT" sz="1600" dirty="0" smtClean="0"/>
              <a:t>, </a:t>
            </a:r>
          </a:p>
          <a:p>
            <a:r>
              <a:rPr lang="it-IT" sz="1600" dirty="0" smtClean="0">
                <a:hlinkClick r:id="rId3"/>
              </a:rPr>
              <a:t>http://www.reti-invisibili.net/</a:t>
            </a:r>
            <a:r>
              <a:rPr lang="it-IT" sz="1600" dirty="0" smtClean="0"/>
              <a:t>, ultima </a:t>
            </a:r>
            <a:r>
              <a:rPr lang="it-IT" sz="1600" dirty="0" err="1" smtClean="0"/>
              <a:t>consult</a:t>
            </a:r>
            <a:r>
              <a:rPr lang="it-IT" sz="1600" dirty="0" smtClean="0"/>
              <a:t>. 26 Maggio 2008</a:t>
            </a:r>
          </a:p>
          <a:p>
            <a:pPr>
              <a:buFont typeface="Arial" pitchFamily="34" charset="0"/>
              <a:buChar char="•"/>
            </a:pPr>
            <a:endParaRPr lang="it-IT" sz="1600" b="1" dirty="0" smtClean="0"/>
          </a:p>
          <a:p>
            <a:pPr>
              <a:buFont typeface="Arial" pitchFamily="34" charset="0"/>
              <a:buChar char="•"/>
            </a:pPr>
            <a:r>
              <a:rPr lang="it-IT" sz="1600" b="1" dirty="0" smtClean="0"/>
              <a:t>  </a:t>
            </a:r>
            <a:r>
              <a:rPr lang="it-IT" sz="2400" b="1" dirty="0" smtClean="0"/>
              <a:t>Pagine corsare, vita e opere di Pierpaolo Pasolini</a:t>
            </a:r>
            <a:r>
              <a:rPr lang="it-IT" sz="1600" b="1" dirty="0" smtClean="0"/>
              <a:t>, </a:t>
            </a:r>
            <a:r>
              <a:rPr lang="it-IT" sz="1600" dirty="0" smtClean="0">
                <a:hlinkClick r:id="rId4"/>
              </a:rPr>
              <a:t>http://www.cinetecadibologna.it/</a:t>
            </a:r>
            <a:r>
              <a:rPr lang="it-IT" sz="1600" dirty="0" err="1" smtClean="0">
                <a:hlinkClick r:id="rId4"/>
              </a:rPr>
              <a:t>sitopasolini</a:t>
            </a:r>
            <a:r>
              <a:rPr lang="it-IT" sz="1600" dirty="0" smtClean="0">
                <a:hlinkClick r:id="rId4"/>
              </a:rPr>
              <a:t>/</a:t>
            </a:r>
            <a:r>
              <a:rPr lang="it-IT" sz="1600" dirty="0" err="1" smtClean="0">
                <a:hlinkClick r:id="rId4"/>
              </a:rPr>
              <a:t>index.html</a:t>
            </a:r>
            <a:r>
              <a:rPr lang="it-IT" sz="1600" dirty="0" smtClean="0"/>
              <a:t>, 8 giugno 2008</a:t>
            </a:r>
          </a:p>
          <a:p>
            <a:pPr>
              <a:buFont typeface="Arial" pitchFamily="34" charset="0"/>
              <a:buChar char="•"/>
            </a:pPr>
            <a:endParaRPr lang="it-IT" sz="1600" dirty="0" smtClean="0"/>
          </a:p>
          <a:p>
            <a:pPr>
              <a:buFont typeface="Arial" pitchFamily="34" charset="0"/>
              <a:buChar char="•"/>
            </a:pPr>
            <a:r>
              <a:rPr lang="it-IT" sz="1600" dirty="0" smtClean="0"/>
              <a:t> </a:t>
            </a:r>
            <a:r>
              <a:rPr lang="it-IT" sz="2400" b="1" dirty="0" smtClean="0"/>
              <a:t> </a:t>
            </a:r>
            <a:r>
              <a:rPr lang="it-IT" sz="2400" b="1" dirty="0" err="1" smtClean="0"/>
              <a:t>Wikipedia</a:t>
            </a:r>
            <a:r>
              <a:rPr lang="it-IT" b="1" dirty="0" smtClean="0"/>
              <a:t>,</a:t>
            </a:r>
          </a:p>
          <a:p>
            <a:r>
              <a:rPr lang="it-IT" sz="1600" dirty="0" smtClean="0">
                <a:hlinkClick r:id="rId5"/>
              </a:rPr>
              <a:t>http://www.wikipedia.it/</a:t>
            </a:r>
            <a:r>
              <a:rPr lang="it-IT" sz="1600" dirty="0" smtClean="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foto-salut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142852"/>
            <a:ext cx="4857784" cy="6586045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955</TotalTime>
  <Words>1434</Words>
  <Application>Microsoft Office PowerPoint</Application>
  <PresentationFormat>Presentazione su schermo (4:3)</PresentationFormat>
  <Paragraphs>104</Paragraphs>
  <Slides>28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28</vt:i4>
      </vt:variant>
    </vt:vector>
  </HeadingPairs>
  <TitlesOfParts>
    <vt:vector size="29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user</dc:creator>
  <cp:lastModifiedBy>user</cp:lastModifiedBy>
  <cp:revision>101</cp:revision>
  <dcterms:created xsi:type="dcterms:W3CDTF">2008-06-11T20:19:02Z</dcterms:created>
  <dcterms:modified xsi:type="dcterms:W3CDTF">2008-07-10T11:16:39Z</dcterms:modified>
</cp:coreProperties>
</file>