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  <p:sldId id="280" r:id="rId21"/>
    <p:sldId id="286" r:id="rId22"/>
    <p:sldId id="278" r:id="rId23"/>
    <p:sldId id="279" r:id="rId24"/>
    <p:sldId id="284" r:id="rId25"/>
    <p:sldId id="282" r:id="rId26"/>
    <p:sldId id="283" r:id="rId27"/>
    <p:sldId id="281" r:id="rId28"/>
    <p:sldId id="287" r:id="rId2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54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artel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/>
      <c:scatterChart>
        <c:scatterStyle val="smoothMarker"/>
        <c:ser>
          <c:idx val="0"/>
          <c:order val="0"/>
          <c:tx>
            <c:v>linea elastica</c:v>
          </c:tx>
          <c:marker>
            <c:symbol val="none"/>
          </c:marker>
          <c:xVal>
            <c:numRef>
              <c:f>[Cartel1.xlsx]Foglio1!$A$7:$A$175</c:f>
              <c:numCache>
                <c:formatCode>General</c:formatCode>
                <c:ptCount val="169"/>
                <c:pt idx="0">
                  <c:v>0</c:v>
                </c:pt>
                <c:pt idx="1">
                  <c:v>50</c:v>
                </c:pt>
                <c:pt idx="2">
                  <c:v>100</c:v>
                </c:pt>
                <c:pt idx="3">
                  <c:v>150</c:v>
                </c:pt>
                <c:pt idx="4">
                  <c:v>200</c:v>
                </c:pt>
                <c:pt idx="5">
                  <c:v>250</c:v>
                </c:pt>
                <c:pt idx="6">
                  <c:v>300</c:v>
                </c:pt>
                <c:pt idx="7">
                  <c:v>350</c:v>
                </c:pt>
                <c:pt idx="8">
                  <c:v>400</c:v>
                </c:pt>
                <c:pt idx="9">
                  <c:v>450</c:v>
                </c:pt>
                <c:pt idx="10">
                  <c:v>500</c:v>
                </c:pt>
                <c:pt idx="11">
                  <c:v>550</c:v>
                </c:pt>
                <c:pt idx="12">
                  <c:v>600</c:v>
                </c:pt>
                <c:pt idx="13">
                  <c:v>650</c:v>
                </c:pt>
                <c:pt idx="14">
                  <c:v>700</c:v>
                </c:pt>
                <c:pt idx="15">
                  <c:v>750</c:v>
                </c:pt>
                <c:pt idx="16">
                  <c:v>800</c:v>
                </c:pt>
                <c:pt idx="17">
                  <c:v>850</c:v>
                </c:pt>
                <c:pt idx="18">
                  <c:v>900</c:v>
                </c:pt>
                <c:pt idx="19">
                  <c:v>950</c:v>
                </c:pt>
                <c:pt idx="20">
                  <c:v>1000</c:v>
                </c:pt>
                <c:pt idx="21">
                  <c:v>1050</c:v>
                </c:pt>
                <c:pt idx="22">
                  <c:v>1100</c:v>
                </c:pt>
                <c:pt idx="23">
                  <c:v>1150</c:v>
                </c:pt>
                <c:pt idx="24">
                  <c:v>1200</c:v>
                </c:pt>
                <c:pt idx="25">
                  <c:v>1250</c:v>
                </c:pt>
                <c:pt idx="26">
                  <c:v>1300</c:v>
                </c:pt>
                <c:pt idx="27">
                  <c:v>1350</c:v>
                </c:pt>
                <c:pt idx="28">
                  <c:v>1400</c:v>
                </c:pt>
                <c:pt idx="29">
                  <c:v>1450</c:v>
                </c:pt>
                <c:pt idx="30">
                  <c:v>1500</c:v>
                </c:pt>
                <c:pt idx="31">
                  <c:v>1556.25</c:v>
                </c:pt>
                <c:pt idx="32">
                  <c:v>1600</c:v>
                </c:pt>
                <c:pt idx="33">
                  <c:v>1650</c:v>
                </c:pt>
                <c:pt idx="34">
                  <c:v>1700</c:v>
                </c:pt>
                <c:pt idx="35">
                  <c:v>1750</c:v>
                </c:pt>
                <c:pt idx="36">
                  <c:v>1800</c:v>
                </c:pt>
                <c:pt idx="37">
                  <c:v>1850</c:v>
                </c:pt>
                <c:pt idx="38">
                  <c:v>1900</c:v>
                </c:pt>
                <c:pt idx="39">
                  <c:v>1950</c:v>
                </c:pt>
                <c:pt idx="40">
                  <c:v>2000</c:v>
                </c:pt>
                <c:pt idx="41">
                  <c:v>2050</c:v>
                </c:pt>
                <c:pt idx="42">
                  <c:v>2100</c:v>
                </c:pt>
                <c:pt idx="43">
                  <c:v>2150</c:v>
                </c:pt>
                <c:pt idx="44">
                  <c:v>2200</c:v>
                </c:pt>
                <c:pt idx="45">
                  <c:v>2250</c:v>
                </c:pt>
                <c:pt idx="46">
                  <c:v>2300</c:v>
                </c:pt>
                <c:pt idx="47">
                  <c:v>2350</c:v>
                </c:pt>
                <c:pt idx="48">
                  <c:v>2400</c:v>
                </c:pt>
                <c:pt idx="49">
                  <c:v>2450</c:v>
                </c:pt>
                <c:pt idx="50">
                  <c:v>2500</c:v>
                </c:pt>
                <c:pt idx="51">
                  <c:v>2550</c:v>
                </c:pt>
                <c:pt idx="52">
                  <c:v>2600</c:v>
                </c:pt>
                <c:pt idx="53">
                  <c:v>2650</c:v>
                </c:pt>
                <c:pt idx="54">
                  <c:v>2700</c:v>
                </c:pt>
                <c:pt idx="55">
                  <c:v>2750</c:v>
                </c:pt>
                <c:pt idx="56">
                  <c:v>2800</c:v>
                </c:pt>
                <c:pt idx="57">
                  <c:v>2850</c:v>
                </c:pt>
                <c:pt idx="58">
                  <c:v>2900</c:v>
                </c:pt>
                <c:pt idx="59">
                  <c:v>2950</c:v>
                </c:pt>
                <c:pt idx="60">
                  <c:v>3000</c:v>
                </c:pt>
                <c:pt idx="61">
                  <c:v>3050</c:v>
                </c:pt>
                <c:pt idx="62">
                  <c:v>3100</c:v>
                </c:pt>
                <c:pt idx="63">
                  <c:v>3112.5</c:v>
                </c:pt>
                <c:pt idx="64">
                  <c:v>3150</c:v>
                </c:pt>
                <c:pt idx="65">
                  <c:v>3200</c:v>
                </c:pt>
                <c:pt idx="66">
                  <c:v>3250</c:v>
                </c:pt>
                <c:pt idx="67">
                  <c:v>3300</c:v>
                </c:pt>
                <c:pt idx="68">
                  <c:v>3350</c:v>
                </c:pt>
                <c:pt idx="69">
                  <c:v>3400</c:v>
                </c:pt>
                <c:pt idx="70">
                  <c:v>3450</c:v>
                </c:pt>
                <c:pt idx="71">
                  <c:v>3500</c:v>
                </c:pt>
                <c:pt idx="72">
                  <c:v>3550</c:v>
                </c:pt>
                <c:pt idx="73">
                  <c:v>3600</c:v>
                </c:pt>
                <c:pt idx="74">
                  <c:v>3650</c:v>
                </c:pt>
                <c:pt idx="75">
                  <c:v>3700</c:v>
                </c:pt>
                <c:pt idx="76">
                  <c:v>3750</c:v>
                </c:pt>
                <c:pt idx="77">
                  <c:v>3800</c:v>
                </c:pt>
                <c:pt idx="78">
                  <c:v>3850</c:v>
                </c:pt>
                <c:pt idx="79">
                  <c:v>3900</c:v>
                </c:pt>
                <c:pt idx="80">
                  <c:v>3950</c:v>
                </c:pt>
                <c:pt idx="81">
                  <c:v>4000</c:v>
                </c:pt>
                <c:pt idx="82">
                  <c:v>4050</c:v>
                </c:pt>
                <c:pt idx="83">
                  <c:v>4100</c:v>
                </c:pt>
                <c:pt idx="84">
                  <c:v>4150</c:v>
                </c:pt>
                <c:pt idx="85">
                  <c:v>4200</c:v>
                </c:pt>
                <c:pt idx="86">
                  <c:v>4250</c:v>
                </c:pt>
                <c:pt idx="87">
                  <c:v>4300</c:v>
                </c:pt>
                <c:pt idx="88">
                  <c:v>4350</c:v>
                </c:pt>
                <c:pt idx="89">
                  <c:v>4400</c:v>
                </c:pt>
                <c:pt idx="90">
                  <c:v>4450</c:v>
                </c:pt>
                <c:pt idx="91">
                  <c:v>4500</c:v>
                </c:pt>
                <c:pt idx="92">
                  <c:v>4550</c:v>
                </c:pt>
                <c:pt idx="93">
                  <c:v>4600</c:v>
                </c:pt>
                <c:pt idx="94">
                  <c:v>4650</c:v>
                </c:pt>
                <c:pt idx="95">
                  <c:v>4700</c:v>
                </c:pt>
                <c:pt idx="96">
                  <c:v>4750</c:v>
                </c:pt>
                <c:pt idx="97">
                  <c:v>4800</c:v>
                </c:pt>
                <c:pt idx="98">
                  <c:v>4850</c:v>
                </c:pt>
                <c:pt idx="99">
                  <c:v>4900</c:v>
                </c:pt>
                <c:pt idx="100">
                  <c:v>4950</c:v>
                </c:pt>
                <c:pt idx="101">
                  <c:v>5000</c:v>
                </c:pt>
                <c:pt idx="102">
                  <c:v>5050</c:v>
                </c:pt>
                <c:pt idx="103">
                  <c:v>5100</c:v>
                </c:pt>
                <c:pt idx="104">
                  <c:v>5150</c:v>
                </c:pt>
                <c:pt idx="105">
                  <c:v>5187.5</c:v>
                </c:pt>
                <c:pt idx="106">
                  <c:v>5200</c:v>
                </c:pt>
                <c:pt idx="107">
                  <c:v>5250</c:v>
                </c:pt>
                <c:pt idx="108">
                  <c:v>5300</c:v>
                </c:pt>
                <c:pt idx="109">
                  <c:v>5350</c:v>
                </c:pt>
                <c:pt idx="110">
                  <c:v>5400</c:v>
                </c:pt>
                <c:pt idx="111">
                  <c:v>5450</c:v>
                </c:pt>
                <c:pt idx="112">
                  <c:v>5500</c:v>
                </c:pt>
                <c:pt idx="113">
                  <c:v>5550</c:v>
                </c:pt>
                <c:pt idx="114">
                  <c:v>5600</c:v>
                </c:pt>
                <c:pt idx="115">
                  <c:v>5650</c:v>
                </c:pt>
                <c:pt idx="116">
                  <c:v>5700</c:v>
                </c:pt>
                <c:pt idx="117">
                  <c:v>5750</c:v>
                </c:pt>
                <c:pt idx="118">
                  <c:v>5800</c:v>
                </c:pt>
                <c:pt idx="119">
                  <c:v>5850</c:v>
                </c:pt>
                <c:pt idx="120">
                  <c:v>5900</c:v>
                </c:pt>
                <c:pt idx="121">
                  <c:v>5950</c:v>
                </c:pt>
                <c:pt idx="122">
                  <c:v>6000</c:v>
                </c:pt>
                <c:pt idx="123">
                  <c:v>6050</c:v>
                </c:pt>
                <c:pt idx="124">
                  <c:v>6100</c:v>
                </c:pt>
                <c:pt idx="125">
                  <c:v>6150</c:v>
                </c:pt>
                <c:pt idx="126">
                  <c:v>6200</c:v>
                </c:pt>
                <c:pt idx="127">
                  <c:v>6250</c:v>
                </c:pt>
                <c:pt idx="128">
                  <c:v>6300</c:v>
                </c:pt>
                <c:pt idx="129">
                  <c:v>6350</c:v>
                </c:pt>
                <c:pt idx="130">
                  <c:v>6400</c:v>
                </c:pt>
                <c:pt idx="131">
                  <c:v>6450</c:v>
                </c:pt>
                <c:pt idx="132">
                  <c:v>6500</c:v>
                </c:pt>
                <c:pt idx="133">
                  <c:v>6550</c:v>
                </c:pt>
                <c:pt idx="134">
                  <c:v>6600</c:v>
                </c:pt>
                <c:pt idx="135">
                  <c:v>6650</c:v>
                </c:pt>
                <c:pt idx="136">
                  <c:v>6700</c:v>
                </c:pt>
                <c:pt idx="137">
                  <c:v>6743.75</c:v>
                </c:pt>
                <c:pt idx="138">
                  <c:v>6800</c:v>
                </c:pt>
                <c:pt idx="139">
                  <c:v>6850</c:v>
                </c:pt>
                <c:pt idx="140">
                  <c:v>6900</c:v>
                </c:pt>
                <c:pt idx="141">
                  <c:v>6950</c:v>
                </c:pt>
                <c:pt idx="142">
                  <c:v>7000</c:v>
                </c:pt>
                <c:pt idx="143">
                  <c:v>7050</c:v>
                </c:pt>
                <c:pt idx="144">
                  <c:v>7100</c:v>
                </c:pt>
                <c:pt idx="145">
                  <c:v>7150</c:v>
                </c:pt>
                <c:pt idx="146">
                  <c:v>7200</c:v>
                </c:pt>
                <c:pt idx="147">
                  <c:v>7250</c:v>
                </c:pt>
                <c:pt idx="148">
                  <c:v>7300</c:v>
                </c:pt>
                <c:pt idx="149">
                  <c:v>7350</c:v>
                </c:pt>
                <c:pt idx="150">
                  <c:v>7400</c:v>
                </c:pt>
                <c:pt idx="151">
                  <c:v>7450</c:v>
                </c:pt>
                <c:pt idx="152">
                  <c:v>7500</c:v>
                </c:pt>
                <c:pt idx="153">
                  <c:v>7550</c:v>
                </c:pt>
                <c:pt idx="154">
                  <c:v>7600</c:v>
                </c:pt>
                <c:pt idx="155">
                  <c:v>7650</c:v>
                </c:pt>
                <c:pt idx="156">
                  <c:v>7700</c:v>
                </c:pt>
                <c:pt idx="157">
                  <c:v>7750</c:v>
                </c:pt>
                <c:pt idx="158">
                  <c:v>7800</c:v>
                </c:pt>
                <c:pt idx="159">
                  <c:v>7850</c:v>
                </c:pt>
                <c:pt idx="160">
                  <c:v>7900</c:v>
                </c:pt>
                <c:pt idx="161">
                  <c:v>7950</c:v>
                </c:pt>
                <c:pt idx="162">
                  <c:v>8000</c:v>
                </c:pt>
                <c:pt idx="163">
                  <c:v>8050</c:v>
                </c:pt>
                <c:pt idx="164">
                  <c:v>8100</c:v>
                </c:pt>
                <c:pt idx="165">
                  <c:v>8150</c:v>
                </c:pt>
                <c:pt idx="166">
                  <c:v>8200</c:v>
                </c:pt>
                <c:pt idx="167">
                  <c:v>8250</c:v>
                </c:pt>
                <c:pt idx="168">
                  <c:v>8300</c:v>
                </c:pt>
              </c:numCache>
            </c:numRef>
          </c:xVal>
          <c:yVal>
            <c:numRef>
              <c:f>[Cartel1.xlsx]Foglio1!$B$7:$B$175</c:f>
              <c:numCache>
                <c:formatCode>General</c:formatCode>
                <c:ptCount val="169"/>
                <c:pt idx="0">
                  <c:v>0</c:v>
                </c:pt>
                <c:pt idx="1">
                  <c:v>1.6000000000000032E-2</c:v>
                </c:pt>
                <c:pt idx="2">
                  <c:v>3.2000000000000063E-2</c:v>
                </c:pt>
                <c:pt idx="3">
                  <c:v>4.800000000000005E-2</c:v>
                </c:pt>
                <c:pt idx="4">
                  <c:v>6.4000000000000126E-2</c:v>
                </c:pt>
                <c:pt idx="5">
                  <c:v>8.000000000000014E-2</c:v>
                </c:pt>
                <c:pt idx="6">
                  <c:v>9.5000000000000154E-2</c:v>
                </c:pt>
                <c:pt idx="7">
                  <c:v>0.11100000000000008</c:v>
                </c:pt>
                <c:pt idx="8">
                  <c:v>0.126</c:v>
                </c:pt>
                <c:pt idx="9">
                  <c:v>0.14000000000000001</c:v>
                </c:pt>
                <c:pt idx="10">
                  <c:v>0.15500000000000025</c:v>
                </c:pt>
                <c:pt idx="11">
                  <c:v>0.16900000000000026</c:v>
                </c:pt>
                <c:pt idx="12">
                  <c:v>0.18300000000000022</c:v>
                </c:pt>
                <c:pt idx="13">
                  <c:v>0.19600000000000023</c:v>
                </c:pt>
                <c:pt idx="14">
                  <c:v>0.20900000000000021</c:v>
                </c:pt>
                <c:pt idx="15">
                  <c:v>0.22100000000000017</c:v>
                </c:pt>
                <c:pt idx="16">
                  <c:v>0.23300000000000001</c:v>
                </c:pt>
                <c:pt idx="17">
                  <c:v>0.24400000000000022</c:v>
                </c:pt>
                <c:pt idx="18">
                  <c:v>0.255</c:v>
                </c:pt>
                <c:pt idx="19">
                  <c:v>0.26600000000000001</c:v>
                </c:pt>
                <c:pt idx="20">
                  <c:v>0.27500000000000002</c:v>
                </c:pt>
                <c:pt idx="21">
                  <c:v>0.28500000000000031</c:v>
                </c:pt>
                <c:pt idx="22">
                  <c:v>0.29300000000000032</c:v>
                </c:pt>
                <c:pt idx="23">
                  <c:v>0.30100000000000032</c:v>
                </c:pt>
                <c:pt idx="24">
                  <c:v>0.30900000000000044</c:v>
                </c:pt>
                <c:pt idx="25">
                  <c:v>0.31500000000000045</c:v>
                </c:pt>
                <c:pt idx="26">
                  <c:v>0.32200000000000051</c:v>
                </c:pt>
                <c:pt idx="27">
                  <c:v>0.32700000000000051</c:v>
                </c:pt>
                <c:pt idx="28">
                  <c:v>0.33200000000000057</c:v>
                </c:pt>
                <c:pt idx="29">
                  <c:v>0.33600000000000058</c:v>
                </c:pt>
                <c:pt idx="30">
                  <c:v>0.34000000000000047</c:v>
                </c:pt>
                <c:pt idx="31">
                  <c:v>0.34300000000000053</c:v>
                </c:pt>
                <c:pt idx="32">
                  <c:v>0.34500000000000053</c:v>
                </c:pt>
                <c:pt idx="33">
                  <c:v>0.34700000000000053</c:v>
                </c:pt>
                <c:pt idx="34">
                  <c:v>0.34800000000000053</c:v>
                </c:pt>
                <c:pt idx="35">
                  <c:v>0.34800000000000053</c:v>
                </c:pt>
                <c:pt idx="36">
                  <c:v>0.34800000000000053</c:v>
                </c:pt>
                <c:pt idx="37">
                  <c:v>0.34700000000000053</c:v>
                </c:pt>
                <c:pt idx="38">
                  <c:v>0.34500000000000053</c:v>
                </c:pt>
                <c:pt idx="39">
                  <c:v>0.34300000000000053</c:v>
                </c:pt>
                <c:pt idx="40">
                  <c:v>0.34000000000000047</c:v>
                </c:pt>
                <c:pt idx="41">
                  <c:v>0.33700000000000058</c:v>
                </c:pt>
                <c:pt idx="42">
                  <c:v>0.33300000000000057</c:v>
                </c:pt>
                <c:pt idx="43">
                  <c:v>0.32800000000000051</c:v>
                </c:pt>
                <c:pt idx="44">
                  <c:v>0.32300000000000051</c:v>
                </c:pt>
                <c:pt idx="45">
                  <c:v>0.3170000000000005</c:v>
                </c:pt>
                <c:pt idx="46">
                  <c:v>0.31100000000000044</c:v>
                </c:pt>
                <c:pt idx="47">
                  <c:v>0.30400000000000038</c:v>
                </c:pt>
                <c:pt idx="48">
                  <c:v>0.29700000000000032</c:v>
                </c:pt>
                <c:pt idx="49">
                  <c:v>0.28900000000000031</c:v>
                </c:pt>
                <c:pt idx="50">
                  <c:v>0.28100000000000008</c:v>
                </c:pt>
                <c:pt idx="51">
                  <c:v>0.27200000000000002</c:v>
                </c:pt>
                <c:pt idx="52">
                  <c:v>0.26400000000000001</c:v>
                </c:pt>
                <c:pt idx="53">
                  <c:v>0.254</c:v>
                </c:pt>
                <c:pt idx="54">
                  <c:v>0.24500000000000022</c:v>
                </c:pt>
                <c:pt idx="55">
                  <c:v>0.23500000000000001</c:v>
                </c:pt>
                <c:pt idx="56">
                  <c:v>0.22500000000000023</c:v>
                </c:pt>
                <c:pt idx="57">
                  <c:v>0.21400000000000022</c:v>
                </c:pt>
                <c:pt idx="58">
                  <c:v>0.20300000000000001</c:v>
                </c:pt>
                <c:pt idx="59">
                  <c:v>0.19300000000000023</c:v>
                </c:pt>
                <c:pt idx="60">
                  <c:v>0.18200000000000022</c:v>
                </c:pt>
                <c:pt idx="61">
                  <c:v>0.17100000000000001</c:v>
                </c:pt>
                <c:pt idx="62">
                  <c:v>0.16000000000000017</c:v>
                </c:pt>
                <c:pt idx="63">
                  <c:v>0.15700000000000025</c:v>
                </c:pt>
                <c:pt idx="64">
                  <c:v>0.14900000000000022</c:v>
                </c:pt>
                <c:pt idx="65">
                  <c:v>0.13700000000000001</c:v>
                </c:pt>
                <c:pt idx="66">
                  <c:v>0.127</c:v>
                </c:pt>
                <c:pt idx="67">
                  <c:v>0.11600000000000013</c:v>
                </c:pt>
                <c:pt idx="68">
                  <c:v>0.10500000000000002</c:v>
                </c:pt>
                <c:pt idx="69">
                  <c:v>9.4000000000000153E-2</c:v>
                </c:pt>
                <c:pt idx="70">
                  <c:v>8.4000000000000158E-2</c:v>
                </c:pt>
                <c:pt idx="71">
                  <c:v>7.4000000000000093E-2</c:v>
                </c:pt>
                <c:pt idx="72">
                  <c:v>6.5000000000000085E-2</c:v>
                </c:pt>
                <c:pt idx="73">
                  <c:v>5.6000000000000022E-2</c:v>
                </c:pt>
                <c:pt idx="74">
                  <c:v>4.7000000000000076E-2</c:v>
                </c:pt>
                <c:pt idx="75">
                  <c:v>3.9000000000000055E-2</c:v>
                </c:pt>
                <c:pt idx="76">
                  <c:v>3.2000000000000063E-2</c:v>
                </c:pt>
                <c:pt idx="77">
                  <c:v>2.5000000000000026E-2</c:v>
                </c:pt>
                <c:pt idx="78">
                  <c:v>1.9000000000000027E-2</c:v>
                </c:pt>
                <c:pt idx="79">
                  <c:v>1.2999999999999998E-2</c:v>
                </c:pt>
                <c:pt idx="80">
                  <c:v>9.0000000000000184E-3</c:v>
                </c:pt>
                <c:pt idx="81">
                  <c:v>5.000000000000007E-3</c:v>
                </c:pt>
                <c:pt idx="82">
                  <c:v>2.0000000000000035E-3</c:v>
                </c:pt>
                <c:pt idx="83">
                  <c:v>1.0000000000000018E-3</c:v>
                </c:pt>
                <c:pt idx="84">
                  <c:v>0</c:v>
                </c:pt>
                <c:pt idx="85">
                  <c:v>1.0000000000000018E-3</c:v>
                </c:pt>
                <c:pt idx="86">
                  <c:v>2.0000000000000035E-3</c:v>
                </c:pt>
                <c:pt idx="87">
                  <c:v>5.000000000000007E-3</c:v>
                </c:pt>
                <c:pt idx="88">
                  <c:v>9.0000000000000184E-3</c:v>
                </c:pt>
                <c:pt idx="89">
                  <c:v>1.2999999999999998E-2</c:v>
                </c:pt>
                <c:pt idx="90">
                  <c:v>1.9000000000000027E-2</c:v>
                </c:pt>
                <c:pt idx="91">
                  <c:v>2.5000000000000026E-2</c:v>
                </c:pt>
                <c:pt idx="92">
                  <c:v>3.2000000000000063E-2</c:v>
                </c:pt>
                <c:pt idx="93">
                  <c:v>3.9000000000000055E-2</c:v>
                </c:pt>
                <c:pt idx="94">
                  <c:v>4.7000000000000076E-2</c:v>
                </c:pt>
                <c:pt idx="95">
                  <c:v>5.6000000000000022E-2</c:v>
                </c:pt>
                <c:pt idx="96">
                  <c:v>6.5000000000000085E-2</c:v>
                </c:pt>
                <c:pt idx="97">
                  <c:v>7.4000000000000093E-2</c:v>
                </c:pt>
                <c:pt idx="98">
                  <c:v>8.4000000000000158E-2</c:v>
                </c:pt>
                <c:pt idx="99">
                  <c:v>9.4000000000000153E-2</c:v>
                </c:pt>
                <c:pt idx="100">
                  <c:v>0.10500000000000002</c:v>
                </c:pt>
                <c:pt idx="101">
                  <c:v>0.11600000000000013</c:v>
                </c:pt>
                <c:pt idx="102">
                  <c:v>0.127</c:v>
                </c:pt>
                <c:pt idx="103">
                  <c:v>0.13700000000000001</c:v>
                </c:pt>
                <c:pt idx="104">
                  <c:v>0.14900000000000022</c:v>
                </c:pt>
                <c:pt idx="105">
                  <c:v>0.15700000000000025</c:v>
                </c:pt>
                <c:pt idx="106">
                  <c:v>0.16000000000000017</c:v>
                </c:pt>
                <c:pt idx="107">
                  <c:v>0.17100000000000001</c:v>
                </c:pt>
                <c:pt idx="108">
                  <c:v>0.18200000000000022</c:v>
                </c:pt>
                <c:pt idx="109">
                  <c:v>0.19300000000000023</c:v>
                </c:pt>
                <c:pt idx="110">
                  <c:v>0.20300000000000001</c:v>
                </c:pt>
                <c:pt idx="111">
                  <c:v>0.21400000000000022</c:v>
                </c:pt>
                <c:pt idx="112">
                  <c:v>0.22500000000000023</c:v>
                </c:pt>
                <c:pt idx="113">
                  <c:v>0.23500000000000001</c:v>
                </c:pt>
                <c:pt idx="114">
                  <c:v>0.24500000000000022</c:v>
                </c:pt>
                <c:pt idx="115">
                  <c:v>0.254</c:v>
                </c:pt>
                <c:pt idx="116">
                  <c:v>0.26400000000000001</c:v>
                </c:pt>
                <c:pt idx="117">
                  <c:v>0.27200000000000002</c:v>
                </c:pt>
                <c:pt idx="118">
                  <c:v>0.28100000000000008</c:v>
                </c:pt>
                <c:pt idx="119">
                  <c:v>0.28900000000000031</c:v>
                </c:pt>
                <c:pt idx="120">
                  <c:v>0.29700000000000032</c:v>
                </c:pt>
                <c:pt idx="121">
                  <c:v>0.30400000000000038</c:v>
                </c:pt>
                <c:pt idx="122">
                  <c:v>0.31100000000000044</c:v>
                </c:pt>
                <c:pt idx="123">
                  <c:v>0.3170000000000005</c:v>
                </c:pt>
                <c:pt idx="124">
                  <c:v>0.32300000000000051</c:v>
                </c:pt>
                <c:pt idx="125">
                  <c:v>0.32800000000000051</c:v>
                </c:pt>
                <c:pt idx="126">
                  <c:v>0.33300000000000057</c:v>
                </c:pt>
                <c:pt idx="127">
                  <c:v>0.33700000000000058</c:v>
                </c:pt>
                <c:pt idx="128">
                  <c:v>0.34000000000000047</c:v>
                </c:pt>
                <c:pt idx="129">
                  <c:v>0.34300000000000053</c:v>
                </c:pt>
                <c:pt idx="130">
                  <c:v>0.34500000000000053</c:v>
                </c:pt>
                <c:pt idx="131">
                  <c:v>0.34700000000000053</c:v>
                </c:pt>
                <c:pt idx="132">
                  <c:v>0.34800000000000053</c:v>
                </c:pt>
                <c:pt idx="133">
                  <c:v>0.34800000000000053</c:v>
                </c:pt>
                <c:pt idx="134">
                  <c:v>0.34800000000000053</c:v>
                </c:pt>
                <c:pt idx="135">
                  <c:v>0.34700000000000053</c:v>
                </c:pt>
                <c:pt idx="136">
                  <c:v>0.34500000000000053</c:v>
                </c:pt>
                <c:pt idx="137">
                  <c:v>0.34300000000000053</c:v>
                </c:pt>
                <c:pt idx="138">
                  <c:v>0.34000000000000047</c:v>
                </c:pt>
                <c:pt idx="139">
                  <c:v>0.33600000000000058</c:v>
                </c:pt>
                <c:pt idx="140">
                  <c:v>0.33200000000000057</c:v>
                </c:pt>
                <c:pt idx="141">
                  <c:v>0.32700000000000051</c:v>
                </c:pt>
                <c:pt idx="142">
                  <c:v>0.32200000000000051</c:v>
                </c:pt>
                <c:pt idx="143">
                  <c:v>0.31500000000000045</c:v>
                </c:pt>
                <c:pt idx="144">
                  <c:v>0.30900000000000044</c:v>
                </c:pt>
                <c:pt idx="145">
                  <c:v>0.30100000000000032</c:v>
                </c:pt>
                <c:pt idx="146">
                  <c:v>0.29300000000000032</c:v>
                </c:pt>
                <c:pt idx="147">
                  <c:v>0.28500000000000031</c:v>
                </c:pt>
                <c:pt idx="148">
                  <c:v>0.27500000000000002</c:v>
                </c:pt>
                <c:pt idx="149">
                  <c:v>0.26600000000000001</c:v>
                </c:pt>
                <c:pt idx="150">
                  <c:v>0.255</c:v>
                </c:pt>
                <c:pt idx="151">
                  <c:v>0.24400000000000022</c:v>
                </c:pt>
                <c:pt idx="152">
                  <c:v>0.23300000000000001</c:v>
                </c:pt>
                <c:pt idx="153">
                  <c:v>0.22100000000000017</c:v>
                </c:pt>
                <c:pt idx="154">
                  <c:v>0.20900000000000021</c:v>
                </c:pt>
                <c:pt idx="155">
                  <c:v>0.19600000000000023</c:v>
                </c:pt>
                <c:pt idx="156">
                  <c:v>0.18300000000000022</c:v>
                </c:pt>
                <c:pt idx="157">
                  <c:v>0.16900000000000026</c:v>
                </c:pt>
                <c:pt idx="158">
                  <c:v>0.15500000000000025</c:v>
                </c:pt>
                <c:pt idx="159">
                  <c:v>0.14000000000000001</c:v>
                </c:pt>
                <c:pt idx="160">
                  <c:v>0.126</c:v>
                </c:pt>
                <c:pt idx="161">
                  <c:v>0.11100000000000008</c:v>
                </c:pt>
                <c:pt idx="162">
                  <c:v>9.5000000000000154E-2</c:v>
                </c:pt>
                <c:pt idx="163">
                  <c:v>8.000000000000014E-2</c:v>
                </c:pt>
                <c:pt idx="164">
                  <c:v>6.4000000000000126E-2</c:v>
                </c:pt>
                <c:pt idx="165">
                  <c:v>4.800000000000005E-2</c:v>
                </c:pt>
                <c:pt idx="166">
                  <c:v>3.2000000000000063E-2</c:v>
                </c:pt>
                <c:pt idx="167">
                  <c:v>1.6000000000000032E-2</c:v>
                </c:pt>
                <c:pt idx="168">
                  <c:v>0</c:v>
                </c:pt>
              </c:numCache>
            </c:numRef>
          </c:yVal>
          <c:smooth val="1"/>
        </c:ser>
        <c:ser>
          <c:idx val="3"/>
          <c:order val="1"/>
          <c:tx>
            <c:v>asse trave</c:v>
          </c:tx>
          <c:marker>
            <c:symbol val="none"/>
          </c:marker>
          <c:xVal>
            <c:numRef>
              <c:f>[Cartel1.xlsx]Foglio1!$A$7:$A$175</c:f>
              <c:numCache>
                <c:formatCode>General</c:formatCode>
                <c:ptCount val="169"/>
                <c:pt idx="0">
                  <c:v>0</c:v>
                </c:pt>
                <c:pt idx="1">
                  <c:v>50</c:v>
                </c:pt>
                <c:pt idx="2">
                  <c:v>100</c:v>
                </c:pt>
                <c:pt idx="3">
                  <c:v>150</c:v>
                </c:pt>
                <c:pt idx="4">
                  <c:v>200</c:v>
                </c:pt>
                <c:pt idx="5">
                  <c:v>250</c:v>
                </c:pt>
                <c:pt idx="6">
                  <c:v>300</c:v>
                </c:pt>
                <c:pt idx="7">
                  <c:v>350</c:v>
                </c:pt>
                <c:pt idx="8">
                  <c:v>400</c:v>
                </c:pt>
                <c:pt idx="9">
                  <c:v>450</c:v>
                </c:pt>
                <c:pt idx="10">
                  <c:v>500</c:v>
                </c:pt>
                <c:pt idx="11">
                  <c:v>550</c:v>
                </c:pt>
                <c:pt idx="12">
                  <c:v>600</c:v>
                </c:pt>
                <c:pt idx="13">
                  <c:v>650</c:v>
                </c:pt>
                <c:pt idx="14">
                  <c:v>700</c:v>
                </c:pt>
                <c:pt idx="15">
                  <c:v>750</c:v>
                </c:pt>
                <c:pt idx="16">
                  <c:v>800</c:v>
                </c:pt>
                <c:pt idx="17">
                  <c:v>850</c:v>
                </c:pt>
                <c:pt idx="18">
                  <c:v>900</c:v>
                </c:pt>
                <c:pt idx="19">
                  <c:v>950</c:v>
                </c:pt>
                <c:pt idx="20">
                  <c:v>1000</c:v>
                </c:pt>
                <c:pt idx="21">
                  <c:v>1050</c:v>
                </c:pt>
                <c:pt idx="22">
                  <c:v>1100</c:v>
                </c:pt>
                <c:pt idx="23">
                  <c:v>1150</c:v>
                </c:pt>
                <c:pt idx="24">
                  <c:v>1200</c:v>
                </c:pt>
                <c:pt idx="25">
                  <c:v>1250</c:v>
                </c:pt>
                <c:pt idx="26">
                  <c:v>1300</c:v>
                </c:pt>
                <c:pt idx="27">
                  <c:v>1350</c:v>
                </c:pt>
                <c:pt idx="28">
                  <c:v>1400</c:v>
                </c:pt>
                <c:pt idx="29">
                  <c:v>1450</c:v>
                </c:pt>
                <c:pt idx="30">
                  <c:v>1500</c:v>
                </c:pt>
                <c:pt idx="31">
                  <c:v>1556.25</c:v>
                </c:pt>
                <c:pt idx="32">
                  <c:v>1600</c:v>
                </c:pt>
                <c:pt idx="33">
                  <c:v>1650</c:v>
                </c:pt>
                <c:pt idx="34">
                  <c:v>1700</c:v>
                </c:pt>
                <c:pt idx="35">
                  <c:v>1750</c:v>
                </c:pt>
                <c:pt idx="36">
                  <c:v>1800</c:v>
                </c:pt>
                <c:pt idx="37">
                  <c:v>1850</c:v>
                </c:pt>
                <c:pt idx="38">
                  <c:v>1900</c:v>
                </c:pt>
                <c:pt idx="39">
                  <c:v>1950</c:v>
                </c:pt>
                <c:pt idx="40">
                  <c:v>2000</c:v>
                </c:pt>
                <c:pt idx="41">
                  <c:v>2050</c:v>
                </c:pt>
                <c:pt idx="42">
                  <c:v>2100</c:v>
                </c:pt>
                <c:pt idx="43">
                  <c:v>2150</c:v>
                </c:pt>
                <c:pt idx="44">
                  <c:v>2200</c:v>
                </c:pt>
                <c:pt idx="45">
                  <c:v>2250</c:v>
                </c:pt>
                <c:pt idx="46">
                  <c:v>2300</c:v>
                </c:pt>
                <c:pt idx="47">
                  <c:v>2350</c:v>
                </c:pt>
                <c:pt idx="48">
                  <c:v>2400</c:v>
                </c:pt>
                <c:pt idx="49">
                  <c:v>2450</c:v>
                </c:pt>
                <c:pt idx="50">
                  <c:v>2500</c:v>
                </c:pt>
                <c:pt idx="51">
                  <c:v>2550</c:v>
                </c:pt>
                <c:pt idx="52">
                  <c:v>2600</c:v>
                </c:pt>
                <c:pt idx="53">
                  <c:v>2650</c:v>
                </c:pt>
                <c:pt idx="54">
                  <c:v>2700</c:v>
                </c:pt>
                <c:pt idx="55">
                  <c:v>2750</c:v>
                </c:pt>
                <c:pt idx="56">
                  <c:v>2800</c:v>
                </c:pt>
                <c:pt idx="57">
                  <c:v>2850</c:v>
                </c:pt>
                <c:pt idx="58">
                  <c:v>2900</c:v>
                </c:pt>
                <c:pt idx="59">
                  <c:v>2950</c:v>
                </c:pt>
                <c:pt idx="60">
                  <c:v>3000</c:v>
                </c:pt>
                <c:pt idx="61">
                  <c:v>3050</c:v>
                </c:pt>
                <c:pt idx="62">
                  <c:v>3100</c:v>
                </c:pt>
                <c:pt idx="63">
                  <c:v>3112.5</c:v>
                </c:pt>
                <c:pt idx="64">
                  <c:v>3150</c:v>
                </c:pt>
                <c:pt idx="65">
                  <c:v>3200</c:v>
                </c:pt>
                <c:pt idx="66">
                  <c:v>3250</c:v>
                </c:pt>
                <c:pt idx="67">
                  <c:v>3300</c:v>
                </c:pt>
                <c:pt idx="68">
                  <c:v>3350</c:v>
                </c:pt>
                <c:pt idx="69">
                  <c:v>3400</c:v>
                </c:pt>
                <c:pt idx="70">
                  <c:v>3450</c:v>
                </c:pt>
                <c:pt idx="71">
                  <c:v>3500</c:v>
                </c:pt>
                <c:pt idx="72">
                  <c:v>3550</c:v>
                </c:pt>
                <c:pt idx="73">
                  <c:v>3600</c:v>
                </c:pt>
                <c:pt idx="74">
                  <c:v>3650</c:v>
                </c:pt>
                <c:pt idx="75">
                  <c:v>3700</c:v>
                </c:pt>
                <c:pt idx="76">
                  <c:v>3750</c:v>
                </c:pt>
                <c:pt idx="77">
                  <c:v>3800</c:v>
                </c:pt>
                <c:pt idx="78">
                  <c:v>3850</c:v>
                </c:pt>
                <c:pt idx="79">
                  <c:v>3900</c:v>
                </c:pt>
                <c:pt idx="80">
                  <c:v>3950</c:v>
                </c:pt>
                <c:pt idx="81">
                  <c:v>4000</c:v>
                </c:pt>
                <c:pt idx="82">
                  <c:v>4050</c:v>
                </c:pt>
                <c:pt idx="83">
                  <c:v>4100</c:v>
                </c:pt>
                <c:pt idx="84">
                  <c:v>4150</c:v>
                </c:pt>
                <c:pt idx="85">
                  <c:v>4200</c:v>
                </c:pt>
                <c:pt idx="86">
                  <c:v>4250</c:v>
                </c:pt>
                <c:pt idx="87">
                  <c:v>4300</c:v>
                </c:pt>
                <c:pt idx="88">
                  <c:v>4350</c:v>
                </c:pt>
                <c:pt idx="89">
                  <c:v>4400</c:v>
                </c:pt>
                <c:pt idx="90">
                  <c:v>4450</c:v>
                </c:pt>
                <c:pt idx="91">
                  <c:v>4500</c:v>
                </c:pt>
                <c:pt idx="92">
                  <c:v>4550</c:v>
                </c:pt>
                <c:pt idx="93">
                  <c:v>4600</c:v>
                </c:pt>
                <c:pt idx="94">
                  <c:v>4650</c:v>
                </c:pt>
                <c:pt idx="95">
                  <c:v>4700</c:v>
                </c:pt>
                <c:pt idx="96">
                  <c:v>4750</c:v>
                </c:pt>
                <c:pt idx="97">
                  <c:v>4800</c:v>
                </c:pt>
                <c:pt idx="98">
                  <c:v>4850</c:v>
                </c:pt>
                <c:pt idx="99">
                  <c:v>4900</c:v>
                </c:pt>
                <c:pt idx="100">
                  <c:v>4950</c:v>
                </c:pt>
                <c:pt idx="101">
                  <c:v>5000</c:v>
                </c:pt>
                <c:pt idx="102">
                  <c:v>5050</c:v>
                </c:pt>
                <c:pt idx="103">
                  <c:v>5100</c:v>
                </c:pt>
                <c:pt idx="104">
                  <c:v>5150</c:v>
                </c:pt>
                <c:pt idx="105">
                  <c:v>5187.5</c:v>
                </c:pt>
                <c:pt idx="106">
                  <c:v>5200</c:v>
                </c:pt>
                <c:pt idx="107">
                  <c:v>5250</c:v>
                </c:pt>
                <c:pt idx="108">
                  <c:v>5300</c:v>
                </c:pt>
                <c:pt idx="109">
                  <c:v>5350</c:v>
                </c:pt>
                <c:pt idx="110">
                  <c:v>5400</c:v>
                </c:pt>
                <c:pt idx="111">
                  <c:v>5450</c:v>
                </c:pt>
                <c:pt idx="112">
                  <c:v>5500</c:v>
                </c:pt>
                <c:pt idx="113">
                  <c:v>5550</c:v>
                </c:pt>
                <c:pt idx="114">
                  <c:v>5600</c:v>
                </c:pt>
                <c:pt idx="115">
                  <c:v>5650</c:v>
                </c:pt>
                <c:pt idx="116">
                  <c:v>5700</c:v>
                </c:pt>
                <c:pt idx="117">
                  <c:v>5750</c:v>
                </c:pt>
                <c:pt idx="118">
                  <c:v>5800</c:v>
                </c:pt>
                <c:pt idx="119">
                  <c:v>5850</c:v>
                </c:pt>
                <c:pt idx="120">
                  <c:v>5900</c:v>
                </c:pt>
                <c:pt idx="121">
                  <c:v>5950</c:v>
                </c:pt>
                <c:pt idx="122">
                  <c:v>6000</c:v>
                </c:pt>
                <c:pt idx="123">
                  <c:v>6050</c:v>
                </c:pt>
                <c:pt idx="124">
                  <c:v>6100</c:v>
                </c:pt>
                <c:pt idx="125">
                  <c:v>6150</c:v>
                </c:pt>
                <c:pt idx="126">
                  <c:v>6200</c:v>
                </c:pt>
                <c:pt idx="127">
                  <c:v>6250</c:v>
                </c:pt>
                <c:pt idx="128">
                  <c:v>6300</c:v>
                </c:pt>
                <c:pt idx="129">
                  <c:v>6350</c:v>
                </c:pt>
                <c:pt idx="130">
                  <c:v>6400</c:v>
                </c:pt>
                <c:pt idx="131">
                  <c:v>6450</c:v>
                </c:pt>
                <c:pt idx="132">
                  <c:v>6500</c:v>
                </c:pt>
                <c:pt idx="133">
                  <c:v>6550</c:v>
                </c:pt>
                <c:pt idx="134">
                  <c:v>6600</c:v>
                </c:pt>
                <c:pt idx="135">
                  <c:v>6650</c:v>
                </c:pt>
                <c:pt idx="136">
                  <c:v>6700</c:v>
                </c:pt>
                <c:pt idx="137">
                  <c:v>6743.75</c:v>
                </c:pt>
                <c:pt idx="138">
                  <c:v>6800</c:v>
                </c:pt>
                <c:pt idx="139">
                  <c:v>6850</c:v>
                </c:pt>
                <c:pt idx="140">
                  <c:v>6900</c:v>
                </c:pt>
                <c:pt idx="141">
                  <c:v>6950</c:v>
                </c:pt>
                <c:pt idx="142">
                  <c:v>7000</c:v>
                </c:pt>
                <c:pt idx="143">
                  <c:v>7050</c:v>
                </c:pt>
                <c:pt idx="144">
                  <c:v>7100</c:v>
                </c:pt>
                <c:pt idx="145">
                  <c:v>7150</c:v>
                </c:pt>
                <c:pt idx="146">
                  <c:v>7200</c:v>
                </c:pt>
                <c:pt idx="147">
                  <c:v>7250</c:v>
                </c:pt>
                <c:pt idx="148">
                  <c:v>7300</c:v>
                </c:pt>
                <c:pt idx="149">
                  <c:v>7350</c:v>
                </c:pt>
                <c:pt idx="150">
                  <c:v>7400</c:v>
                </c:pt>
                <c:pt idx="151">
                  <c:v>7450</c:v>
                </c:pt>
                <c:pt idx="152">
                  <c:v>7500</c:v>
                </c:pt>
                <c:pt idx="153">
                  <c:v>7550</c:v>
                </c:pt>
                <c:pt idx="154">
                  <c:v>7600</c:v>
                </c:pt>
                <c:pt idx="155">
                  <c:v>7650</c:v>
                </c:pt>
                <c:pt idx="156">
                  <c:v>7700</c:v>
                </c:pt>
                <c:pt idx="157">
                  <c:v>7750</c:v>
                </c:pt>
                <c:pt idx="158">
                  <c:v>7800</c:v>
                </c:pt>
                <c:pt idx="159">
                  <c:v>7850</c:v>
                </c:pt>
                <c:pt idx="160">
                  <c:v>7900</c:v>
                </c:pt>
                <c:pt idx="161">
                  <c:v>7950</c:v>
                </c:pt>
                <c:pt idx="162">
                  <c:v>8000</c:v>
                </c:pt>
                <c:pt idx="163">
                  <c:v>8050</c:v>
                </c:pt>
                <c:pt idx="164">
                  <c:v>8100</c:v>
                </c:pt>
                <c:pt idx="165">
                  <c:v>8150</c:v>
                </c:pt>
                <c:pt idx="166">
                  <c:v>8200</c:v>
                </c:pt>
                <c:pt idx="167">
                  <c:v>8250</c:v>
                </c:pt>
                <c:pt idx="168">
                  <c:v>8300</c:v>
                </c:pt>
              </c:numCache>
            </c:numRef>
          </c:xVal>
          <c:yVal>
            <c:numRef>
              <c:f>[Cartel1.xlsx]Foglio1!$E$7:$E$175</c:f>
              <c:numCache>
                <c:formatCode>General</c:formatCode>
                <c:ptCount val="16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</c:numCache>
            </c:numRef>
          </c:yVal>
          <c:smooth val="1"/>
        </c:ser>
        <c:axId val="36236288"/>
        <c:axId val="36496512"/>
      </c:scatterChart>
      <c:valAx>
        <c:axId val="36236288"/>
        <c:scaling>
          <c:orientation val="minMax"/>
        </c:scaling>
        <c:axPos val="t"/>
        <c:majorGridlines/>
        <c:minorGridlines/>
        <c:numFmt formatCode="General" sourceLinked="0"/>
        <c:majorTickMark val="in"/>
        <c:tickLblPos val="nextTo"/>
        <c:crossAx val="36496512"/>
        <c:crosses val="autoZero"/>
        <c:crossBetween val="midCat"/>
        <c:dispUnits>
          <c:builtInUnit val="thousands"/>
          <c:dispUnitsLbl>
            <c:layout>
              <c:manualLayout>
                <c:xMode val="edge"/>
                <c:yMode val="edge"/>
                <c:x val="0.84380149751267453"/>
                <c:y val="0.18108136998643473"/>
              </c:manualLayout>
            </c:layout>
            <c:tx>
              <c:rich>
                <a:bodyPr/>
                <a:lstStyle/>
                <a:p>
                  <a:pPr>
                    <a:defRPr/>
                  </a:pPr>
                  <a:r>
                    <a:rPr lang="it-IT" dirty="0" smtClean="0"/>
                    <a:t>z</a:t>
                  </a:r>
                  <a:r>
                    <a:rPr lang="it-IT" baseline="0" dirty="0" smtClean="0"/>
                    <a:t> </a:t>
                  </a:r>
                  <a:r>
                    <a:rPr lang="it-IT" dirty="0" smtClean="0"/>
                    <a:t>[m</a:t>
                  </a:r>
                  <a:r>
                    <a:rPr lang="it-IT" dirty="0"/>
                    <a:t>]</a:t>
                  </a:r>
                </a:p>
              </c:rich>
            </c:tx>
          </c:dispUnitsLbl>
        </c:dispUnits>
      </c:valAx>
      <c:valAx>
        <c:axId val="36496512"/>
        <c:scaling>
          <c:orientation val="maxMin"/>
        </c:scaling>
        <c:axPos val="l"/>
        <c:majorGridlines/>
        <c:numFmt formatCode="General" sourceLinked="1"/>
        <c:tickLblPos val="nextTo"/>
        <c:crossAx val="36236288"/>
        <c:crossesAt val="0"/>
        <c:crossBetween val="midCat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 userDrawn="1"/>
        </p:nvGrpSpPr>
        <p:grpSpPr>
          <a:xfrm>
            <a:off x="4714876" y="0"/>
            <a:ext cx="4429124" cy="6858000"/>
            <a:chOff x="4714876" y="0"/>
            <a:chExt cx="4429124" cy="6858000"/>
          </a:xfrm>
        </p:grpSpPr>
        <p:sp>
          <p:nvSpPr>
            <p:cNvPr id="7" name="Trapezio 6"/>
            <p:cNvSpPr/>
            <p:nvPr userDrawn="1"/>
          </p:nvSpPr>
          <p:spPr>
            <a:xfrm>
              <a:off x="4714876" y="0"/>
              <a:ext cx="2500330" cy="6858000"/>
            </a:xfrm>
            <a:prstGeom prst="trapezoid">
              <a:avLst/>
            </a:prstGeom>
            <a:gradFill>
              <a:gsLst>
                <a:gs pos="0">
                  <a:schemeClr val="accent4">
                    <a:lumMod val="50000"/>
                    <a:alpha val="15000"/>
                  </a:schemeClr>
                </a:gs>
                <a:gs pos="25000">
                  <a:schemeClr val="accent4">
                    <a:lumMod val="60000"/>
                    <a:lumOff val="40000"/>
                    <a:alpha val="25000"/>
                  </a:schemeClr>
                </a:gs>
                <a:gs pos="75000">
                  <a:srgbClr val="0087E6">
                    <a:alpha val="50000"/>
                  </a:srgbClr>
                </a:gs>
                <a:gs pos="100000">
                  <a:srgbClr val="002060"/>
                </a:gs>
              </a:gsLst>
              <a:lin ang="16200000" scaled="0"/>
            </a:gra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it-IT" sz="1800" kern="12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Trapezio 7"/>
            <p:cNvSpPr/>
            <p:nvPr userDrawn="1"/>
          </p:nvSpPr>
          <p:spPr>
            <a:xfrm flipV="1">
              <a:off x="5857884" y="0"/>
              <a:ext cx="3286116" cy="6858000"/>
            </a:xfrm>
            <a:prstGeom prst="trapezoid">
              <a:avLst/>
            </a:prstGeom>
            <a:gradFill>
              <a:gsLst>
                <a:gs pos="0">
                  <a:schemeClr val="accent4">
                    <a:lumMod val="50000"/>
                    <a:alpha val="75000"/>
                  </a:schemeClr>
                </a:gs>
                <a:gs pos="25000">
                  <a:schemeClr val="accent4">
                    <a:lumMod val="60000"/>
                    <a:lumOff val="40000"/>
                    <a:alpha val="50000"/>
                  </a:schemeClr>
                </a:gs>
                <a:gs pos="75000">
                  <a:schemeClr val="accent5">
                    <a:lumMod val="60000"/>
                    <a:lumOff val="40000"/>
                    <a:alpha val="25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16200000" scaled="0"/>
            </a:gra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it-IT" sz="1800" kern="12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Medium ITC" pitchFamily="34" charset="0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Medium IT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dirty="0" smtClean="0"/>
              <a:t>Fare clic sull'icona per inserire un'immagine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/>
          <p:cNvGrpSpPr/>
          <p:nvPr/>
        </p:nvGrpSpPr>
        <p:grpSpPr>
          <a:xfrm>
            <a:off x="-32" y="0"/>
            <a:ext cx="2786082" cy="6858024"/>
            <a:chOff x="-32" y="0"/>
            <a:chExt cx="2786082" cy="6858024"/>
          </a:xfrm>
        </p:grpSpPr>
        <p:sp>
          <p:nvSpPr>
            <p:cNvPr id="7" name="Triangolo isoscele 6"/>
            <p:cNvSpPr/>
            <p:nvPr userDrawn="1"/>
          </p:nvSpPr>
          <p:spPr>
            <a:xfrm>
              <a:off x="-32" y="0"/>
              <a:ext cx="1714512" cy="6858000"/>
            </a:xfrm>
            <a:prstGeom prst="triangle">
              <a:avLst/>
            </a:prstGeom>
            <a:gradFill>
              <a:gsLst>
                <a:gs pos="0">
                  <a:schemeClr val="accent4">
                    <a:lumMod val="50000"/>
                    <a:alpha val="75000"/>
                  </a:schemeClr>
                </a:gs>
                <a:gs pos="25000">
                  <a:schemeClr val="accent4">
                    <a:lumMod val="60000"/>
                    <a:lumOff val="40000"/>
                    <a:alpha val="50000"/>
                  </a:schemeClr>
                </a:gs>
                <a:gs pos="75000">
                  <a:schemeClr val="accent5">
                    <a:lumMod val="60000"/>
                    <a:lumOff val="40000"/>
                    <a:alpha val="25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16200000" scaled="0"/>
            </a:gra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" name="Triangolo isoscele 7"/>
            <p:cNvSpPr/>
            <p:nvPr userDrawn="1"/>
          </p:nvSpPr>
          <p:spPr>
            <a:xfrm flipV="1">
              <a:off x="1071538" y="24"/>
              <a:ext cx="1714512" cy="6858000"/>
            </a:xfrm>
            <a:prstGeom prst="triangle">
              <a:avLst/>
            </a:prstGeom>
            <a:gradFill>
              <a:gsLst>
                <a:gs pos="0">
                  <a:schemeClr val="accent4">
                    <a:lumMod val="50000"/>
                    <a:alpha val="15000"/>
                  </a:schemeClr>
                </a:gs>
                <a:gs pos="25000">
                  <a:schemeClr val="accent4">
                    <a:lumMod val="60000"/>
                    <a:lumOff val="40000"/>
                    <a:alpha val="25000"/>
                  </a:schemeClr>
                </a:gs>
                <a:gs pos="75000">
                  <a:srgbClr val="0087E6">
                    <a:alpha val="50000"/>
                  </a:srgbClr>
                </a:gs>
                <a:gs pos="100000">
                  <a:srgbClr val="002060"/>
                </a:gs>
              </a:gsLst>
              <a:lin ang="16200000" scaled="0"/>
            </a:gra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7286644" y="6492875"/>
            <a:ext cx="1276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Medium ITC" pitchFamily="34" charset="0"/>
              </a:defRPr>
            </a:lvl1pPr>
          </a:lstStyle>
          <a:p>
            <a:fld id="{954A4048-5BDF-4CD4-8729-FC5A77B3A6DC}" type="datetimeFigureOut">
              <a:rPr lang="it-IT" smtClean="0"/>
              <a:pPr/>
              <a:t>07/07/2008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1714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Medium ITC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72570" y="6492899"/>
            <a:ext cx="400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Medium ITC" pitchFamily="34" charset="0"/>
              </a:defRPr>
            </a:lvl1pPr>
          </a:lstStyle>
          <a:p>
            <a:fld id="{F2BA5FE7-23B5-453A-B11F-818F0038CDB2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Eras Medium ITC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Eras Medium ITC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Eras Medium ITC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Eras Medium ITC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Eras Medium ITC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Eras Medium ITC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>
                <a:latin typeface="Arial" pitchFamily="34" charset="0"/>
                <a:cs typeface="Arial" pitchFamily="34" charset="0"/>
              </a:rPr>
              <a:t>LE DEFORMAZIONI                     nelle travi rettilinee inflesse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00100" y="3857628"/>
            <a:ext cx="7058052" cy="1752600"/>
          </a:xfrm>
        </p:spPr>
        <p:txBody>
          <a:bodyPr>
            <a:normAutofit lnSpcReduction="10000"/>
          </a:bodyPr>
          <a:lstStyle/>
          <a:p>
            <a:endParaRPr lang="it-IT" sz="2000" dirty="0" smtClean="0"/>
          </a:p>
          <a:p>
            <a:endParaRPr lang="it-IT" sz="2000" dirty="0" smtClean="0"/>
          </a:p>
          <a:p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it-IT" sz="2000" dirty="0" smtClean="0">
                <a:latin typeface="Arial" pitchFamily="34" charset="0"/>
                <a:cs typeface="Arial" pitchFamily="34" charset="0"/>
              </a:rPr>
              <a:t>Andrea Distefani 5°Cs</a:t>
            </a:r>
          </a:p>
          <a:p>
            <a:r>
              <a:rPr lang="it-IT" sz="2000" dirty="0" smtClean="0">
                <a:latin typeface="Arial" pitchFamily="34" charset="0"/>
                <a:cs typeface="Arial" pitchFamily="34" charset="0"/>
              </a:rPr>
              <a:t>a.s. 2007/2008</a:t>
            </a:r>
          </a:p>
          <a:p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pPr algn="l"/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pPr algn="l"/>
            <a:endParaRPr lang="it-IT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ottotitolo 2"/>
          <p:cNvSpPr txBox="1">
            <a:spLocks/>
          </p:cNvSpPr>
          <p:nvPr/>
        </p:nvSpPr>
        <p:spPr>
          <a:xfrm>
            <a:off x="1571604" y="21429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ISTITUTO TECNICO PER GEOMETRI “A. D. BRAMANTE”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400" i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Indirizzo</a:t>
            </a:r>
            <a:r>
              <a:rPr kumimoji="0" lang="it-IT" sz="1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Sperimentale (PROGETTO CINQUE)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571472" y="5857892"/>
            <a:ext cx="33575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/>
              <a:t>     </a:t>
            </a:r>
            <a:endParaRPr lang="it-IT" sz="1200" b="1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it-IT" sz="1800" dirty="0" smtClean="0"/>
              <a:t>L’equazione differenziale si può anche scrivere nelle forme seguenti in base:</a:t>
            </a:r>
          </a:p>
          <a:p>
            <a:pPr algn="just">
              <a:buNone/>
            </a:pPr>
            <a:endParaRPr lang="it-IT" sz="1800" dirty="0" smtClean="0"/>
          </a:p>
          <a:p>
            <a:pPr algn="just"/>
            <a:r>
              <a:rPr lang="it-IT" sz="1800" dirty="0" smtClean="0"/>
              <a:t>al taglio “T” </a:t>
            </a:r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(3.1)				essendo   T</a:t>
            </a:r>
          </a:p>
          <a:p>
            <a:pPr algn="just">
              <a:buNone/>
            </a:pPr>
            <a:endParaRPr lang="it-IT" sz="1800" dirty="0" smtClean="0"/>
          </a:p>
          <a:p>
            <a:pPr algn="just"/>
            <a:r>
              <a:rPr lang="it-IT" sz="1800" dirty="0" smtClean="0"/>
              <a:t>al carico “q”</a:t>
            </a:r>
          </a:p>
          <a:p>
            <a:pPr algn="just"/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(3.2)				essendo   -q </a:t>
            </a:r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endParaRPr lang="it-IT" sz="1800" dirty="0" smtClean="0"/>
          </a:p>
          <a:p>
            <a:pPr marL="0" algn="just">
              <a:spcBef>
                <a:spcPts val="0"/>
              </a:spcBef>
              <a:buNone/>
            </a:pPr>
            <a:r>
              <a:rPr lang="it-IT" sz="1800" dirty="0" smtClean="0"/>
              <a:t>Quindi l’equazione della linea elastica può essere determinata integrando sia l’equazione (3) che le equazioni (3.1) e (3.2).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it-IT" sz="1800" dirty="0" smtClean="0"/>
              <a:t>L’integrazione di queste ultime comportano tre e quattro costanti arbitrarie, mentre la prima ne comporta solo due.</a:t>
            </a: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2643182"/>
            <a:ext cx="1143000" cy="638175"/>
          </a:xfrm>
          <a:prstGeom prst="rect">
            <a:avLst/>
          </a:prstGeom>
          <a:noFill/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2714620"/>
            <a:ext cx="571500" cy="561975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929066"/>
            <a:ext cx="523875" cy="561975"/>
          </a:xfrm>
          <a:prstGeom prst="rect">
            <a:avLst/>
          </a:prstGeom>
          <a:noFill/>
        </p:spPr>
      </p:pic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929066"/>
            <a:ext cx="933450" cy="638175"/>
          </a:xfrm>
          <a:prstGeom prst="rect">
            <a:avLst/>
          </a:prstGeom>
          <a:noFill/>
        </p:spPr>
      </p:pic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1800" dirty="0" smtClean="0"/>
              <a:t>Relazione Taglio-Momento</a:t>
            </a:r>
            <a:endParaRPr lang="it-IT" sz="1400" dirty="0" smtClean="0"/>
          </a:p>
          <a:p>
            <a:pPr>
              <a:buNone/>
            </a:pPr>
            <a:r>
              <a:rPr lang="it-IT" sz="1400" dirty="0" smtClean="0"/>
              <a:t>	</a:t>
            </a:r>
            <a:r>
              <a:rPr lang="it-IT" sz="1800" dirty="0" smtClean="0"/>
              <a:t>equilibrio a momento rispetto un punto A</a:t>
            </a:r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endParaRPr lang="it-IT" sz="1800" dirty="0" smtClean="0"/>
          </a:p>
          <a:p>
            <a:r>
              <a:rPr lang="it-IT" sz="1800" dirty="0" smtClean="0"/>
              <a:t>Relazione Carico-Taglio</a:t>
            </a:r>
          </a:p>
          <a:p>
            <a:pPr>
              <a:buNone/>
            </a:pPr>
            <a:r>
              <a:rPr lang="it-IT" sz="1800" dirty="0" smtClean="0"/>
              <a:t>	equilibrio a taglio rispetto un punto A         (fig.4)</a:t>
            </a: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357430"/>
            <a:ext cx="4143375" cy="590550"/>
          </a:xfrm>
          <a:prstGeom prst="rect">
            <a:avLst/>
          </a:prstGeom>
          <a:noFill/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3071810"/>
            <a:ext cx="781050" cy="561975"/>
          </a:xfrm>
          <a:prstGeom prst="rect">
            <a:avLst/>
          </a:prstGeom>
          <a:noFill/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5429264"/>
            <a:ext cx="895350" cy="561975"/>
          </a:xfrm>
          <a:prstGeom prst="rect">
            <a:avLst/>
          </a:prstGeom>
          <a:noFill/>
        </p:spPr>
      </p:pic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1019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4857760"/>
            <a:ext cx="2590800" cy="304800"/>
          </a:xfrm>
          <a:prstGeom prst="rect">
            <a:avLst/>
          </a:prstGeom>
          <a:noFill/>
        </p:spPr>
      </p:pic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56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2571744"/>
            <a:ext cx="2805114" cy="195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Integrazione dell’equazione differenziale della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algn="just">
              <a:buNone/>
            </a:pPr>
            <a:r>
              <a:rPr lang="it-IT" sz="1800" dirty="0" smtClean="0"/>
              <a:t>    L’integrazione dell’equazione (3) è possibile quando è nota l’espressione del secondo membro, M/EJ, cioè le espressioni, alla generica ascissa z, del momento flettente, del momento d’inerzia J e del modulo di elasticità E.</a:t>
            </a:r>
          </a:p>
          <a:p>
            <a:pPr marL="0" algn="just">
              <a:buNone/>
            </a:pPr>
            <a:r>
              <a:rPr lang="it-IT" sz="1800" dirty="0" smtClean="0"/>
              <a:t>    Nell’integrazione compaiono due costanti C</a:t>
            </a:r>
            <a:r>
              <a:rPr lang="it-IT" sz="1800" baseline="-25000" dirty="0" smtClean="0"/>
              <a:t>1</a:t>
            </a:r>
            <a:r>
              <a:rPr lang="it-IT" sz="1800" dirty="0" smtClean="0"/>
              <a:t> e C</a:t>
            </a:r>
            <a:r>
              <a:rPr lang="it-IT" sz="1800" baseline="-25000" dirty="0" smtClean="0"/>
              <a:t>2 </a:t>
            </a:r>
            <a:r>
              <a:rPr lang="it-IT" sz="1800" dirty="0" smtClean="0"/>
              <a:t>che si eliminano tenendo conto delle condizioni di vincolo della trave. Una prima integrazione consente di determinare l’inclinazione della tangente alla linea elastica (cioè la rotazione di ogni sezione); la seconda integrazione, poi, fornisce l’espressione della linea elastica. </a:t>
            </a:r>
          </a:p>
          <a:p>
            <a:pPr marL="0" algn="just">
              <a:buNone/>
            </a:pPr>
            <a:endParaRPr lang="it-IT" sz="1800" dirty="0" smtClean="0"/>
          </a:p>
          <a:p>
            <a:pPr marL="342000" algn="just"/>
            <a:r>
              <a:rPr lang="it-IT" sz="1800" dirty="0" smtClean="0"/>
              <a:t>Se in un punto intermedio della trave il momento risulta uguale a zero, essendo d</a:t>
            </a:r>
            <a:r>
              <a:rPr lang="it-IT" sz="1800" baseline="30000" dirty="0" smtClean="0"/>
              <a:t>2</a:t>
            </a:r>
            <a:r>
              <a:rPr lang="it-IT" sz="1800" dirty="0" smtClean="0"/>
              <a:t>v/dz</a:t>
            </a:r>
            <a:r>
              <a:rPr lang="it-IT" sz="1800" baseline="30000" dirty="0" smtClean="0"/>
              <a:t>2</a:t>
            </a:r>
            <a:r>
              <a:rPr lang="it-IT" sz="1800" dirty="0" smtClean="0"/>
              <a:t> = 0 la linea elastica in quel punto presenta un flesso.</a:t>
            </a:r>
          </a:p>
          <a:p>
            <a:pPr marL="342000" algn="just">
              <a:buNone/>
            </a:pPr>
            <a:endParaRPr lang="it-IT" sz="1800" dirty="0" smtClean="0"/>
          </a:p>
          <a:p>
            <a:pPr marL="342000" algn="just"/>
            <a:r>
              <a:rPr lang="it-IT" sz="1800" dirty="0" smtClean="0"/>
              <a:t>Si osserva che la funzione v(z) e la sua derivata non possono essere discontinue, poiché nel primo caso l’asse della trave risulterebbe interrotto e nel secondo caso presenterebbe una cuspide. </a:t>
            </a:r>
          </a:p>
          <a:p>
            <a:pPr marL="0" algn="just">
              <a:buNone/>
            </a:pPr>
            <a:endParaRPr lang="it-IT" sz="1800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Integrazione dell’equazione differenziale della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it-IT" sz="1800" dirty="0" smtClean="0"/>
              <a:t>Se in un punto della trave è applicata una coppia esterna, il momento è discontinuo e dall’equazione (3) risulta discontinua la derivata seconda. Tale discontinuità si ha anche in conseguenza di una brusca variazione di sezione (J discontinuo) o di materiale (E).</a:t>
            </a:r>
          </a:p>
          <a:p>
            <a:pPr algn="just">
              <a:buNone/>
            </a:pPr>
            <a:endParaRPr lang="it-IT" sz="1800" dirty="0" smtClean="0"/>
          </a:p>
          <a:p>
            <a:pPr algn="just"/>
            <a:r>
              <a:rPr lang="it-IT" sz="1800" dirty="0" smtClean="0"/>
              <a:t>Dall’equazione (3.1), invece risulta discontinua la derivata terza nei punti in cui T è discontinuo, cioè nei punti di applicazione dei carichi concentrati.</a:t>
            </a:r>
          </a:p>
          <a:p>
            <a:pPr algn="just">
              <a:buNone/>
            </a:pPr>
            <a:endParaRPr lang="it-IT" sz="1800" dirty="0" smtClean="0"/>
          </a:p>
          <a:p>
            <a:pPr algn="just"/>
            <a:r>
              <a:rPr lang="it-IT" sz="1800" dirty="0" smtClean="0"/>
              <a:t>Nei punti in cui q è discontinuo, per l’equazione (3.2) risulta discontinua la derivata quarta.</a:t>
            </a:r>
          </a:p>
          <a:p>
            <a:pPr algn="just">
              <a:buNone/>
            </a:pPr>
            <a:endParaRPr lang="it-IT" sz="1800" dirty="0" smtClean="0"/>
          </a:p>
          <a:p>
            <a:pPr algn="just"/>
            <a:r>
              <a:rPr lang="it-IT" sz="1800" dirty="0" smtClean="0"/>
              <a:t>In definitiva, si può dire che per ogni tratto compreso tra due delle suddette discontinuità bisogna scrivere e integrare l’equazione differenziale della linea elastica.  </a:t>
            </a:r>
            <a:endParaRPr lang="it-IT" sz="1800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Calcolo della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it-IT" sz="1800" dirty="0" smtClean="0"/>
              <a:t>Esempio 1:</a:t>
            </a:r>
          </a:p>
          <a:p>
            <a:pPr algn="just"/>
            <a:r>
              <a:rPr lang="it-IT" sz="1800" dirty="0" smtClean="0"/>
              <a:t>Determinare l’equazione differenziale della linea elastica di una trave a mensola di sezione costante, soggetta ad una forza F concentrata nell’estremo libero.</a:t>
            </a:r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	(fig.5)</a:t>
            </a:r>
          </a:p>
          <a:p>
            <a:pPr algn="just">
              <a:buNone/>
            </a:pPr>
            <a:r>
              <a:rPr lang="it-IT" sz="1800" dirty="0" smtClean="0"/>
              <a:t>	Essendo il momento flettente nella generica sezione di ascissa z </a:t>
            </a:r>
          </a:p>
          <a:p>
            <a:pPr algn="just">
              <a:buNone/>
            </a:pPr>
            <a:r>
              <a:rPr lang="it-IT" sz="1800" dirty="0" smtClean="0"/>
              <a:t>				        M(z) = -Fz,</a:t>
            </a:r>
          </a:p>
          <a:p>
            <a:pPr algn="just">
              <a:buNone/>
            </a:pPr>
            <a:r>
              <a:rPr lang="it-IT" sz="1800" dirty="0" smtClean="0"/>
              <a:t>	l’equazione differenziale della linea elastica si scrive: </a:t>
            </a:r>
            <a:endParaRPr lang="it-IT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928934"/>
            <a:ext cx="3767138" cy="191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5857892"/>
            <a:ext cx="914400" cy="638175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Calcolo della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it-IT" dirty="0" smtClean="0"/>
              <a:t>	</a:t>
            </a:r>
            <a:r>
              <a:rPr lang="it-IT" sz="1800" dirty="0" smtClean="0"/>
              <a:t>Integrandola due volte si ottiene rispettivamente:</a:t>
            </a:r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	</a:t>
            </a:r>
          </a:p>
          <a:p>
            <a:pPr algn="just">
              <a:buNone/>
            </a:pPr>
            <a:r>
              <a:rPr lang="it-IT" sz="1800" dirty="0" smtClean="0"/>
              <a:t>	la seconda rappresenta l’equazione della linea elastica a meno di due costanti C</a:t>
            </a:r>
            <a:r>
              <a:rPr lang="it-IT" sz="1800" baseline="-25000" dirty="0" smtClean="0"/>
              <a:t>1</a:t>
            </a:r>
            <a:r>
              <a:rPr lang="it-IT" sz="1800" dirty="0" smtClean="0"/>
              <a:t> e C</a:t>
            </a:r>
            <a:r>
              <a:rPr lang="it-IT" sz="1800" baseline="-25000" dirty="0" smtClean="0"/>
              <a:t>2</a:t>
            </a:r>
            <a:r>
              <a:rPr lang="it-IT" sz="1800" dirty="0" smtClean="0"/>
              <a:t>.</a:t>
            </a:r>
          </a:p>
          <a:p>
            <a:pPr algn="just">
              <a:buNone/>
            </a:pPr>
            <a:r>
              <a:rPr lang="it-IT" sz="1800" dirty="0" smtClean="0"/>
              <a:t> 	Queste ultime si determinano tenendo presente che l’incastro impedisce rotazioni e spostamenti. </a:t>
            </a:r>
          </a:p>
          <a:p>
            <a:pPr algn="just">
              <a:buNone/>
            </a:pPr>
            <a:r>
              <a:rPr lang="it-IT" sz="1800" dirty="0" smtClean="0"/>
              <a:t>	Imponendo quindi le condizioni</a:t>
            </a:r>
          </a:p>
          <a:p>
            <a:pPr algn="just">
              <a:buNone/>
            </a:pPr>
            <a:r>
              <a:rPr lang="it-IT" sz="1800" dirty="0" smtClean="0"/>
              <a:t>		         </a:t>
            </a:r>
            <a:r>
              <a:rPr lang="el-GR" sz="1800" dirty="0" smtClean="0">
                <a:latin typeface="Arial"/>
                <a:cs typeface="Arial"/>
              </a:rPr>
              <a:t>φ</a:t>
            </a:r>
            <a:r>
              <a:rPr lang="it-IT" sz="1800" dirty="0" smtClean="0">
                <a:latin typeface="Arial"/>
                <a:cs typeface="Arial"/>
              </a:rPr>
              <a:t>(z = l) = 0	      	        v(z = l) = 0</a:t>
            </a:r>
          </a:p>
          <a:p>
            <a:pPr algn="just">
              <a:buNone/>
            </a:pPr>
            <a:r>
              <a:rPr lang="it-IT" sz="1800" dirty="0" smtClean="0">
                <a:latin typeface="Arial"/>
                <a:cs typeface="Arial"/>
              </a:rPr>
              <a:t>	si ricavano i valori delle costanti:</a:t>
            </a:r>
          </a:p>
          <a:p>
            <a:pPr algn="just">
              <a:buNone/>
            </a:pPr>
            <a:endParaRPr lang="it-IT" sz="1800" dirty="0" smtClean="0">
              <a:latin typeface="Arial"/>
              <a:cs typeface="Arial"/>
            </a:endParaRPr>
          </a:p>
          <a:p>
            <a:pPr algn="just">
              <a:buNone/>
            </a:pPr>
            <a:endParaRPr lang="it-IT" sz="1800" dirty="0" smtClean="0">
              <a:latin typeface="Arial"/>
              <a:cs typeface="Arial"/>
            </a:endParaRPr>
          </a:p>
          <a:p>
            <a:pPr algn="just">
              <a:buNone/>
            </a:pPr>
            <a:r>
              <a:rPr lang="it-IT" sz="1800" dirty="0" smtClean="0">
                <a:latin typeface="Arial"/>
                <a:cs typeface="Arial"/>
              </a:rPr>
              <a:t>	</a:t>
            </a:r>
            <a:endParaRPr lang="it-IT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143116"/>
            <a:ext cx="1438275" cy="638175"/>
          </a:xfrm>
          <a:prstGeom prst="rect">
            <a:avLst/>
          </a:prstGeom>
          <a:noFill/>
        </p:spPr>
      </p:pic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6637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5072074"/>
            <a:ext cx="1104900" cy="638175"/>
          </a:xfrm>
          <a:prstGeom prst="rect">
            <a:avLst/>
          </a:prstGeom>
          <a:noFill/>
        </p:spPr>
      </p:pic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6639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5072074"/>
            <a:ext cx="895350" cy="638175"/>
          </a:xfrm>
          <a:prstGeom prst="rect">
            <a:avLst/>
          </a:prstGeom>
          <a:noFill/>
        </p:spPr>
      </p:pic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6641" name="Picture 1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143116"/>
            <a:ext cx="1924050" cy="6381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Calcolo della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it-IT" sz="1800" dirty="0" smtClean="0"/>
              <a:t>	Sostituendo nell’equazione della linea elastica i valori di C</a:t>
            </a:r>
            <a:r>
              <a:rPr lang="it-IT" sz="1800" baseline="-25000" dirty="0" smtClean="0"/>
              <a:t>1</a:t>
            </a:r>
            <a:r>
              <a:rPr lang="it-IT" sz="1800" dirty="0" smtClean="0"/>
              <a:t> e C</a:t>
            </a:r>
            <a:r>
              <a:rPr lang="it-IT" sz="1800" baseline="-25000" dirty="0" smtClean="0"/>
              <a:t>2</a:t>
            </a:r>
            <a:r>
              <a:rPr lang="it-IT" sz="1800" dirty="0" smtClean="0"/>
              <a:t>, risulta</a:t>
            </a:r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	Le due uguaglianze consentono di determinare la rotazione e lo spostamento di qualsiasi sezione della trave.</a:t>
            </a:r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	Ad esempio, volendo determinare la rotazione e lo spostamento nell’estremo libero A (fig.4) si ottiene</a:t>
            </a:r>
            <a:endParaRPr lang="it-IT" sz="1800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214554"/>
            <a:ext cx="1828800" cy="600075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643446"/>
            <a:ext cx="2924175" cy="638175"/>
          </a:xfrm>
          <a:prstGeom prst="rect">
            <a:avLst/>
          </a:prstGeom>
          <a:noFill/>
        </p:spPr>
      </p:pic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5429264"/>
            <a:ext cx="2047875" cy="638175"/>
          </a:xfrm>
          <a:prstGeom prst="rect">
            <a:avLst/>
          </a:prstGeom>
          <a:noFill/>
        </p:spPr>
      </p:pic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7661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143116"/>
            <a:ext cx="2181225" cy="638175"/>
          </a:xfrm>
          <a:prstGeom prst="rect">
            <a:avLst/>
          </a:prstGeom>
          <a:noFill/>
        </p:spPr>
      </p:pic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Calcolo della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it-IT" sz="1800" dirty="0" smtClean="0"/>
              <a:t>Esempio 2:</a:t>
            </a:r>
          </a:p>
          <a:p>
            <a:pPr algn="just"/>
            <a:r>
              <a:rPr lang="it-IT" sz="1800" dirty="0" smtClean="0"/>
              <a:t>Determinare l’abbassamento in mezzeria e la rotazione sugli appoggi per la trave appoggiata agli estremi e caricata uniformemente.</a:t>
            </a:r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	(fig.6)</a:t>
            </a:r>
          </a:p>
          <a:p>
            <a:pPr algn="just">
              <a:buNone/>
            </a:pPr>
            <a:r>
              <a:rPr lang="it-IT" sz="1800" dirty="0" smtClean="0"/>
              <a:t>	L’espressione del momento flettente nella generica sezione di ascissa z risulta essere</a:t>
            </a:r>
          </a:p>
          <a:p>
            <a:pPr algn="just">
              <a:buNone/>
            </a:pPr>
            <a:r>
              <a:rPr lang="it-IT" sz="1800" dirty="0" smtClean="0"/>
              <a:t>			</a:t>
            </a:r>
          </a:p>
          <a:p>
            <a:pPr algn="just">
              <a:buNone/>
            </a:pPr>
            <a:r>
              <a:rPr lang="it-IT" sz="800" dirty="0" smtClean="0"/>
              <a:t>	        </a:t>
            </a:r>
          </a:p>
          <a:p>
            <a:pPr algn="just">
              <a:buNone/>
            </a:pPr>
            <a:r>
              <a:rPr lang="it-IT" sz="1800" dirty="0" smtClean="0"/>
              <a:t>	per cui l’equazione differenziale della linea elastica si scrive: </a:t>
            </a:r>
            <a:endParaRPr lang="it-IT" sz="1800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5857892"/>
            <a:ext cx="2019300" cy="638175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5000636"/>
            <a:ext cx="1800225" cy="590550"/>
          </a:xfrm>
          <a:prstGeom prst="rect">
            <a:avLst/>
          </a:prstGeom>
          <a:noFill/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047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571744"/>
            <a:ext cx="3857652" cy="195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Calcolo della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it-IT" dirty="0" smtClean="0"/>
              <a:t>	</a:t>
            </a:r>
            <a:r>
              <a:rPr lang="it-IT" sz="1800" dirty="0" smtClean="0"/>
              <a:t>Integrandola due volte si ottiene rispettivamente:</a:t>
            </a:r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	</a:t>
            </a:r>
          </a:p>
          <a:p>
            <a:pPr algn="just">
              <a:buNone/>
            </a:pPr>
            <a:r>
              <a:rPr lang="it-IT" sz="1800" dirty="0" smtClean="0"/>
              <a:t>	la seconda rappresenta l’equazione della linea elastica a meno di due costanti C</a:t>
            </a:r>
            <a:r>
              <a:rPr lang="it-IT" sz="1800" baseline="-25000" dirty="0" smtClean="0"/>
              <a:t>1</a:t>
            </a:r>
            <a:r>
              <a:rPr lang="it-IT" sz="1800" dirty="0" smtClean="0"/>
              <a:t> e C</a:t>
            </a:r>
            <a:r>
              <a:rPr lang="it-IT" sz="1800" baseline="-25000" dirty="0" smtClean="0"/>
              <a:t>2</a:t>
            </a:r>
            <a:r>
              <a:rPr lang="it-IT" sz="1800" dirty="0" smtClean="0"/>
              <a:t>.</a:t>
            </a:r>
          </a:p>
          <a:p>
            <a:pPr algn="just">
              <a:buNone/>
            </a:pPr>
            <a:r>
              <a:rPr lang="it-IT" sz="1800" dirty="0" smtClean="0"/>
              <a:t> 	Queste ultime si determinano tenendo presente che l’incastro impedisce rotazioni e spostamenti. </a:t>
            </a:r>
          </a:p>
          <a:p>
            <a:pPr algn="just">
              <a:buNone/>
            </a:pPr>
            <a:r>
              <a:rPr lang="it-IT" sz="1800" dirty="0" smtClean="0"/>
              <a:t>	Imponendo quindi le condizioni</a:t>
            </a:r>
          </a:p>
          <a:p>
            <a:pPr algn="just">
              <a:buNone/>
            </a:pPr>
            <a:r>
              <a:rPr lang="it-IT" sz="1800" dirty="0" smtClean="0"/>
              <a:t>		         </a:t>
            </a:r>
            <a:r>
              <a:rPr lang="it-IT" sz="1800" dirty="0" smtClean="0">
                <a:latin typeface="Arial"/>
                <a:cs typeface="Arial"/>
              </a:rPr>
              <a:t>v(z = 0) = 0	      	        v(z = l) = 0</a:t>
            </a:r>
          </a:p>
          <a:p>
            <a:pPr algn="just">
              <a:buNone/>
            </a:pPr>
            <a:r>
              <a:rPr lang="it-IT" sz="1800" dirty="0" smtClean="0">
                <a:latin typeface="Arial"/>
                <a:cs typeface="Arial"/>
              </a:rPr>
              <a:t>	si ricavano i valori delle costanti:</a:t>
            </a:r>
          </a:p>
          <a:p>
            <a:pPr algn="just">
              <a:buNone/>
            </a:pPr>
            <a:endParaRPr lang="it-IT" sz="1800" dirty="0" smtClean="0">
              <a:latin typeface="Arial"/>
              <a:cs typeface="Arial"/>
            </a:endParaRPr>
          </a:p>
          <a:p>
            <a:pPr algn="just">
              <a:buNone/>
            </a:pPr>
            <a:endParaRPr lang="it-IT" sz="1800" dirty="0" smtClean="0">
              <a:latin typeface="Arial"/>
              <a:cs typeface="Arial"/>
            </a:endParaRPr>
          </a:p>
          <a:p>
            <a:pPr algn="just">
              <a:buNone/>
            </a:pPr>
            <a:r>
              <a:rPr lang="it-IT" sz="1800" dirty="0" smtClean="0">
                <a:latin typeface="Arial"/>
                <a:cs typeface="Arial"/>
              </a:rPr>
              <a:t>	</a:t>
            </a:r>
            <a:endParaRPr lang="it-IT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143116"/>
            <a:ext cx="2371725" cy="638175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143116"/>
            <a:ext cx="3028950" cy="638175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5286388"/>
            <a:ext cx="676275" cy="304800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5143512"/>
            <a:ext cx="1028700" cy="6381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Calcolo della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it-IT" sz="1800" dirty="0" smtClean="0"/>
              <a:t>	Sostituendo nell’equazione della linea elastica i valori di C</a:t>
            </a:r>
            <a:r>
              <a:rPr lang="it-IT" sz="1800" baseline="-25000" dirty="0" smtClean="0"/>
              <a:t>1</a:t>
            </a:r>
            <a:r>
              <a:rPr lang="it-IT" sz="1800" dirty="0" smtClean="0"/>
              <a:t> e C</a:t>
            </a:r>
            <a:r>
              <a:rPr lang="it-IT" sz="1800" baseline="-25000" dirty="0" smtClean="0"/>
              <a:t>2</a:t>
            </a:r>
            <a:r>
              <a:rPr lang="it-IT" sz="1800" dirty="0" smtClean="0"/>
              <a:t>, risulta</a:t>
            </a:r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	Le due uguaglianze consentono di determinare la rotazione e lo spostamento di qualsiasi sezione della trave.</a:t>
            </a:r>
          </a:p>
          <a:p>
            <a:pPr algn="just">
              <a:buNone/>
            </a:pPr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	Quindi le rotazioni ai due estremi e l’abbassamento massimo sono pari a (fig.5)</a:t>
            </a:r>
            <a:endParaRPr lang="it-IT" sz="1800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5429264"/>
            <a:ext cx="2114550" cy="638175"/>
          </a:xfrm>
          <a:prstGeom prst="rect">
            <a:avLst/>
          </a:prstGeom>
          <a:noFill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572008"/>
            <a:ext cx="2800350" cy="638175"/>
          </a:xfrm>
          <a:prstGeom prst="rect">
            <a:avLst/>
          </a:prstGeom>
          <a:noFill/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4572008"/>
            <a:ext cx="2524125" cy="638175"/>
          </a:xfrm>
          <a:prstGeom prst="rect">
            <a:avLst/>
          </a:prstGeom>
          <a:noFill/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143116"/>
            <a:ext cx="3086100" cy="638175"/>
          </a:xfrm>
          <a:prstGeom prst="rect">
            <a:avLst/>
          </a:prstGeom>
          <a:noFill/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143116"/>
            <a:ext cx="2800350" cy="6381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Arial" pitchFamily="34" charset="0"/>
                <a:cs typeface="Arial" pitchFamily="34" charset="0"/>
              </a:rPr>
              <a:t>La linea elastica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/>
          </a:bodyPr>
          <a:lstStyle/>
          <a:p>
            <a:pPr marL="0" algn="just">
              <a:buNone/>
            </a:pPr>
            <a:r>
              <a:rPr lang="it-IT" sz="1800" dirty="0" smtClean="0"/>
              <a:t>    Lo studio della linea elastica serve per poter determinare la deformazione di una trave, cioè conoscere il suo abbassamento punto per punto e individuarne il suo valore massimo. È importante sapere di quanto si abbassa una trave perché, anche se è stata progettata in modo tale da resistere alle sollecitazioni a cui è sottoposta, potrebbe non sopportare la deformazione provocata e quindi giungere ugualmente a rottura.</a:t>
            </a:r>
          </a:p>
          <a:p>
            <a:pPr algn="just">
              <a:buNone/>
            </a:pPr>
            <a:endParaRPr lang="it-IT" sz="2400" dirty="0" smtClean="0"/>
          </a:p>
          <a:p>
            <a:pPr algn="just">
              <a:buNone/>
            </a:pPr>
            <a:endParaRPr lang="it-IT" sz="2400" dirty="0" smtClean="0"/>
          </a:p>
          <a:p>
            <a:pPr algn="just">
              <a:buNone/>
            </a:pPr>
            <a:endParaRPr lang="it-IT" sz="2400" dirty="0" smtClean="0"/>
          </a:p>
          <a:p>
            <a:pPr algn="just">
              <a:buNone/>
            </a:pPr>
            <a:endParaRPr lang="it-IT" sz="2400" dirty="0" smtClean="0"/>
          </a:p>
          <a:p>
            <a:pPr algn="ctr">
              <a:buNone/>
            </a:pPr>
            <a:r>
              <a:rPr lang="it-IT" sz="3200" dirty="0" smtClean="0">
                <a:solidFill>
                  <a:schemeClr val="accent4">
                    <a:lumMod val="50000"/>
                  </a:schemeClr>
                </a:solidFill>
              </a:rPr>
              <a:t>Premessa</a:t>
            </a:r>
          </a:p>
          <a:p>
            <a:pPr marL="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     Sono state prese in considerazione travi piane ad asse rettilineo caricate da forze contenute nel piano di simmetria geometrica della trave e normali all’asse.</a:t>
            </a:r>
            <a:endParaRPr lang="it-IT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500438"/>
            <a:ext cx="4286280" cy="149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Applicazione pratica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algn="just">
              <a:buNone/>
            </a:pPr>
            <a:r>
              <a:rPr lang="it-IT" sz="1800" dirty="0" smtClean="0"/>
              <a:t>     </a:t>
            </a:r>
            <a:r>
              <a:rPr lang="it-IT" sz="1900" dirty="0" smtClean="0"/>
              <a:t>Per poter effettuare una prova concreta del calcolo della linea elastica, è stato preso in esame l’edificio EX-GIL di Macerata, ubicato in Viale San Giovanni Bosco.</a:t>
            </a:r>
          </a:p>
          <a:p>
            <a:pPr marL="0" algn="just">
              <a:buNone/>
            </a:pPr>
            <a:r>
              <a:rPr lang="it-IT" sz="1900" dirty="0" smtClean="0"/>
              <a:t>     La costruzione si sviluppa su tre piani ed è suddivisa in due corpi strutturalmente diversi: una parte in muratura e l’altra a telaio.</a:t>
            </a:r>
          </a:p>
          <a:p>
            <a:pPr marL="0" algn="just">
              <a:buNone/>
            </a:pPr>
            <a:r>
              <a:rPr lang="it-IT" sz="1900" dirty="0" smtClean="0"/>
              <a:t>     È stata rilevata la parte di fabbricato con struttura intelaiata in calcestruzzo armato, avente pilastri di sezione 35 x 35 cm, solaio dello spessore di 25 cm e travi di sezione trasversale 35 x 50 cm.</a:t>
            </a:r>
          </a:p>
          <a:p>
            <a:pPr marL="0" algn="just">
              <a:buNone/>
            </a:pPr>
            <a:endParaRPr lang="it-IT" sz="1900" dirty="0" smtClean="0"/>
          </a:p>
          <a:p>
            <a:pPr marL="0" algn="just">
              <a:buNone/>
            </a:pPr>
            <a:endParaRPr lang="it-IT" sz="1900" dirty="0" smtClean="0"/>
          </a:p>
          <a:p>
            <a:pPr marL="0" algn="just">
              <a:buNone/>
            </a:pPr>
            <a:r>
              <a:rPr lang="it-IT" sz="1900" dirty="0" smtClean="0"/>
              <a:t>     Di seguito sono riportate la planimetria del primo piano e una sua sezione con evidenziata la trave di cui viene calcolata la deformazione.</a:t>
            </a:r>
            <a:endParaRPr lang="it-IT" sz="1800" dirty="0" smtClean="0"/>
          </a:p>
          <a:p>
            <a:pPr marL="0" algn="just">
              <a:buNone/>
            </a:pPr>
            <a:r>
              <a:rPr lang="it-IT" sz="1800" dirty="0" smtClean="0"/>
              <a:t>     </a:t>
            </a:r>
            <a:r>
              <a:rPr lang="it-IT" sz="1900" dirty="0" smtClean="0"/>
              <a:t>Sono anche riportate le caratteristiche della trave e la sua schematizzazione.</a:t>
            </a:r>
          </a:p>
          <a:p>
            <a:pPr marL="0" algn="just">
              <a:buNone/>
            </a:pPr>
            <a:endParaRPr lang="it-IT" sz="1800" dirty="0" smtClean="0"/>
          </a:p>
          <a:p>
            <a:pPr marL="0" algn="just">
              <a:buNone/>
            </a:pPr>
            <a:r>
              <a:rPr lang="it-IT" sz="1800" dirty="0" smtClean="0"/>
              <a:t>  </a:t>
            </a:r>
          </a:p>
          <a:p>
            <a:pPr marL="0" algn="just">
              <a:buNone/>
            </a:pPr>
            <a:endParaRPr lang="it-IT" sz="1800" dirty="0" smtClean="0"/>
          </a:p>
          <a:p>
            <a:pPr marL="0" algn="just">
              <a:buNone/>
            </a:pPr>
            <a:endParaRPr lang="it-IT" sz="1800" dirty="0" smtClean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Applicazione pratica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1800" b="1" dirty="0" smtClean="0"/>
              <a:t>Foto EX-GIL</a:t>
            </a:r>
            <a:endParaRPr lang="it-IT" sz="1800" b="1" dirty="0"/>
          </a:p>
        </p:txBody>
      </p:sp>
      <p:pic>
        <p:nvPicPr>
          <p:cNvPr id="1026" name="Picture 2" descr="I:\EX-GIL\Macerata\P310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143116"/>
            <a:ext cx="2977028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I:\EX-GIL\P3190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143116"/>
            <a:ext cx="2882191" cy="2156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I:\EX-GIL\P32500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429132"/>
            <a:ext cx="3000396" cy="2191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I:\EX-GIL\P31900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429132"/>
            <a:ext cx="2857520" cy="2138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Applicazione pratica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1800" b="1" dirty="0" smtClean="0"/>
              <a:t>Planimetria</a:t>
            </a:r>
            <a:endParaRPr lang="it-IT" sz="18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8445532" cy="461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Applicazione pratica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1800" b="1" dirty="0" smtClean="0"/>
              <a:t>Sezione A-A’</a:t>
            </a:r>
            <a:endParaRPr lang="it-IT" sz="18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80010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Applicazione pratica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1800" b="1" dirty="0" smtClean="0"/>
              <a:t>Caratteristiche</a:t>
            </a:r>
          </a:p>
          <a:p>
            <a:pPr>
              <a:buNone/>
            </a:pPr>
            <a:endParaRPr lang="it-IT" sz="1800" b="1" dirty="0" smtClean="0"/>
          </a:p>
          <a:p>
            <a:pPr>
              <a:buNone/>
            </a:pPr>
            <a:r>
              <a:rPr lang="it-IT" sz="1800" dirty="0" smtClean="0"/>
              <a:t>Trave 35 x 50 cm</a:t>
            </a:r>
          </a:p>
          <a:p>
            <a:pPr>
              <a:buNone/>
            </a:pPr>
            <a:r>
              <a:rPr lang="it-IT" sz="1800" dirty="0" smtClean="0"/>
              <a:t>Cls classe 30 N/mm</a:t>
            </a:r>
            <a:r>
              <a:rPr lang="it-IT" sz="1800" baseline="30000" dirty="0" smtClean="0"/>
              <a:t>2</a:t>
            </a:r>
          </a:p>
          <a:p>
            <a:pPr>
              <a:buNone/>
            </a:pPr>
            <a:r>
              <a:rPr lang="it-IT" sz="1800" dirty="0" smtClean="0"/>
              <a:t>Ferri 4</a:t>
            </a:r>
            <a:r>
              <a:rPr lang="el-GR" sz="1800" dirty="0" smtClean="0">
                <a:latin typeface="Arial"/>
                <a:cs typeface="Arial"/>
              </a:rPr>
              <a:t>Φ</a:t>
            </a:r>
            <a:r>
              <a:rPr lang="it-IT" sz="1800" dirty="0" smtClean="0">
                <a:latin typeface="Arial"/>
                <a:cs typeface="Arial"/>
              </a:rPr>
              <a:t>14  2</a:t>
            </a:r>
            <a:r>
              <a:rPr lang="el-GR" sz="1800" dirty="0" smtClean="0">
                <a:latin typeface="Arial"/>
                <a:cs typeface="Arial"/>
              </a:rPr>
              <a:t>Φ</a:t>
            </a:r>
            <a:r>
              <a:rPr lang="it-IT" sz="1800" dirty="0" smtClean="0">
                <a:latin typeface="Arial"/>
                <a:cs typeface="Arial"/>
              </a:rPr>
              <a:t>12</a:t>
            </a:r>
            <a:endParaRPr lang="it-IT" sz="1800" dirty="0" smtClean="0"/>
          </a:p>
          <a:p>
            <a:pPr>
              <a:buNone/>
            </a:pPr>
            <a:r>
              <a:rPr lang="it-IT" sz="1800" dirty="0" smtClean="0"/>
              <a:t>Luce (l) = 4,15 m</a:t>
            </a:r>
          </a:p>
          <a:p>
            <a:pPr>
              <a:buNone/>
            </a:pPr>
            <a:r>
              <a:rPr lang="it-IT" sz="1800" dirty="0" smtClean="0"/>
              <a:t>E = 31220 N/mm</a:t>
            </a:r>
            <a:r>
              <a:rPr lang="it-IT" sz="1800" baseline="30000" dirty="0" smtClean="0"/>
              <a:t>2</a:t>
            </a:r>
          </a:p>
          <a:p>
            <a:pPr>
              <a:buNone/>
            </a:pPr>
            <a:r>
              <a:rPr lang="it-IT" sz="1800" dirty="0" smtClean="0"/>
              <a:t>J = 4257125333 mm</a:t>
            </a:r>
            <a:r>
              <a:rPr lang="it-IT" sz="1800" baseline="30000" dirty="0" smtClean="0"/>
              <a:t>4 </a:t>
            </a:r>
            <a:r>
              <a:rPr lang="it-IT" sz="1800" dirty="0" smtClean="0"/>
              <a:t> </a:t>
            </a:r>
          </a:p>
          <a:p>
            <a:pPr>
              <a:buNone/>
            </a:pPr>
            <a:r>
              <a:rPr lang="it-IT" sz="1800" dirty="0" smtClean="0"/>
              <a:t>Interasse travi (i</a:t>
            </a:r>
            <a:r>
              <a:rPr lang="it-IT" sz="1800" baseline="-25000" dirty="0" smtClean="0"/>
              <a:t>t</a:t>
            </a:r>
            <a:r>
              <a:rPr lang="it-IT" sz="1800" dirty="0" smtClean="0"/>
              <a:t>) = 3,80 m </a:t>
            </a:r>
          </a:p>
          <a:p>
            <a:pPr>
              <a:buNone/>
            </a:pPr>
            <a:r>
              <a:rPr lang="it-IT" sz="1800" dirty="0" smtClean="0"/>
              <a:t>q = 30 KN/m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714488"/>
            <a:ext cx="3467108" cy="35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Applicazione pratica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1800" b="1" dirty="0" smtClean="0"/>
              <a:t>Trave su tre appoggi				</a:t>
            </a:r>
          </a:p>
          <a:p>
            <a:pPr>
              <a:buNone/>
            </a:pPr>
            <a:r>
              <a:rPr lang="it-IT" sz="1400" b="1" dirty="0" smtClean="0"/>
              <a:t>						 </a:t>
            </a:r>
          </a:p>
          <a:p>
            <a:pPr>
              <a:buNone/>
            </a:pPr>
            <a:endParaRPr lang="it-IT" sz="1400" b="1" dirty="0" smtClean="0"/>
          </a:p>
          <a:p>
            <a:pPr>
              <a:buNone/>
            </a:pPr>
            <a:r>
              <a:rPr lang="it-IT" sz="1400" b="1" dirty="0" smtClean="0"/>
              <a:t>					             </a:t>
            </a:r>
            <a:r>
              <a:rPr lang="it-IT" sz="1400" dirty="0" smtClean="0"/>
              <a:t>schema statico</a:t>
            </a:r>
            <a:r>
              <a:rPr lang="it-IT" sz="1400" b="1" dirty="0" smtClean="0"/>
              <a:t>	</a:t>
            </a:r>
          </a:p>
          <a:p>
            <a:pPr>
              <a:buNone/>
            </a:pPr>
            <a:endParaRPr lang="it-IT" sz="1800" b="1" dirty="0" smtClean="0"/>
          </a:p>
          <a:p>
            <a:pPr>
              <a:buNone/>
            </a:pPr>
            <a:endParaRPr lang="it-IT" sz="1800" b="1" dirty="0" smtClean="0"/>
          </a:p>
          <a:p>
            <a:pPr>
              <a:buNone/>
            </a:pPr>
            <a:r>
              <a:rPr lang="it-IT" sz="1800" b="1" dirty="0" smtClean="0"/>
              <a:t>					          </a:t>
            </a:r>
            <a:r>
              <a:rPr lang="it-IT" sz="1400" dirty="0" smtClean="0">
                <a:solidFill>
                  <a:srgbClr val="FF0000"/>
                </a:solidFill>
              </a:rPr>
              <a:t>diagramma del Taglio </a:t>
            </a:r>
          </a:p>
          <a:p>
            <a:pPr>
              <a:buNone/>
            </a:pPr>
            <a:r>
              <a:rPr lang="it-IT" sz="1400" dirty="0" smtClean="0">
                <a:solidFill>
                  <a:srgbClr val="FF0000"/>
                </a:solidFill>
              </a:rPr>
              <a:t>					             </a:t>
            </a:r>
            <a:r>
              <a:rPr lang="it-IT" sz="1400" dirty="0" smtClean="0"/>
              <a:t>T(z) = 0,375 ql - qz   </a:t>
            </a:r>
          </a:p>
          <a:p>
            <a:pPr>
              <a:buNone/>
            </a:pPr>
            <a:endParaRPr lang="it-IT" sz="1400" dirty="0" smtClean="0"/>
          </a:p>
          <a:p>
            <a:pPr>
              <a:buNone/>
            </a:pPr>
            <a:endParaRPr lang="it-IT" sz="1400" dirty="0" smtClean="0"/>
          </a:p>
          <a:p>
            <a:pPr>
              <a:buNone/>
            </a:pPr>
            <a:endParaRPr lang="it-IT" sz="1400" dirty="0" smtClean="0"/>
          </a:p>
          <a:p>
            <a:pPr>
              <a:buNone/>
            </a:pPr>
            <a:endParaRPr lang="it-IT" sz="1400" dirty="0" smtClean="0"/>
          </a:p>
          <a:p>
            <a:pPr>
              <a:buNone/>
            </a:pPr>
            <a:r>
              <a:rPr lang="it-IT" sz="1400" dirty="0" smtClean="0"/>
              <a:t>					             </a:t>
            </a:r>
            <a:r>
              <a:rPr lang="it-IT" sz="1400" dirty="0" smtClean="0">
                <a:solidFill>
                  <a:srgbClr val="FF0000"/>
                </a:solidFill>
              </a:rPr>
              <a:t>diagramma del Momento</a:t>
            </a:r>
          </a:p>
          <a:p>
            <a:pPr>
              <a:buNone/>
            </a:pPr>
            <a:endParaRPr lang="it-IT" sz="5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IT" sz="1400" dirty="0" smtClean="0">
                <a:solidFill>
                  <a:srgbClr val="FF0000"/>
                </a:solidFill>
              </a:rPr>
              <a:t>					             </a:t>
            </a:r>
            <a:r>
              <a:rPr lang="it-IT" sz="1400" dirty="0" smtClean="0"/>
              <a:t>M(z) </a:t>
            </a:r>
            <a:endParaRPr lang="it-IT" sz="14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3116"/>
            <a:ext cx="4019560" cy="367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5214950"/>
            <a:ext cx="1466850" cy="457200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Applicazione pratica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1800" b="1" dirty="0" smtClean="0"/>
              <a:t>Equazione differenziale della linea elastica</a:t>
            </a:r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r>
              <a:rPr lang="it-IT" sz="1800" dirty="0" smtClean="0"/>
              <a:t>Integrando</a:t>
            </a:r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r>
              <a:rPr lang="it-IT" sz="1800" dirty="0" smtClean="0"/>
              <a:t>In base alle condizioni di vincolo	v(z = 0) = 0	v(z = l) = 0</a:t>
            </a:r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endParaRPr lang="it-IT" sz="1800" dirty="0" smtClean="0"/>
          </a:p>
          <a:p>
            <a:pPr>
              <a:buNone/>
            </a:pPr>
            <a:r>
              <a:rPr lang="it-IT" sz="1800" dirty="0" smtClean="0"/>
              <a:t>da cui</a:t>
            </a:r>
          </a:p>
          <a:p>
            <a:pPr>
              <a:buNone/>
            </a:pPr>
            <a:endParaRPr lang="it-IT" sz="1800" dirty="0" smtClean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952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071678"/>
            <a:ext cx="2266950" cy="638175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3071810"/>
            <a:ext cx="2790825" cy="638175"/>
          </a:xfrm>
          <a:prstGeom prst="rect">
            <a:avLst/>
          </a:prstGeom>
          <a:noFill/>
        </p:spPr>
      </p:pic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3071810"/>
            <a:ext cx="3400425" cy="638175"/>
          </a:xfrm>
          <a:prstGeom prst="rect">
            <a:avLst/>
          </a:prstGeom>
          <a:noFill/>
        </p:spPr>
      </p:pic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4429132"/>
            <a:ext cx="1028700" cy="638175"/>
          </a:xfrm>
          <a:prstGeom prst="rect">
            <a:avLst/>
          </a:prstGeom>
          <a:noFill/>
        </p:spPr>
      </p:pic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4572008"/>
            <a:ext cx="676275" cy="304800"/>
          </a:xfrm>
          <a:prstGeom prst="rect">
            <a:avLst/>
          </a:prstGeom>
          <a:noFill/>
        </p:spPr>
      </p:pic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5500702"/>
            <a:ext cx="2790825" cy="552450"/>
          </a:xfrm>
          <a:prstGeom prst="rect">
            <a:avLst/>
          </a:prstGeom>
          <a:noFill/>
        </p:spPr>
      </p:pic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5500702"/>
            <a:ext cx="3571875" cy="600075"/>
          </a:xfrm>
          <a:prstGeom prst="rect">
            <a:avLst/>
          </a:prstGeom>
          <a:noFill/>
        </p:spPr>
      </p:pic>
      <p:sp>
        <p:nvSpPr>
          <p:cNvPr id="5143" name="Rectangle 23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Applicazione pratica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1800" b="1" dirty="0" smtClean="0"/>
              <a:t>Diagramma in scala deformata della linea elastica</a:t>
            </a:r>
            <a:endParaRPr lang="it-IT" sz="1800" b="1" dirty="0"/>
          </a:p>
        </p:txBody>
      </p:sp>
      <p:graphicFrame>
        <p:nvGraphicFramePr>
          <p:cNvPr id="4" name="Segnaposto contenuto 3"/>
          <p:cNvGraphicFramePr>
            <a:graphicFrameLocks/>
          </p:cNvGraphicFramePr>
          <p:nvPr/>
        </p:nvGraphicFramePr>
        <p:xfrm>
          <a:off x="571472" y="2214554"/>
          <a:ext cx="8286808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571472" y="5286388"/>
            <a:ext cx="642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 smtClean="0"/>
              <a:t>v [mm]</a:t>
            </a:r>
            <a:endParaRPr lang="it-IT" sz="1000" b="1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		Bibliografia			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it-IT" sz="1800" dirty="0" smtClean="0"/>
          </a:p>
          <a:p>
            <a:r>
              <a:rPr lang="it-IT" sz="1800" dirty="0" smtClean="0"/>
              <a:t>E. Viola “Esercitazioni di Scienza delle Costruzioni” vol. 2, Strutture Iperstatiche e Verifiche di resistenza, Pitagora Editrice Bologna.</a:t>
            </a:r>
          </a:p>
          <a:p>
            <a:endParaRPr lang="it-IT" sz="1800" dirty="0" smtClean="0"/>
          </a:p>
          <a:p>
            <a:endParaRPr lang="it-IT" sz="1800" dirty="0" smtClean="0"/>
          </a:p>
          <a:p>
            <a:r>
              <a:rPr lang="it-IT" sz="1800" dirty="0" err="1" smtClean="0"/>
              <a:t>Furiozzi</a:t>
            </a:r>
            <a:r>
              <a:rPr lang="it-IT" sz="1800" dirty="0" smtClean="0"/>
              <a:t>, Messina, Paolini “Prontuario per il calcolo di elementi strutturali”, Le </a:t>
            </a:r>
            <a:r>
              <a:rPr lang="it-IT" sz="1800" dirty="0" err="1" smtClean="0"/>
              <a:t>Monnier</a:t>
            </a:r>
            <a:r>
              <a:rPr lang="it-IT" sz="1800" dirty="0" smtClean="0"/>
              <a:t>.</a:t>
            </a:r>
          </a:p>
          <a:p>
            <a:endParaRPr lang="it-IT" sz="1800" dirty="0" smtClean="0"/>
          </a:p>
          <a:p>
            <a:r>
              <a:rPr lang="it-IT" sz="1800" dirty="0" err="1" smtClean="0"/>
              <a:t>Farroni</a:t>
            </a:r>
            <a:r>
              <a:rPr lang="it-IT" sz="1800" dirty="0" smtClean="0"/>
              <a:t>, </a:t>
            </a:r>
            <a:r>
              <a:rPr lang="it-IT" sz="1800" dirty="0" err="1" smtClean="0"/>
              <a:t>Zedda</a:t>
            </a:r>
            <a:r>
              <a:rPr lang="it-IT" sz="1800" dirty="0" smtClean="0"/>
              <a:t> “Costruzioni” vol. B, Arnoldo </a:t>
            </a:r>
            <a:r>
              <a:rPr lang="it-IT" sz="1800" smtClean="0"/>
              <a:t>Mondadori Scuola.</a:t>
            </a:r>
          </a:p>
        </p:txBody>
      </p:sp>
    </p:spTree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Arial" pitchFamily="34" charset="0"/>
                <a:cs typeface="Arial" pitchFamily="34" charset="0"/>
              </a:rPr>
              <a:t>La linea elastica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Assunto come asse z l’asse della trave, disposto orizzontalmente ed orientato verso destra, e l’asse y, disposto verticalmente ed orientato verso il basso,    sia ha:</a:t>
            </a:r>
          </a:p>
          <a:p>
            <a:pPr marL="0" algn="just">
              <a:buNone/>
            </a:pPr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marL="0" algn="just">
              <a:buNone/>
            </a:pPr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marL="0" algn="just">
              <a:buNone/>
            </a:pPr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marL="0" algn="just">
              <a:buNone/>
            </a:pPr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marL="0" algn="just">
              <a:buNone/>
            </a:pPr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marL="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(fig.1)</a:t>
            </a:r>
          </a:p>
          <a:p>
            <a:pPr marL="0" algn="just">
              <a:buNone/>
            </a:pPr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marL="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dove v indica l’abbassamento relativo all’asse, che è lo stesso per tutti i punti di una medesima sezione.</a:t>
            </a:r>
          </a:p>
          <a:p>
            <a:pPr marL="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Il diagramma delle v, a partire dall’asse z, si chiama LINEA ELASTICA. </a:t>
            </a:r>
          </a:p>
          <a:p>
            <a:pPr marL="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Quindi la linea elastica è la deformata dell’asse della trave.</a:t>
            </a:r>
            <a:endParaRPr lang="it-IT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53811" y="2571744"/>
            <a:ext cx="3632701" cy="1962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Arial" pitchFamily="34" charset="0"/>
                <a:cs typeface="Arial" pitchFamily="34" charset="0"/>
              </a:rPr>
              <a:t>La linea elastica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it-IT" sz="1800" dirty="0" smtClean="0">
                <a:latin typeface="Arial" pitchFamily="34" charset="0"/>
                <a:cs typeface="Arial" pitchFamily="34" charset="0"/>
              </a:rPr>
              <a:t>Se si considerano le rotazioni antiorarie positive, nell’ipotesi dei piccoli spostamenti, si ha (fig.1):</a:t>
            </a:r>
          </a:p>
          <a:p>
            <a:pPr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		</a:t>
            </a:r>
          </a:p>
          <a:p>
            <a:pPr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(1)		tg 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≅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φ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=</a:t>
            </a:r>
          </a:p>
          <a:p>
            <a:pPr algn="just">
              <a:buNone/>
            </a:pPr>
            <a:endParaRPr lang="it-IT" sz="1800" dirty="0" smtClean="0">
              <a:latin typeface="Cambria Math"/>
              <a:ea typeface="Cambria Math"/>
              <a:cs typeface="Arial"/>
            </a:endParaRPr>
          </a:p>
          <a:p>
            <a:pPr algn="just"/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Inoltre, le sezioni normali estreme di un concio elementare, di lunghezza dz, soggetto a due coppie equilibrate e positive, ruoteranno di un angolo d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dato da:</a:t>
            </a:r>
          </a:p>
          <a:p>
            <a:pPr algn="just"/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(2)		d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buNone/>
            </a:pPr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				(fig.2)</a:t>
            </a:r>
          </a:p>
          <a:p>
            <a:pPr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dove EJ sono costanti, E è il modulo di elasticità normale della sezione (modulo di Young) e J è il momento d’inerzia della sezione.</a:t>
            </a:r>
            <a:endParaRPr lang="it-IT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428868"/>
            <a:ext cx="447675" cy="561975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4286256"/>
            <a:ext cx="647700" cy="600075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8012" y="4000504"/>
            <a:ext cx="197705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Arial" pitchFamily="34" charset="0"/>
                <a:cs typeface="Arial" pitchFamily="34" charset="0"/>
              </a:rPr>
              <a:t>La linea elastica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lnSpcReduction="10000"/>
          </a:bodyPr>
          <a:lstStyle/>
          <a:p>
            <a:pPr marL="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La formula (1) deriva da una relazione geometrica, a differenza della formula (2), di cui di seguito è riportato come si è ricavata:</a:t>
            </a:r>
          </a:p>
          <a:p>
            <a:pPr marL="0" algn="just">
              <a:buNone/>
            </a:pPr>
            <a:r>
              <a:rPr lang="it-IT" sz="4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marL="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bisogna ricordare che d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è anche l’angolo tra le tangenti all’asse della trave   nei punti distanti dz fra loro, in cui è tagliato dalle due sezioni normali.</a:t>
            </a:r>
          </a:p>
          <a:p>
            <a:pPr marL="0" algn="just">
              <a:buNone/>
            </a:pPr>
            <a:endParaRPr lang="it-IT" sz="400" dirty="0" smtClean="0">
              <a:latin typeface="Arial" pitchFamily="34" charset="0"/>
              <a:cs typeface="Arial" pitchFamily="34" charset="0"/>
            </a:endParaRPr>
          </a:p>
          <a:p>
            <a:pPr marL="0" algn="just"/>
            <a:r>
              <a:rPr lang="it-IT" sz="1800" u="sng" dirty="0" smtClean="0">
                <a:latin typeface="Arial" pitchFamily="34" charset="0"/>
                <a:cs typeface="Arial" pitchFamily="34" charset="0"/>
              </a:rPr>
              <a:t>Il valore della deformazione della trave</a:t>
            </a:r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marL="33840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      si prende in esame il concio di lunghezza dz, indicando con CD la fibra neutra e con AB un’altra fibra distante di y da quella neutra; ipotizzando che le fibre abbiano uno spessore infinitesimo 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Δ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y.</a:t>
            </a:r>
          </a:p>
          <a:p>
            <a:pPr marL="338400" algn="just">
              <a:buNone/>
            </a:pPr>
            <a:endParaRPr lang="it-IT" sz="1800" dirty="0" smtClean="0">
              <a:latin typeface="Eras Medium ITC"/>
              <a:cs typeface="Arial" pitchFamily="34" charset="0"/>
            </a:endParaRPr>
          </a:p>
          <a:p>
            <a:pPr marL="338400" algn="just">
              <a:buNone/>
            </a:pPr>
            <a:endParaRPr lang="it-IT" sz="1800" dirty="0" smtClean="0">
              <a:latin typeface="Eras Medium ITC"/>
              <a:cs typeface="Arial" pitchFamily="34" charset="0"/>
            </a:endParaRPr>
          </a:p>
          <a:p>
            <a:pPr marL="338400" algn="just">
              <a:buNone/>
            </a:pPr>
            <a:endParaRPr lang="it-IT" sz="1800" dirty="0" smtClean="0">
              <a:latin typeface="Eras Medium ITC"/>
              <a:cs typeface="Arial" pitchFamily="34" charset="0"/>
            </a:endParaRPr>
          </a:p>
          <a:p>
            <a:pPr marL="338400" algn="just">
              <a:buNone/>
            </a:pPr>
            <a:endParaRPr lang="it-IT" sz="1800" dirty="0" smtClean="0">
              <a:latin typeface="Eras Medium ITC"/>
              <a:cs typeface="Arial" pitchFamily="34" charset="0"/>
            </a:endParaRPr>
          </a:p>
          <a:p>
            <a:pPr marL="338400" algn="just">
              <a:buNone/>
            </a:pPr>
            <a:endParaRPr lang="it-IT" sz="1800" dirty="0" smtClean="0">
              <a:latin typeface="Eras Medium ITC"/>
              <a:cs typeface="Arial" pitchFamily="34" charset="0"/>
            </a:endParaRPr>
          </a:p>
          <a:p>
            <a:pPr marL="338400" algn="just">
              <a:buNone/>
            </a:pPr>
            <a:endParaRPr lang="it-IT" sz="1800" dirty="0" smtClean="0">
              <a:latin typeface="Eras Medium ITC"/>
              <a:cs typeface="Arial" pitchFamily="34" charset="0"/>
            </a:endParaRPr>
          </a:p>
          <a:p>
            <a:pPr marL="338400" algn="just">
              <a:buNone/>
            </a:pPr>
            <a:endParaRPr lang="it-IT" sz="1800" dirty="0" smtClean="0">
              <a:latin typeface="Eras Medium ITC"/>
              <a:cs typeface="Arial" pitchFamily="34" charset="0"/>
            </a:endParaRPr>
          </a:p>
          <a:p>
            <a:pPr marL="338400" algn="just">
              <a:buNone/>
            </a:pPr>
            <a:r>
              <a:rPr lang="it-IT" sz="1800" dirty="0" smtClean="0">
                <a:latin typeface="Eras Medium ITC"/>
                <a:cs typeface="Arial" pitchFamily="34" charset="0"/>
              </a:rPr>
              <a:t>(fig.3)</a:t>
            </a:r>
            <a:endParaRPr lang="it-IT" sz="1800" dirty="0">
              <a:latin typeface="Eras Medium ITC"/>
              <a:cs typeface="Arial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28" y="4071942"/>
            <a:ext cx="3152702" cy="242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1" indent="-514350" algn="just">
              <a:buFont typeface="+mj-lt"/>
              <a:buAutoNum type="alphaLcPeriod"/>
            </a:pPr>
            <a:r>
              <a:rPr lang="it-IT" sz="1800" dirty="0" smtClean="0"/>
              <a:t>Determinare l’allungamento della fibra  AB (fig.3)</a:t>
            </a:r>
          </a:p>
          <a:p>
            <a:pPr marL="914400" lvl="1" indent="-514350" algn="just">
              <a:buNone/>
            </a:pPr>
            <a:r>
              <a:rPr lang="it-IT" sz="1800" dirty="0" smtClean="0"/>
              <a:t>	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Δ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l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A’B’ – AB</a:t>
            </a:r>
          </a:p>
          <a:p>
            <a:pPr marL="914400" lvl="1" indent="-51435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Ponendo:</a:t>
            </a:r>
          </a:p>
          <a:p>
            <a:pPr marL="914400" lvl="1" indent="-51435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AB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CD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C’D’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Rd</a:t>
            </a:r>
            <a:r>
              <a:rPr lang="el-GR" sz="1800" dirty="0" smtClean="0">
                <a:latin typeface="Arial"/>
                <a:cs typeface="Arial"/>
              </a:rPr>
              <a:t>φ</a:t>
            </a:r>
            <a:endParaRPr lang="it-IT" sz="1800" dirty="0" smtClean="0">
              <a:latin typeface="Arial"/>
              <a:cs typeface="Arial"/>
            </a:endParaRPr>
          </a:p>
          <a:p>
            <a:pPr marL="914400" lvl="1" indent="-514350" algn="just">
              <a:buNone/>
            </a:pPr>
            <a:r>
              <a:rPr lang="it-IT" sz="1800" dirty="0" smtClean="0">
                <a:latin typeface="Arial"/>
                <a:cs typeface="Arial"/>
              </a:rPr>
              <a:t>	dove R è il raggio di curvatura dell’asse geometrico deformato della trave e d</a:t>
            </a:r>
            <a:r>
              <a:rPr lang="el-GR" sz="1800" dirty="0" smtClean="0">
                <a:latin typeface="Arial"/>
                <a:cs typeface="Arial"/>
              </a:rPr>
              <a:t>φ</a:t>
            </a:r>
            <a:r>
              <a:rPr lang="it-IT" sz="1800" dirty="0" smtClean="0">
                <a:latin typeface="Arial"/>
                <a:cs typeface="Arial"/>
              </a:rPr>
              <a:t> è l’angolo in radianti di rotazione tra le due sezioni di estremità.</a:t>
            </a:r>
          </a:p>
          <a:p>
            <a:pPr marL="914400" lvl="1" indent="-514350" algn="just">
              <a:buNone/>
            </a:pPr>
            <a:r>
              <a:rPr lang="it-IT" sz="1800" dirty="0" smtClean="0">
                <a:latin typeface="Arial"/>
                <a:cs typeface="Arial"/>
              </a:rPr>
              <a:t>	A’B’ 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=</a:t>
            </a:r>
            <a:r>
              <a:rPr lang="it-IT" sz="1800" dirty="0" smtClean="0">
                <a:latin typeface="Eras Medium ITC"/>
                <a:ea typeface="Cambria Math"/>
                <a:cs typeface="Arial"/>
              </a:rPr>
              <a:t> (R+y)d</a:t>
            </a:r>
            <a:r>
              <a:rPr lang="el-GR" sz="1800" dirty="0" smtClean="0">
                <a:latin typeface="Arial"/>
                <a:ea typeface="Cambria Math"/>
                <a:cs typeface="Arial"/>
              </a:rPr>
              <a:t>φ</a:t>
            </a:r>
            <a:endParaRPr lang="it-IT" sz="1800" dirty="0" smtClean="0">
              <a:latin typeface="Arial"/>
              <a:ea typeface="Cambria Math"/>
              <a:cs typeface="Arial"/>
            </a:endParaRPr>
          </a:p>
          <a:p>
            <a:pPr marL="914400" lvl="1" indent="-514350" algn="just">
              <a:buNone/>
            </a:pPr>
            <a:r>
              <a:rPr lang="it-IT" sz="1800" dirty="0" smtClean="0">
                <a:latin typeface="Arial"/>
                <a:ea typeface="Cambria Math"/>
                <a:cs typeface="Arial"/>
              </a:rPr>
              <a:t>	dove y è la distanza tra l’asse della fibra neutra (asse baricentrico) e l’asse della fibra AB.</a:t>
            </a:r>
          </a:p>
          <a:p>
            <a:pPr marL="914400" lvl="1" indent="-514350" algn="just">
              <a:buNone/>
            </a:pPr>
            <a:r>
              <a:rPr lang="it-IT" sz="1800" dirty="0" smtClean="0">
                <a:latin typeface="Arial"/>
                <a:ea typeface="Cambria Math"/>
                <a:cs typeface="Arial"/>
              </a:rPr>
              <a:t>	Sostituendo si ottiene:</a:t>
            </a:r>
          </a:p>
          <a:p>
            <a:pPr marL="914400" lvl="1" indent="-514350" algn="just">
              <a:buNone/>
            </a:pPr>
            <a:r>
              <a:rPr lang="it-IT" sz="1800" dirty="0" smtClean="0">
                <a:latin typeface="Arial"/>
                <a:ea typeface="Cambria Math"/>
                <a:cs typeface="Arial"/>
              </a:rPr>
              <a:t>	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 Δ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l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A’B’ – AB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(R+y)d</a:t>
            </a:r>
            <a:r>
              <a:rPr lang="el-GR" sz="1800" dirty="0" smtClean="0">
                <a:latin typeface="Arial"/>
                <a:cs typeface="Arial"/>
              </a:rPr>
              <a:t>φ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– Rd</a:t>
            </a:r>
            <a:r>
              <a:rPr lang="el-GR" sz="1800" dirty="0" smtClean="0">
                <a:latin typeface="Arial"/>
                <a:cs typeface="Arial"/>
              </a:rPr>
              <a:t>φ</a:t>
            </a:r>
            <a:r>
              <a:rPr lang="it-IT" sz="1800" dirty="0" smtClean="0">
                <a:latin typeface="Arial"/>
                <a:cs typeface="Arial"/>
              </a:rPr>
              <a:t>  </a:t>
            </a:r>
            <a:r>
              <a:rPr lang="el-GR" sz="1800" dirty="0" smtClean="0">
                <a:latin typeface="Cambria Math"/>
                <a:ea typeface="Cambria Math"/>
                <a:cs typeface="Arial"/>
              </a:rPr>
              <a:t>⇨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  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Δ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l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 </a:t>
            </a:r>
            <a:r>
              <a:rPr lang="it-IT" sz="1800" dirty="0" smtClean="0">
                <a:latin typeface="Eras Medium ITC"/>
                <a:ea typeface="Cambria Math"/>
                <a:cs typeface="Arial" pitchFamily="34" charset="0"/>
              </a:rPr>
              <a:t>yd</a:t>
            </a:r>
            <a:r>
              <a:rPr lang="el-GR" sz="1800" dirty="0" smtClean="0">
                <a:latin typeface="Arial"/>
                <a:ea typeface="Cambria Math"/>
                <a:cs typeface="Arial"/>
              </a:rPr>
              <a:t>φ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914400" lvl="1" indent="-514350" algn="just">
              <a:buNone/>
            </a:pPr>
            <a:endParaRPr lang="it-IT" sz="700" dirty="0" smtClean="0">
              <a:latin typeface="Arial" pitchFamily="34" charset="0"/>
              <a:cs typeface="Arial" pitchFamily="34" charset="0"/>
            </a:endParaRPr>
          </a:p>
          <a:p>
            <a:pPr marL="914400" lvl="1" indent="-514350" algn="just">
              <a:buAutoNum type="alphaLcPeriod" startAt="2"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Ricordando che l’allungamento unitario è </a:t>
            </a:r>
            <a:r>
              <a:rPr lang="el-GR" sz="1800" dirty="0" smtClean="0">
                <a:latin typeface="Arial"/>
                <a:cs typeface="Arial"/>
              </a:rPr>
              <a:t>ε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        e posto dz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</a:t>
            </a:r>
            <a:r>
              <a:rPr lang="it-IT" sz="1800" dirty="0" smtClean="0">
                <a:latin typeface="Eras Medium ITC"/>
                <a:ea typeface="Cambria Math"/>
                <a:cs typeface="Arial" pitchFamily="34" charset="0"/>
              </a:rPr>
              <a:t> CD</a:t>
            </a:r>
          </a:p>
          <a:p>
            <a:pPr marL="914400" lvl="1" indent="-514350" algn="just">
              <a:buNone/>
            </a:pPr>
            <a:endParaRPr lang="it-IT" sz="1800" dirty="0" smtClean="0">
              <a:latin typeface="Eras Medium ITC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5429264"/>
            <a:ext cx="466725" cy="561975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5857892"/>
            <a:ext cx="3409950" cy="609600"/>
          </a:xfrm>
          <a:prstGeom prst="rect">
            <a:avLst/>
          </a:prstGeom>
          <a:noFill/>
        </p:spPr>
      </p:pic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it-IT" dirty="0" smtClean="0"/>
              <a:t>La linea elastica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it-IT" sz="1800" u="sng" dirty="0" smtClean="0">
                <a:latin typeface="Arial" pitchFamily="34" charset="0"/>
                <a:cs typeface="Arial" pitchFamily="34" charset="0"/>
              </a:rPr>
              <a:t>Il valore delle tensioni</a:t>
            </a:r>
          </a:p>
          <a:p>
            <a:pPr marL="914400" algn="just">
              <a:buFont typeface="+mj-lt"/>
              <a:buAutoNum type="alphaLcPeriod"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In base alla legge dell’elasticità lineare (legge di Hooke)  la tensione  </a:t>
            </a:r>
            <a:r>
              <a:rPr lang="el-GR" sz="1800" dirty="0" smtClean="0">
                <a:latin typeface="Arial"/>
                <a:cs typeface="Arial"/>
              </a:rPr>
              <a:t>σ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=</a:t>
            </a:r>
            <a:r>
              <a:rPr lang="it-IT" sz="1800" dirty="0" smtClean="0">
                <a:latin typeface="Eras Medium ITC"/>
                <a:ea typeface="Cambria Math"/>
                <a:cs typeface="Arial"/>
              </a:rPr>
              <a:t> 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E ∙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ε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, quindi sostituendo ad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ε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il valore determinato in precedenza si ha:	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 </a:t>
            </a:r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 marL="91440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=</a:t>
            </a:r>
            <a:r>
              <a:rPr lang="it-IT" sz="1800" dirty="0" smtClean="0">
                <a:latin typeface="Eras Medium ITC"/>
                <a:ea typeface="Cambria Math"/>
                <a:cs typeface="Arial"/>
              </a:rPr>
              <a:t>           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dove E è il modulo di elasticità</a:t>
            </a:r>
          </a:p>
          <a:p>
            <a:pPr marL="914400" algn="just">
              <a:buNone/>
            </a:pPr>
            <a:endParaRPr lang="it-IT" sz="1800" dirty="0" smtClean="0">
              <a:latin typeface="Eras Medium ITC"/>
              <a:ea typeface="Cambria Math"/>
              <a:cs typeface="Arial"/>
            </a:endParaRPr>
          </a:p>
          <a:p>
            <a:pPr marL="914400" algn="just">
              <a:buAutoNum type="alphaLcPeriod" startAt="2"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Calcolando il momento M delle tensioni rispetto l’asse baricentrico, di una sezione B x H, per ciascuna fibra si ha:</a:t>
            </a:r>
          </a:p>
          <a:p>
            <a:pPr marL="914400" algn="just"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M</a:t>
            </a:r>
            <a:r>
              <a:rPr lang="it-IT" sz="1800" baseline="-250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18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>=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σ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∙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B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∙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Δ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y ∙ y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914400" algn="just">
              <a:buNone/>
            </a:pPr>
            <a:r>
              <a:rPr lang="it-IT" sz="1800" dirty="0" smtClean="0"/>
              <a:t>	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perciò il momento totale è:</a:t>
            </a:r>
          </a:p>
          <a:p>
            <a:pPr marL="914400" algn="just">
              <a:buNone/>
            </a:pPr>
            <a:r>
              <a:rPr lang="it-IT" sz="1800" dirty="0" smtClean="0"/>
              <a:t>	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it-IT" sz="1800" dirty="0" smtClean="0"/>
              <a:t> </a:t>
            </a:r>
            <a:r>
              <a:rPr lang="it-IT" sz="1800" dirty="0" smtClean="0">
                <a:latin typeface="Cambria Math"/>
                <a:ea typeface="Cambria Math"/>
              </a:rPr>
              <a:t>=</a:t>
            </a:r>
            <a:r>
              <a:rPr lang="it-IT" sz="1800" dirty="0" smtClean="0">
                <a:latin typeface="Eras Demi ITC"/>
                <a:ea typeface="Cambria Math"/>
              </a:rPr>
              <a:t> 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∑ M</a:t>
            </a:r>
            <a:r>
              <a:rPr lang="it-IT" sz="1800" baseline="-25000" dirty="0" smtClean="0">
                <a:latin typeface="Arial" pitchFamily="34" charset="0"/>
                <a:ea typeface="Cambria Math"/>
                <a:cs typeface="Arial" pitchFamily="34" charset="0"/>
              </a:rPr>
              <a:t>i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= 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∑ (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σ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∙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B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∙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Δ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y ∙ y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= 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∑ (     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∙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B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∙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Δ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y ∙ y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=      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∑ (B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∙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Δ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y ∙ y</a:t>
            </a:r>
            <a:r>
              <a:rPr lang="it-IT" sz="1800" baseline="30000" dirty="0" smtClean="0">
                <a:latin typeface="Arial" pitchFamily="34" charset="0"/>
                <a:ea typeface="Cambria Math"/>
                <a:cs typeface="Arial" pitchFamily="34" charset="0"/>
              </a:rPr>
              <a:t>2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) </a:t>
            </a:r>
          </a:p>
          <a:p>
            <a:pPr marL="914400" algn="just">
              <a:buNone/>
            </a:pPr>
            <a:endParaRPr lang="it-IT" sz="700" dirty="0" smtClean="0">
              <a:latin typeface="Eras Medium ITC"/>
            </a:endParaRPr>
          </a:p>
          <a:p>
            <a:pPr marL="914400" algn="just">
              <a:buNone/>
            </a:pPr>
            <a:r>
              <a:rPr lang="it-IT" sz="1800" dirty="0" smtClean="0">
                <a:latin typeface="Eras Medium ITC"/>
              </a:rPr>
              <a:t>	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dove 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∑ (B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∙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 </a:t>
            </a:r>
            <a:r>
              <a:rPr lang="el-GR" sz="1800" dirty="0" smtClean="0">
                <a:latin typeface="Arial" pitchFamily="34" charset="0"/>
                <a:ea typeface="Cambria Math"/>
                <a:cs typeface="Arial" pitchFamily="34" charset="0"/>
              </a:rPr>
              <a:t>Δ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y ∙ y</a:t>
            </a:r>
            <a:r>
              <a:rPr lang="it-IT" sz="1800" baseline="30000" dirty="0" smtClean="0">
                <a:latin typeface="Arial" pitchFamily="34" charset="0"/>
                <a:ea typeface="Cambria Math"/>
                <a:cs typeface="Arial" pitchFamily="34" charset="0"/>
              </a:rPr>
              <a:t>2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) è il momento d’inerzia baricentrico J della sezione della trave, quindi:</a:t>
            </a:r>
          </a:p>
          <a:p>
            <a:pPr marL="914400" algn="just">
              <a:buNone/>
            </a:pPr>
            <a:r>
              <a:rPr lang="it-IT" sz="1800" dirty="0" smtClean="0">
                <a:latin typeface="Eras Medium ITC"/>
              </a:rPr>
              <a:t>			    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M </a:t>
            </a:r>
            <a:r>
              <a:rPr lang="it-IT" sz="1800" dirty="0" smtClean="0">
                <a:latin typeface="Cambria Math"/>
                <a:ea typeface="Cambria Math"/>
              </a:rPr>
              <a:t>=            </a:t>
            </a:r>
            <a:r>
              <a:rPr lang="it-IT" sz="1800" dirty="0" smtClean="0">
                <a:latin typeface="Arial" pitchFamily="34" charset="0"/>
                <a:ea typeface="Cambria Math"/>
                <a:cs typeface="Arial" pitchFamily="34" charset="0"/>
              </a:rPr>
              <a:t>da cui   R </a:t>
            </a:r>
            <a:r>
              <a:rPr lang="it-IT" sz="1800" dirty="0" smtClean="0">
                <a:latin typeface="Cambria Math"/>
                <a:ea typeface="Cambria Math"/>
              </a:rPr>
              <a:t>= </a:t>
            </a:r>
            <a:endParaRPr lang="it-IT" sz="1800" dirty="0" smtClean="0">
              <a:latin typeface="Eras Medium ITC"/>
            </a:endParaRPr>
          </a:p>
          <a:p>
            <a:pPr marL="914400" algn="just">
              <a:buNone/>
            </a:pPr>
            <a:r>
              <a:rPr lang="it-IT" sz="1800" dirty="0" smtClean="0"/>
              <a:t> 	</a:t>
            </a:r>
          </a:p>
          <a:p>
            <a:pPr marL="914400" algn="just">
              <a:buNone/>
            </a:pPr>
            <a:endParaRPr lang="it-IT" sz="1800" u="sng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643182"/>
            <a:ext cx="333375" cy="514350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4357694"/>
            <a:ext cx="333375" cy="514350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357694"/>
            <a:ext cx="152400" cy="552450"/>
          </a:xfrm>
          <a:prstGeom prst="rect">
            <a:avLst/>
          </a:prstGeom>
          <a:noFill/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5357826"/>
            <a:ext cx="381000" cy="552450"/>
          </a:xfrm>
          <a:prstGeom prst="rect">
            <a:avLst/>
          </a:prstGeom>
          <a:noFill/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5357826"/>
            <a:ext cx="381000" cy="5524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Arial" pitchFamily="34" charset="0"/>
                <a:cs typeface="Arial" pitchFamily="34" charset="0"/>
              </a:rPr>
              <a:t>La linea elastica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1800" dirty="0" smtClean="0">
                <a:latin typeface="Arial" pitchFamily="34" charset="0"/>
                <a:cs typeface="Arial" pitchFamily="34" charset="0"/>
              </a:rPr>
              <a:t>Ripartendo dalla relazione 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Δ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l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 </a:t>
            </a:r>
            <a:r>
              <a:rPr lang="it-IT" sz="1800" dirty="0" smtClean="0">
                <a:latin typeface="Eras Medium ITC"/>
                <a:ea typeface="Cambria Math"/>
                <a:cs typeface="Arial" pitchFamily="34" charset="0"/>
              </a:rPr>
              <a:t>yd</a:t>
            </a:r>
            <a:r>
              <a:rPr lang="el-GR" sz="1800" dirty="0" smtClean="0">
                <a:latin typeface="Arial"/>
                <a:ea typeface="Cambria Math"/>
                <a:cs typeface="Arial"/>
              </a:rPr>
              <a:t>φ</a:t>
            </a:r>
            <a:r>
              <a:rPr lang="it-IT" sz="1800" dirty="0" smtClean="0">
                <a:latin typeface="Arial"/>
                <a:ea typeface="Cambria Math"/>
                <a:cs typeface="Arial"/>
              </a:rPr>
              <a:t> si ricava d</a:t>
            </a:r>
            <a:r>
              <a:rPr lang="el-GR" sz="1800" dirty="0" smtClean="0">
                <a:latin typeface="Arial"/>
                <a:ea typeface="Cambria Math"/>
                <a:cs typeface="Arial"/>
              </a:rPr>
              <a:t>φ</a:t>
            </a:r>
            <a:r>
              <a:rPr lang="it-IT" sz="1800" dirty="0" smtClean="0">
                <a:latin typeface="Arial"/>
                <a:ea typeface="Cambria Math"/>
                <a:cs typeface="Arial"/>
              </a:rPr>
              <a:t> </a:t>
            </a:r>
            <a:r>
              <a:rPr lang="el-GR" sz="1800" dirty="0" smtClean="0">
                <a:latin typeface="Cambria Math"/>
                <a:ea typeface="Cambria Math"/>
                <a:cs typeface="Arial"/>
              </a:rPr>
              <a:t>=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 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       </a:t>
            </a:r>
          </a:p>
          <a:p>
            <a:endParaRPr lang="it-IT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sostituendo:</a:t>
            </a:r>
          </a:p>
          <a:p>
            <a:pPr>
              <a:buNone/>
            </a:pPr>
            <a:endParaRPr lang="it-IT" sz="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y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 </a:t>
            </a:r>
            <a:r>
              <a:rPr lang="el-GR" sz="1800" dirty="0" smtClean="0">
                <a:latin typeface="Arial"/>
                <a:ea typeface="Cambria Math"/>
                <a:cs typeface="Arial"/>
              </a:rPr>
              <a:t>ε</a:t>
            </a:r>
            <a:r>
              <a:rPr lang="it-IT" sz="1800" dirty="0" smtClean="0">
                <a:latin typeface="Arial"/>
                <a:ea typeface="Cambria Math"/>
                <a:cs typeface="Arial"/>
              </a:rPr>
              <a:t> </a:t>
            </a:r>
            <a:r>
              <a:rPr lang="it-IT" sz="1800" dirty="0" smtClean="0">
                <a:latin typeface="Times New Roman"/>
                <a:ea typeface="Cambria Math"/>
                <a:cs typeface="Times New Roman"/>
              </a:rPr>
              <a:t>∙ </a:t>
            </a:r>
            <a:r>
              <a:rPr lang="it-IT" sz="1800" dirty="0" smtClean="0">
                <a:latin typeface="+mj-lt"/>
                <a:ea typeface="Cambria Math"/>
                <a:cs typeface="Times New Roman"/>
              </a:rPr>
              <a:t>R </a:t>
            </a:r>
            <a:r>
              <a:rPr lang="it-IT" sz="1800" dirty="0" smtClean="0">
                <a:latin typeface="Cambria Math"/>
                <a:ea typeface="Cambria Math"/>
                <a:cs typeface="Times New Roman"/>
              </a:rPr>
              <a:t>=</a:t>
            </a:r>
            <a:r>
              <a:rPr lang="it-IT" sz="1800" dirty="0" smtClean="0">
                <a:latin typeface="+mj-lt"/>
                <a:ea typeface="Cambria Math"/>
                <a:cs typeface="Times New Roman"/>
              </a:rPr>
              <a:t> </a:t>
            </a:r>
          </a:p>
          <a:p>
            <a:pPr>
              <a:buNone/>
            </a:pPr>
            <a:endParaRPr lang="it-IT" sz="1800" dirty="0" smtClean="0">
              <a:latin typeface="+mj-lt"/>
              <a:ea typeface="Cambria Math"/>
              <a:cs typeface="Times New Roman"/>
            </a:endParaRPr>
          </a:p>
          <a:p>
            <a:pPr>
              <a:buNone/>
            </a:pPr>
            <a:r>
              <a:rPr lang="it-IT" sz="1800" dirty="0" smtClean="0">
                <a:latin typeface="+mj-lt"/>
                <a:ea typeface="Cambria Math"/>
                <a:cs typeface="Times New Roman"/>
              </a:rPr>
              <a:t>	</a:t>
            </a:r>
            <a:r>
              <a:rPr lang="el-GR" sz="1800" dirty="0" smtClean="0">
                <a:latin typeface="Arial" pitchFamily="34" charset="0"/>
                <a:cs typeface="Arial" pitchFamily="34" charset="0"/>
              </a:rPr>
              <a:t> Δ</a:t>
            </a:r>
            <a:r>
              <a:rPr lang="it-IT" sz="1800" dirty="0" smtClean="0">
                <a:latin typeface="Arial" pitchFamily="34" charset="0"/>
                <a:cs typeface="Arial" pitchFamily="34" charset="0"/>
              </a:rPr>
              <a:t>l </a:t>
            </a:r>
            <a:r>
              <a:rPr lang="it-IT" sz="1800" dirty="0" smtClean="0">
                <a:latin typeface="Cambria Math"/>
                <a:ea typeface="Cambria Math"/>
                <a:cs typeface="Arial" pitchFamily="34" charset="0"/>
              </a:rPr>
              <a:t>= </a:t>
            </a:r>
            <a:r>
              <a:rPr lang="it-IT" sz="1800" dirty="0" smtClean="0">
                <a:latin typeface="+mj-lt"/>
                <a:ea typeface="Cambria Math"/>
                <a:cs typeface="Arial" pitchFamily="34" charset="0"/>
              </a:rPr>
              <a:t>dz </a:t>
            </a:r>
            <a:r>
              <a:rPr lang="it-IT" sz="1800" dirty="0" smtClean="0">
                <a:latin typeface="+mj-lt"/>
                <a:ea typeface="Cambria Math"/>
                <a:cs typeface="Times New Roman"/>
              </a:rPr>
              <a:t>∙ </a:t>
            </a:r>
            <a:r>
              <a:rPr lang="el-GR" sz="1800" dirty="0" smtClean="0">
                <a:latin typeface="+mj-lt"/>
                <a:ea typeface="Cambria Math"/>
                <a:cs typeface="Arial"/>
              </a:rPr>
              <a:t>ε</a:t>
            </a:r>
            <a:endParaRPr lang="it-IT" sz="1800" dirty="0" smtClean="0">
              <a:latin typeface="+mj-lt"/>
              <a:ea typeface="Cambria Math"/>
              <a:cs typeface="Arial"/>
            </a:endParaRPr>
          </a:p>
          <a:p>
            <a:pPr>
              <a:buNone/>
            </a:pPr>
            <a:endParaRPr lang="it-IT" sz="1800" dirty="0" smtClean="0">
              <a:latin typeface="+mj-lt"/>
              <a:ea typeface="Cambria Math"/>
              <a:cs typeface="Arial"/>
            </a:endParaRPr>
          </a:p>
          <a:p>
            <a:pPr>
              <a:buNone/>
            </a:pPr>
            <a:endParaRPr lang="it-IT" sz="1800" dirty="0" smtClean="0">
              <a:latin typeface="+mj-lt"/>
              <a:ea typeface="Cambria Math"/>
              <a:cs typeface="Arial"/>
            </a:endParaRPr>
          </a:p>
          <a:p>
            <a:pPr>
              <a:buNone/>
            </a:pPr>
            <a:r>
              <a:rPr lang="it-IT" sz="1800" dirty="0" smtClean="0">
                <a:latin typeface="+mj-lt"/>
                <a:ea typeface="Cambria Math"/>
                <a:cs typeface="Arial"/>
              </a:rPr>
              <a:t>	</a:t>
            </a:r>
            <a:r>
              <a:rPr lang="it-IT" sz="1800" dirty="0" smtClean="0">
                <a:latin typeface="Arial"/>
                <a:ea typeface="Cambria Math"/>
                <a:cs typeface="Arial"/>
              </a:rPr>
              <a:t> d</a:t>
            </a:r>
            <a:r>
              <a:rPr lang="el-GR" sz="1800" dirty="0" smtClean="0">
                <a:latin typeface="Arial"/>
                <a:ea typeface="Cambria Math"/>
                <a:cs typeface="Arial"/>
              </a:rPr>
              <a:t>φ</a:t>
            </a:r>
            <a:r>
              <a:rPr lang="it-IT" sz="1800" dirty="0" smtClean="0">
                <a:latin typeface="Arial"/>
                <a:ea typeface="Cambria Math"/>
                <a:cs typeface="Arial"/>
              </a:rPr>
              <a:t> </a:t>
            </a:r>
            <a:r>
              <a:rPr lang="el-GR" sz="1800" dirty="0" smtClean="0">
                <a:latin typeface="Cambria Math"/>
                <a:ea typeface="Cambria Math"/>
                <a:cs typeface="Arial"/>
              </a:rPr>
              <a:t>=</a:t>
            </a:r>
            <a:r>
              <a:rPr lang="it-IT" sz="1800" dirty="0" smtClean="0">
                <a:latin typeface="Cambria Math"/>
                <a:ea typeface="Cambria Math"/>
                <a:cs typeface="Arial"/>
              </a:rPr>
              <a:t> 			</a:t>
            </a:r>
            <a:r>
              <a:rPr lang="it-IT" sz="1800" dirty="0" smtClean="0">
                <a:latin typeface="+mj-lt"/>
                <a:ea typeface="Cambria Math"/>
                <a:cs typeface="Arial"/>
              </a:rPr>
              <a:t>ottenendo la formula (2)</a:t>
            </a:r>
            <a:endParaRPr lang="it-IT" sz="1800" dirty="0">
              <a:latin typeface="+mj-lt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1571612"/>
            <a:ext cx="219075" cy="609600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643182"/>
            <a:ext cx="533400" cy="552450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4286256"/>
            <a:ext cx="1857375" cy="6000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+mj-lt"/>
              </a:rPr>
              <a:t>La linea elastica</a:t>
            </a:r>
            <a:endParaRPr lang="it-IT" dirty="0">
              <a:latin typeface="+mj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it-IT" sz="1800" dirty="0" smtClean="0">
                <a:latin typeface="+mj-lt"/>
              </a:rPr>
              <a:t>Le formule (1) e (2) consentono di scrivere:</a:t>
            </a:r>
          </a:p>
          <a:p>
            <a:pPr algn="just">
              <a:buNone/>
            </a:pPr>
            <a:endParaRPr lang="it-IT" sz="1800" dirty="0" smtClean="0">
              <a:latin typeface="+mj-lt"/>
            </a:endParaRPr>
          </a:p>
          <a:p>
            <a:pPr algn="just">
              <a:buNone/>
            </a:pPr>
            <a:r>
              <a:rPr lang="it-IT" sz="1800" dirty="0" smtClean="0">
                <a:latin typeface="+mj-lt"/>
              </a:rPr>
              <a:t>(3)		</a:t>
            </a:r>
          </a:p>
          <a:p>
            <a:pPr algn="just">
              <a:buNone/>
            </a:pPr>
            <a:endParaRPr lang="it-IT" sz="1800" dirty="0" smtClean="0">
              <a:latin typeface="+mj-lt"/>
            </a:endParaRPr>
          </a:p>
          <a:p>
            <a:pPr algn="just">
              <a:buNone/>
            </a:pPr>
            <a:endParaRPr lang="it-IT" sz="1800" dirty="0" smtClean="0">
              <a:latin typeface="+mj-lt"/>
            </a:endParaRPr>
          </a:p>
          <a:p>
            <a:pPr algn="just">
              <a:buNone/>
            </a:pPr>
            <a:r>
              <a:rPr lang="it-IT" sz="1800" dirty="0" smtClean="0">
                <a:latin typeface="+mj-lt"/>
              </a:rPr>
              <a:t>	La (3) prende il nome di </a:t>
            </a:r>
            <a:r>
              <a:rPr lang="it-IT" sz="1800" i="1" u="sng" dirty="0" smtClean="0">
                <a:latin typeface="+mj-lt"/>
              </a:rPr>
              <a:t>equazione differenziale della linea elastica</a:t>
            </a:r>
            <a:r>
              <a:rPr lang="it-IT" sz="1800" dirty="0" smtClean="0">
                <a:latin typeface="+mj-lt"/>
              </a:rPr>
              <a:t>.</a:t>
            </a:r>
          </a:p>
          <a:p>
            <a:pPr algn="just">
              <a:buNone/>
            </a:pPr>
            <a:endParaRPr lang="it-IT" sz="1800" dirty="0" smtClean="0">
              <a:latin typeface="+mj-lt"/>
            </a:endParaRPr>
          </a:p>
          <a:p>
            <a:pPr algn="just">
              <a:buNone/>
            </a:pPr>
            <a:r>
              <a:rPr lang="it-IT" sz="1800" dirty="0" smtClean="0">
                <a:latin typeface="+mj-lt"/>
              </a:rPr>
              <a:t>	L’equazione differenziale della linea elastica tiene conto del solo contributo flettente, mentre le travi, nella maggior parte dei casi, sono soggette a flessione e taglio. Tuttavia, nell’ambito delle travi snelle, la deformazione tagliante è trascurabile rispetto alla deformazione flessionale e l’equazione continua a valere.	</a:t>
            </a:r>
          </a:p>
          <a:p>
            <a:pPr algn="just">
              <a:buNone/>
            </a:pPr>
            <a:endParaRPr lang="it-IT" sz="1800" dirty="0" smtClean="0"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2143116"/>
            <a:ext cx="1143000" cy="63817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lo geometric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ersonalizzato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Ve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1658</TotalTime>
  <Words>1025</Words>
  <Application>Microsoft Office PowerPoint</Application>
  <PresentationFormat>Presentazione su schermo (4:3)</PresentationFormat>
  <Paragraphs>274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29" baseType="lpstr">
      <vt:lpstr>Modello geometrico</vt:lpstr>
      <vt:lpstr>LE DEFORMAZIONI                     nelle travi rettilinee inflesse</vt:lpstr>
      <vt:lpstr>La linea elastica</vt:lpstr>
      <vt:lpstr>La linea elastica</vt:lpstr>
      <vt:lpstr>La linea elastica</vt:lpstr>
      <vt:lpstr>La linea elastica</vt:lpstr>
      <vt:lpstr>La linea elastica</vt:lpstr>
      <vt:lpstr>La linea elastica</vt:lpstr>
      <vt:lpstr>La linea elastica</vt:lpstr>
      <vt:lpstr>La linea elastica</vt:lpstr>
      <vt:lpstr>La linea elastica</vt:lpstr>
      <vt:lpstr>La linea elastica</vt:lpstr>
      <vt:lpstr>Integrazione dell’equazione differenziale della linea elastica</vt:lpstr>
      <vt:lpstr>Integrazione dell’equazione differenziale della linea elastica</vt:lpstr>
      <vt:lpstr>Calcolo della linea elastica</vt:lpstr>
      <vt:lpstr>Calcolo della linea elastica</vt:lpstr>
      <vt:lpstr>Calcolo della linea elastica</vt:lpstr>
      <vt:lpstr>Calcolo della linea elastica</vt:lpstr>
      <vt:lpstr>Calcolo della linea elastica</vt:lpstr>
      <vt:lpstr>Calcolo della linea elastica</vt:lpstr>
      <vt:lpstr>Applicazione pratica</vt:lpstr>
      <vt:lpstr>Applicazione pratica</vt:lpstr>
      <vt:lpstr>Applicazione pratica</vt:lpstr>
      <vt:lpstr>Applicazione pratica</vt:lpstr>
      <vt:lpstr>Applicazione pratica</vt:lpstr>
      <vt:lpstr>Applicazione pratica</vt:lpstr>
      <vt:lpstr>Applicazione pratica</vt:lpstr>
      <vt:lpstr>Applicazione pratica</vt:lpstr>
      <vt:lpstr>  Bibliografia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DEFORMAZIONI                     nelle travi rettilinee inflesse</dc:title>
  <dc:creator>Marika Distefani</dc:creator>
  <cp:keywords>Forme, Geometria, Schema, Triangoli, Trapezi</cp:keywords>
  <cp:lastModifiedBy>Marika Distefani</cp:lastModifiedBy>
  <cp:revision>55</cp:revision>
  <dcterms:created xsi:type="dcterms:W3CDTF">2008-06-02T07:10:12Z</dcterms:created>
  <dcterms:modified xsi:type="dcterms:W3CDTF">2008-07-07T13:27:01Z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TC102321011040</vt:lpwstr>
  </property>
</Properties>
</file>