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sldIdLst>
    <p:sldId id="257" r:id="rId2"/>
    <p:sldId id="256" r:id="rId3"/>
    <p:sldId id="259" r:id="rId4"/>
    <p:sldId id="260" r:id="rId5"/>
    <p:sldId id="288" r:id="rId6"/>
    <p:sldId id="281" r:id="rId7"/>
    <p:sldId id="306" r:id="rId8"/>
    <p:sldId id="319" r:id="rId9"/>
    <p:sldId id="320" r:id="rId10"/>
    <p:sldId id="321" r:id="rId11"/>
    <p:sldId id="322" r:id="rId12"/>
    <p:sldId id="323" r:id="rId13"/>
    <p:sldId id="307" r:id="rId14"/>
    <p:sldId id="308" r:id="rId15"/>
    <p:sldId id="280" r:id="rId16"/>
    <p:sldId id="283" r:id="rId17"/>
    <p:sldId id="285" r:id="rId18"/>
    <p:sldId id="279" r:id="rId19"/>
    <p:sldId id="286" r:id="rId20"/>
    <p:sldId id="287" r:id="rId21"/>
    <p:sldId id="289" r:id="rId22"/>
    <p:sldId id="290" r:id="rId23"/>
    <p:sldId id="276" r:id="rId24"/>
    <p:sldId id="275" r:id="rId25"/>
    <p:sldId id="277" r:id="rId26"/>
    <p:sldId id="278" r:id="rId27"/>
    <p:sldId id="291" r:id="rId28"/>
    <p:sldId id="292" r:id="rId29"/>
    <p:sldId id="293" r:id="rId30"/>
    <p:sldId id="299" r:id="rId31"/>
    <p:sldId id="295" r:id="rId32"/>
    <p:sldId id="303" r:id="rId33"/>
    <p:sldId id="296" r:id="rId34"/>
    <p:sldId id="298" r:id="rId35"/>
    <p:sldId id="297" r:id="rId36"/>
    <p:sldId id="302" r:id="rId37"/>
    <p:sldId id="301" r:id="rId38"/>
    <p:sldId id="300" r:id="rId39"/>
    <p:sldId id="282" r:id="rId40"/>
    <p:sldId id="262" r:id="rId41"/>
    <p:sldId id="264" r:id="rId42"/>
    <p:sldId id="265" r:id="rId43"/>
    <p:sldId id="266" r:id="rId44"/>
    <p:sldId id="271" r:id="rId45"/>
    <p:sldId id="270" r:id="rId46"/>
    <p:sldId id="272" r:id="rId47"/>
    <p:sldId id="261" r:id="rId48"/>
    <p:sldId id="267" r:id="rId49"/>
    <p:sldId id="263" r:id="rId50"/>
    <p:sldId id="268" r:id="rId51"/>
    <p:sldId id="269" r:id="rId52"/>
    <p:sldId id="284" r:id="rId53"/>
    <p:sldId id="273" r:id="rId54"/>
    <p:sldId id="274" r:id="rId55"/>
    <p:sldId id="312" r:id="rId56"/>
    <p:sldId id="310" r:id="rId57"/>
    <p:sldId id="311" r:id="rId58"/>
    <p:sldId id="314" r:id="rId59"/>
    <p:sldId id="313" r:id="rId60"/>
    <p:sldId id="316" r:id="rId61"/>
    <p:sldId id="315" r:id="rId62"/>
    <p:sldId id="317" r:id="rId63"/>
    <p:sldId id="318" r:id="rId64"/>
    <p:sldId id="305" r:id="rId65"/>
    <p:sldId id="294" r:id="rId66"/>
    <p:sldId id="309" r:id="rId6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DFF478"/>
    <a:srgbClr val="FF6699"/>
    <a:srgbClr val="FDCB67"/>
    <a:srgbClr val="C8D14F"/>
    <a:srgbClr val="33CCCC"/>
    <a:srgbClr val="FEEECE"/>
    <a:srgbClr val="66FF66"/>
    <a:srgbClr val="FF8585"/>
    <a:srgbClr val="42C1D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28" autoAdjust="0"/>
    <p:restoredTop sz="92092" autoAdjust="0"/>
  </p:normalViewPr>
  <p:slideViewPr>
    <p:cSldViewPr>
      <p:cViewPr>
        <p:scale>
          <a:sx n="100" d="100"/>
          <a:sy n="100" d="100"/>
        </p:scale>
        <p:origin x="-31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0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5C5FEB-494B-4C72-904B-5133E1FAA00B}" type="datetimeFigureOut">
              <a:rPr lang="it-IT" smtClean="0"/>
              <a:pPr/>
              <a:t>15/07/2008</a:t>
            </a:fld>
            <a:endParaRPr lang="it-IT" dirty="0"/>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B16984-9DE1-41DF-BBD6-36E13F9157AE}" type="slidenum">
              <a:rPr lang="it-IT" smtClean="0"/>
              <a:pPr/>
              <a:t>‹N›</a:t>
            </a:fld>
            <a:endParaRPr lang="it-IT"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1B16984-9DE1-41DF-BBD6-36E13F9157AE}" type="slidenum">
              <a:rPr lang="it-IT" smtClean="0"/>
              <a:pPr/>
              <a:t>4</a:t>
            </a:fld>
            <a:endParaRPr lang="it-I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1B16984-9DE1-41DF-BBD6-36E13F9157AE}" type="slidenum">
              <a:rPr lang="it-IT" smtClean="0"/>
              <a:pPr/>
              <a:t>59</a:t>
            </a:fld>
            <a:endParaRPr lang="it-I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8" name="Titolo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it-IT" smtClean="0"/>
              <a:t>Fare clic per modificare lo stile del titolo</a:t>
            </a:r>
            <a:endParaRPr kumimoji="0" lang="en-US"/>
          </a:p>
        </p:txBody>
      </p:sp>
      <p:sp>
        <p:nvSpPr>
          <p:cNvPr id="28" name="Segnaposto data 27"/>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17" name="Segnaposto piè di pagina 16"/>
          <p:cNvSpPr>
            <a:spLocks noGrp="1"/>
          </p:cNvSpPr>
          <p:nvPr>
            <p:ph type="ftr" sz="quarter" idx="11"/>
          </p:nvPr>
        </p:nvSpPr>
        <p:spPr/>
        <p:txBody>
          <a:bodyPr/>
          <a:lstStyle/>
          <a:p>
            <a:endParaRPr lang="it-IT" dirty="0"/>
          </a:p>
        </p:txBody>
      </p:sp>
      <p:sp>
        <p:nvSpPr>
          <p:cNvPr id="29" name="Segnaposto numero diapositiva 28"/>
          <p:cNvSpPr>
            <a:spLocks noGrp="1"/>
          </p:cNvSpPr>
          <p:nvPr>
            <p:ph type="sldNum" sz="quarter" idx="12"/>
          </p:nvPr>
        </p:nvSpPr>
        <p:spPr/>
        <p:txBody>
          <a:bodyPr/>
          <a:lstStyle/>
          <a:p>
            <a:fld id="{EB3A4FF0-80DE-43F4-86CE-1311694D7FA9}" type="slidenum">
              <a:rPr lang="it-IT" smtClean="0"/>
              <a:pPr/>
              <a:t>‹N›</a:t>
            </a:fld>
            <a:endParaRPr lang="it-IT" dirty="0"/>
          </a:p>
        </p:txBody>
      </p:sp>
      <p:sp>
        <p:nvSpPr>
          <p:cNvPr id="9" name="Sottotitolo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a:xfrm>
            <a:off x="7924800" y="6416675"/>
            <a:ext cx="762000" cy="365125"/>
          </a:xfrm>
        </p:spPr>
        <p:txBody>
          <a:bodyPr/>
          <a:lstStyle/>
          <a:p>
            <a:fld id="{EB3A4FF0-80DE-43F4-86CE-1311694D7FA9}" type="slidenum">
              <a:rPr lang="it-IT" smtClean="0"/>
              <a:pPr/>
              <a:t>‹N›</a:t>
            </a:fld>
            <a:endParaRPr lang="it-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8229600" cy="1143000"/>
          </a:xfrm>
        </p:spPr>
        <p:txBody>
          <a:bodyPr anchor="ctr"/>
          <a:lstStyle>
            <a:lvl1pPr>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it-IT" dirty="0" smtClean="0">
                <a:solidFill>
                  <a:schemeClr val="lt1"/>
                </a:solidFill>
                <a:latin typeface="+mn-lt"/>
                <a:ea typeface="+mn-ea"/>
                <a:cs typeface="+mn-cs"/>
              </a:rPr>
              <a:t>Fare clic sull'icona per inserire un'immagine</a:t>
            </a:r>
            <a:endParaRPr kumimoji="0" lang="en-US" dirty="0">
              <a:solidFill>
                <a:schemeClr val="lt1"/>
              </a:solidFill>
              <a:latin typeface="+mn-lt"/>
              <a:ea typeface="+mn-ea"/>
              <a:cs typeface="+mn-cs"/>
            </a:endParaRPr>
          </a:p>
        </p:txBody>
      </p:sp>
      <p:sp>
        <p:nvSpPr>
          <p:cNvPr id="4" name="Segnaposto testo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p:txBody>
          <a:bodyPr/>
          <a:lstStyle/>
          <a:p>
            <a:fld id="{5429BFCE-1B21-4C51-AA6D-7D14C2949A62}" type="datetimeFigureOut">
              <a:rPr lang="it-IT" smtClean="0"/>
              <a:pPr/>
              <a:t>15/07/2008</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EB3A4FF0-80DE-43F4-86CE-1311694D7FA9}" type="slidenum">
              <a:rPr lang="it-IT" smtClean="0"/>
              <a:pPr/>
              <a:t>‹N›</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Segnaposto titolo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it-IT" smtClean="0"/>
              <a:t>Fare clic per modificare lo stile del titolo</a:t>
            </a:r>
            <a:endParaRPr kumimoji="0" lang="en-US"/>
          </a:p>
        </p:txBody>
      </p:sp>
      <p:sp>
        <p:nvSpPr>
          <p:cNvPr id="13" name="Segnaposto testo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4" name="Segnaposto data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429BFCE-1B21-4C51-AA6D-7D14C2949A62}" type="datetimeFigureOut">
              <a:rPr lang="it-IT" smtClean="0"/>
              <a:pPr/>
              <a:t>15/07/2008</a:t>
            </a:fld>
            <a:endParaRPr lang="it-IT" dirty="0"/>
          </a:p>
        </p:txBody>
      </p:sp>
      <p:sp>
        <p:nvSpPr>
          <p:cNvPr id="3" name="Segnaposto piè di pagina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it-IT" dirty="0"/>
          </a:p>
        </p:txBody>
      </p:sp>
      <p:sp>
        <p:nvSpPr>
          <p:cNvPr id="23" name="Segnaposto numero diapositiva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EB3A4FF0-80DE-43F4-86CE-1311694D7FA9}" type="slidenum">
              <a:rPr lang="it-IT" smtClean="0"/>
              <a:pPr/>
              <a:t>‹N›</a:t>
            </a:fld>
            <a:endParaRPr lang="it-IT"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audio" Target="file:///C:\Documents%20and%20Settings\HP_Administrator\Documenti\Musica\Bob%20Dylan\Blowin'%20in%20the%20wind.wma"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video" Target="file:///C:\Documents%20and%20Settings\HP_Administrator\Documenti\tesina%20esami-%20Beyond%20the%20wall\Movimentocavour.wmv" TargetMode="External"/><Relationship Id="rId5" Type="http://schemas.openxmlformats.org/officeDocument/2006/relationships/slide" Target="slide3.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video" Target="file:///C:\Documents%20and%20Settings\HP_Administrator\Documenti\Video\YouTube%20-%20Easy%20Rider%20opening%20credits.wmv" TargetMode="Externa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39.xml"/><Relationship Id="rId18" Type="http://schemas.openxmlformats.org/officeDocument/2006/relationships/slide" Target="slide60.xml"/><Relationship Id="rId3" Type="http://schemas.openxmlformats.org/officeDocument/2006/relationships/image" Target="../media/image2.jpeg"/><Relationship Id="rId21" Type="http://schemas.openxmlformats.org/officeDocument/2006/relationships/image" Target="../media/image5.png"/><Relationship Id="rId7" Type="http://schemas.openxmlformats.org/officeDocument/2006/relationships/slide" Target="slide23.xml"/><Relationship Id="rId12" Type="http://schemas.openxmlformats.org/officeDocument/2006/relationships/slide" Target="slide35.xml"/><Relationship Id="rId17" Type="http://schemas.openxmlformats.org/officeDocument/2006/relationships/slide" Target="slide55.xml"/><Relationship Id="rId2" Type="http://schemas.openxmlformats.org/officeDocument/2006/relationships/slideLayout" Target="../slideLayouts/slideLayout8.xml"/><Relationship Id="rId16" Type="http://schemas.openxmlformats.org/officeDocument/2006/relationships/slide" Target="slide52.xml"/><Relationship Id="rId20" Type="http://schemas.openxmlformats.org/officeDocument/2006/relationships/slide" Target="slide65.xml"/><Relationship Id="rId1" Type="http://schemas.openxmlformats.org/officeDocument/2006/relationships/video" Target="file:///C:\Documents%20and%20Settings\HP_Administrator\Documenti\tesina%20esami-%20Beyond%20the%20wall\Rivoluzione.wmv" TargetMode="External"/><Relationship Id="rId6" Type="http://schemas.openxmlformats.org/officeDocument/2006/relationships/slide" Target="slide19.xml"/><Relationship Id="rId11" Type="http://schemas.openxmlformats.org/officeDocument/2006/relationships/slide" Target="slide33.xml"/><Relationship Id="rId5" Type="http://schemas.openxmlformats.org/officeDocument/2006/relationships/slide" Target="slide15.xml"/><Relationship Id="rId15" Type="http://schemas.openxmlformats.org/officeDocument/2006/relationships/slide" Target="slide47.xml"/><Relationship Id="rId10" Type="http://schemas.openxmlformats.org/officeDocument/2006/relationships/slide" Target="slide30.xml"/><Relationship Id="rId19" Type="http://schemas.openxmlformats.org/officeDocument/2006/relationships/slide" Target="slide64.xml"/><Relationship Id="rId4" Type="http://schemas.openxmlformats.org/officeDocument/2006/relationships/slide" Target="slide4.xml"/><Relationship Id="rId9" Type="http://schemas.openxmlformats.org/officeDocument/2006/relationships/slide" Target="slide27.xml"/><Relationship Id="rId14" Type="http://schemas.openxmlformats.org/officeDocument/2006/relationships/slide" Target="slide40.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7.xml"/><Relationship Id="rId1" Type="http://schemas.openxmlformats.org/officeDocument/2006/relationships/video" Target="file:///C:\Documents%20and%20Settings\HP_Administrator\Documenti\tesina%20esami-%20Beyond%20the%20wall\YouTube%20-%20Hey%20Jude.wmv" TargetMode="External"/><Relationship Id="rId5" Type="http://schemas.openxmlformats.org/officeDocument/2006/relationships/slide" Target="slide3.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7.xml"/><Relationship Id="rId1" Type="http://schemas.openxmlformats.org/officeDocument/2006/relationships/audio" Target="file:///C:\Documents%20and%20Settings\HP_Administrator\Documenti\tesina%20esami-%20Beyond%20the%20wall\14%20Purple%20Haze.wma" TargetMode="External"/><Relationship Id="rId6" Type="http://schemas.openxmlformats.org/officeDocument/2006/relationships/slide" Target="slide3.xml"/><Relationship Id="rId5" Type="http://schemas.openxmlformats.org/officeDocument/2006/relationships/image" Target="../media/image48.jpe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7.xml"/><Relationship Id="rId1" Type="http://schemas.openxmlformats.org/officeDocument/2006/relationships/video" Target="file:///C:\Documents%20and%20Settings\HP_Administrator\Documenti\tesina%20esami-%20Beyond%20the%20wall\Pink%20Floyd-Another%20Brick.wmv" TargetMode="External"/><Relationship Id="rId5" Type="http://schemas.openxmlformats.org/officeDocument/2006/relationships/slide" Target="slide3.xml"/><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slide" Target="slide3.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66.jpeg"/><Relationship Id="rId4" Type="http://schemas.openxmlformats.org/officeDocument/2006/relationships/image" Target="../media/image65.jpeg"/></Relationships>
</file>

<file path=ppt/slides/_rels/slide45.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jpeg"/><Relationship Id="rId4" Type="http://schemas.openxmlformats.org/officeDocument/2006/relationships/image" Target="../media/image69.jpeg"/><Relationship Id="rId9" Type="http://schemas.openxmlformats.org/officeDocument/2006/relationships/slide" Target="slide3.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76.jpeg"/></Relationships>
</file>

<file path=ppt/slides/_rels/slide4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84.jpeg"/></Relationships>
</file>

<file path=ppt/slides/_rels/slide52.xml.rels><?xml version="1.0" encoding="UTF-8" standalone="yes"?>
<Relationships xmlns="http://schemas.openxmlformats.org/package/2006/relationships"><Relationship Id="rId2" Type="http://schemas.openxmlformats.org/officeDocument/2006/relationships/image" Target="../media/image85.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gif"/><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gif"/><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8.xml.rels><?xml version="1.0" encoding="UTF-8" standalone="yes"?>
<Relationships xmlns="http://schemas.openxmlformats.org/package/2006/relationships"><Relationship Id="rId3" Type="http://schemas.openxmlformats.org/officeDocument/2006/relationships/image" Target="../media/image94.gif"/><Relationship Id="rId2" Type="http://schemas.openxmlformats.org/officeDocument/2006/relationships/image" Target="../media/image93.gif"/><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95.gif"/></Relationships>
</file>

<file path=ppt/slides/_rels/slide59.xml.rels><?xml version="1.0" encoding="UTF-8" standalone="yes"?>
<Relationships xmlns="http://schemas.openxmlformats.org/package/2006/relationships"><Relationship Id="rId3" Type="http://schemas.openxmlformats.org/officeDocument/2006/relationships/image" Target="../media/image96.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slideLayout" Target="../slideLayouts/slideLayout7.xml"/><Relationship Id="rId1" Type="http://schemas.openxmlformats.org/officeDocument/2006/relationships/audio" Target="file:///C:\Documents%20and%20Settings\HP_Administrator\Documenti\tesina%20esami-%20Beyond%20the%20wall\Deep%20Purple%20-%20Smoke%20On%20The%20Water.wma" TargetMode="External"/><Relationship Id="rId5" Type="http://schemas.openxmlformats.org/officeDocument/2006/relationships/image" Target="../media/image99.png"/><Relationship Id="rId4" Type="http://schemas.openxmlformats.org/officeDocument/2006/relationships/image" Target="../media/image98.jpeg"/></Relationships>
</file>

<file path=ppt/slides/_rels/slide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104.gif"/><Relationship Id="rId4" Type="http://schemas.openxmlformats.org/officeDocument/2006/relationships/image" Target="../media/image103.jpeg"/></Relationships>
</file>

<file path=ppt/slides/_rels/slide6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108.jpeg"/><Relationship Id="rId4" Type="http://schemas.openxmlformats.org/officeDocument/2006/relationships/image" Target="../media/image107.jpeg"/></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audio" Target="file:///C:\Documents%20and%20Settings\HP_Administrator\Documenti\Musica\Paolo%20Pietrangeli%20-%20E'%20finito%20il%20sessantotto.wma" TargetMode="External"/><Relationship Id="rId6" Type="http://schemas.openxmlformats.org/officeDocument/2006/relationships/image" Target="../media/image110.png"/><Relationship Id="rId5" Type="http://schemas.openxmlformats.org/officeDocument/2006/relationships/slide" Target="slide3.xml"/><Relationship Id="rId4" Type="http://schemas.openxmlformats.org/officeDocument/2006/relationships/image" Target="../media/image109.jpeg"/></Relationships>
</file>

<file path=ppt/slides/_rels/slide6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slideLayout" Target="../slideLayouts/slideLayout2.xml"/><Relationship Id="rId1" Type="http://schemas.openxmlformats.org/officeDocument/2006/relationships/audio" Target="file:///C:\Documents%20and%20Settings\HP_Administrator\Documenti\tesina%20esami-%20Beyond%20the%20wall\04%20Another%20Brick%20in%20the%20Wall,%20Pt.%202.wma" TargetMode="External"/><Relationship Id="rId5" Type="http://schemas.openxmlformats.org/officeDocument/2006/relationships/slide" Target="slide3.xml"/><Relationship Id="rId4" Type="http://schemas.openxmlformats.org/officeDocument/2006/relationships/image" Target="../media/image112.png"/></Relationships>
</file>

<file path=ppt/slides/_rels/slide66.xml.rels><?xml version="1.0" encoding="UTF-8" standalone="yes"?>
<Relationships xmlns="http://schemas.openxmlformats.org/package/2006/relationships"><Relationship Id="rId3" Type="http://schemas.openxmlformats.org/officeDocument/2006/relationships/hyperlink" Target="http://www.youtube.com/" TargetMode="External"/><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1.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sfondo-muro-lathuille.jpg"/>
          <p:cNvPicPr>
            <a:picLocks noChangeAspect="1"/>
          </p:cNvPicPr>
          <p:nvPr/>
        </p:nvPicPr>
        <p:blipFill>
          <a:blip r:embed="rId3"/>
          <a:stretch>
            <a:fillRect/>
          </a:stretch>
        </p:blipFill>
        <p:spPr>
          <a:xfrm>
            <a:off x="29688" y="0"/>
            <a:ext cx="9084623"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2" name="Rettangolo 1"/>
          <p:cNvSpPr/>
          <p:nvPr/>
        </p:nvSpPr>
        <p:spPr>
          <a:xfrm>
            <a:off x="0" y="0"/>
            <a:ext cx="9144000" cy="46474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4400" b="1" i="1" dirty="0" err="1"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From</a:t>
            </a:r>
            <a:r>
              <a:rPr lang="it-IT" sz="4400" b="1" i="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 5^D</a:t>
            </a:r>
          </a:p>
          <a:p>
            <a:pPr algn="ctr"/>
            <a:r>
              <a:rPr lang="it-IT" sz="4400" b="1" i="1" dirty="0" err="1"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Of</a:t>
            </a:r>
            <a:r>
              <a:rPr lang="it-IT" sz="4400" b="1" i="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 </a:t>
            </a:r>
            <a:r>
              <a:rPr lang="it-IT" sz="4400" b="1" i="1" dirty="0" err="1"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Checchia</a:t>
            </a:r>
            <a:r>
              <a:rPr lang="it-IT" sz="4400" b="1" i="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 Rispoli’s Liceo</a:t>
            </a:r>
            <a:endParaRPr lang="it-IT" sz="4800" b="1" i="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endParaRPr>
          </a:p>
          <a:p>
            <a:pPr algn="ctr"/>
            <a:r>
              <a:rPr lang="it-IT" sz="3200" b="1" i="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2007/2008</a:t>
            </a:r>
            <a:endParaRPr lang="it-IT" sz="36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60007" dist="310007" dir="7680000" sy="30000" kx="1300200" algn="ctr" rotWithShape="0">
                  <a:prstClr val="black">
                    <a:alpha val="32000"/>
                  </a:prstClr>
                </a:outerShdw>
              </a:effectLst>
            </a:endParaRPr>
          </a:p>
          <a:p>
            <a:pPr algn="ctr"/>
            <a:endParaRPr lang="it-IT"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60007" dist="310007" dir="7680000" sy="30000" kx="1300200" algn="ctr" rotWithShape="0">
                  <a:prstClr val="black">
                    <a:alpha val="32000"/>
                  </a:prstClr>
                </a:outerShdw>
              </a:effectLst>
            </a:endParaRPr>
          </a:p>
          <a:p>
            <a:pPr algn="ctr"/>
            <a:r>
              <a:rPr lang="it-IT" sz="6000" b="1" cap="none" spc="0" dirty="0" smtClean="0">
                <a:ln w="11430"/>
                <a:solidFill>
                  <a:srgbClr val="33CCCC"/>
                </a:solidFill>
                <a:effectLst>
                  <a:glow rad="63500">
                    <a:schemeClr val="accent1">
                      <a:satMod val="175000"/>
                      <a:alpha val="40000"/>
                    </a:schemeClr>
                  </a:glow>
                  <a:outerShdw blurRad="60007" dist="310007" dir="7680000" sy="30000" kx="1300200" algn="ctr" rotWithShape="0">
                    <a:prstClr val="black">
                      <a:alpha val="32000"/>
                    </a:prstClr>
                  </a:outerShdw>
                </a:effectLst>
              </a:rPr>
              <a:t>Pierfrancesco Conte</a:t>
            </a:r>
          </a:p>
          <a:p>
            <a:pPr algn="ctr"/>
            <a:r>
              <a:rPr lang="it-IT" sz="5400" b="1"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presents</a:t>
            </a:r>
            <a:r>
              <a:rPr lang="it-IT" sz="5400" b="1" cap="none" spc="0" dirty="0" smtClean="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rPr>
              <a:t> </a:t>
            </a:r>
            <a:endParaRPr lang="it-IT" sz="5400" b="1" cap="none" spc="0" dirty="0">
              <a:ln w="11430"/>
              <a:solidFill>
                <a:srgbClr val="C8D14F"/>
              </a:solidFill>
              <a:effectLst>
                <a:glow rad="63500">
                  <a:schemeClr val="accent1">
                    <a:satMod val="175000"/>
                    <a:alpha val="40000"/>
                  </a:schemeClr>
                </a:glow>
                <a:outerShdw blurRad="60007" dist="310007" dir="7680000" sy="30000" kx="1300200" algn="ctr" rotWithShape="0">
                  <a:prstClr val="black">
                    <a:alpha val="32000"/>
                  </a:prstClr>
                </a:outerShdw>
              </a:effectLst>
            </a:endParaRPr>
          </a:p>
        </p:txBody>
      </p:sp>
      <p:pic>
        <p:nvPicPr>
          <p:cNvPr id="3" name="Blowin' in the wind.wma">
            <a:hlinkClick r:id="" action="ppaction://media"/>
          </p:cNvPr>
          <p:cNvPicPr>
            <a:picLocks noRot="1" noChangeAspect="1"/>
          </p:cNvPicPr>
          <p:nvPr>
            <a:audioFile r:link="rId1"/>
          </p:nvPr>
        </p:nvPicPr>
        <p:blipFill>
          <a:blip r:embed="rId4"/>
          <a:stretch>
            <a:fillRect/>
          </a:stretch>
        </p:blipFill>
        <p:spPr>
          <a:xfrm>
            <a:off x="8643966" y="6429396"/>
            <a:ext cx="304800" cy="3048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5" presetClass="entr" presetSubtype="0" fill="hold" grpId="5" nodeType="after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 calcmode="lin" valueType="num">
                                      <p:cBhvr>
                                        <p:cTn id="10" dur="5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1" dur="5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2" dur="5000"/>
                                        <p:tgtEl>
                                          <p:spTgt spid="2">
                                            <p:txEl>
                                              <p:pRg st="0" end="0"/>
                                            </p:txEl>
                                          </p:spTgt>
                                        </p:tgtEl>
                                      </p:cBhvr>
                                    </p:animEffect>
                                  </p:childTnLst>
                                </p:cTn>
                              </p:par>
                            </p:childTnLst>
                          </p:cTn>
                        </p:par>
                        <p:par>
                          <p:cTn id="13" fill="hold">
                            <p:stCondLst>
                              <p:cond delay="5000"/>
                            </p:stCondLst>
                            <p:childTnLst>
                              <p:par>
                                <p:cTn id="14" presetID="55" presetClass="entr" presetSubtype="0" fill="hold" grpId="5"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p:cTn id="16" dur="5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7" dur="5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8" dur="5000"/>
                                        <p:tgtEl>
                                          <p:spTgt spid="2">
                                            <p:txEl>
                                              <p:pRg st="1" end="1"/>
                                            </p:txEl>
                                          </p:spTgt>
                                        </p:tgtEl>
                                      </p:cBhvr>
                                    </p:animEffect>
                                  </p:childTnLst>
                                </p:cTn>
                              </p:par>
                              <p:par>
                                <p:cTn id="19" presetID="55" presetClass="entr" presetSubtype="0" fill="hold" grpId="5" nodeType="with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2" dur="5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3" dur="5000"/>
                                        <p:tgtEl>
                                          <p:spTgt spid="2">
                                            <p:txEl>
                                              <p:pRg st="2" end="2"/>
                                            </p:txEl>
                                          </p:spTgt>
                                        </p:tgtEl>
                                      </p:cBhvr>
                                    </p:animEffect>
                                  </p:childTnLst>
                                </p:cTn>
                              </p:par>
                              <p:par>
                                <p:cTn id="24" presetID="55" presetClass="entr" presetSubtype="0" fill="hold" grpId="5" nodeType="with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 calcmode="lin" valueType="num">
                                      <p:cBhvr>
                                        <p:cTn id="26" dur="5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27" dur="5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28" dur="5000"/>
                                        <p:tgtEl>
                                          <p:spTgt spid="2">
                                            <p:txEl>
                                              <p:pRg st="4" end="4"/>
                                            </p:txEl>
                                          </p:spTgt>
                                        </p:tgtEl>
                                      </p:cBhvr>
                                    </p:animEffect>
                                  </p:childTnLst>
                                </p:cTn>
                              </p:par>
                            </p:childTnLst>
                          </p:cTn>
                        </p:par>
                        <p:par>
                          <p:cTn id="29" fill="hold">
                            <p:stCondLst>
                              <p:cond delay="10000"/>
                            </p:stCondLst>
                            <p:childTnLst>
                              <p:par>
                                <p:cTn id="30" presetID="55" presetClass="entr" presetSubtype="0" fill="hold" grpId="5" nodeType="after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calcmode="lin" valueType="num">
                                      <p:cBhvr>
                                        <p:cTn id="32" dur="5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33" dur="5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34" dur="5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2">
                <p:cTn id="35"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5"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bratislava.jpg"/>
          <p:cNvPicPr>
            <a:picLocks noChangeAspect="1"/>
          </p:cNvPicPr>
          <p:nvPr/>
        </p:nvPicPr>
        <p:blipFill>
          <a:blip r:embed="rId2">
            <a:lum bright="10000" contrast="40000"/>
          </a:blip>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2" name="CasellaDiTesto 1"/>
          <p:cNvSpPr txBox="1"/>
          <p:nvPr/>
        </p:nvSpPr>
        <p:spPr>
          <a:xfrm>
            <a:off x="0" y="0"/>
            <a:ext cx="9144000" cy="4308872"/>
          </a:xfrm>
          <a:prstGeom prst="rect">
            <a:avLst/>
          </a:prstGeom>
          <a:noFill/>
        </p:spPr>
        <p:txBody>
          <a:bodyPr wrap="square" rtlCol="0">
            <a:spAutoFit/>
          </a:bodyPr>
          <a:lstStyle/>
          <a:p>
            <a:pPr algn="ctr"/>
            <a:r>
              <a:rPr lang="it-IT" dirty="0" smtClean="0">
                <a:solidFill>
                  <a:srgbClr val="FF0000"/>
                </a:solidFill>
              </a:rPr>
              <a:t>In </a:t>
            </a:r>
            <a:r>
              <a:rPr lang="it-IT" dirty="0" err="1" smtClean="0">
                <a:solidFill>
                  <a:srgbClr val="FF0000"/>
                </a:solidFill>
              </a:rPr>
              <a:t>Cecoslovacchia…</a:t>
            </a:r>
            <a:endParaRPr lang="it-IT" dirty="0" smtClean="0">
              <a:solidFill>
                <a:srgbClr val="FF0000"/>
              </a:solidFill>
            </a:endParaRPr>
          </a:p>
          <a:p>
            <a:pPr algn="just"/>
            <a:r>
              <a:rPr lang="it-IT" sz="1600" dirty="0" smtClean="0"/>
              <a:t>La più alta delle manifestazioni di protesta fu la rivolta studentesca in Cecoslovacchia, che condusse alla svolta politica chiamata </a:t>
            </a:r>
            <a:r>
              <a:rPr lang="it-IT" sz="1600" dirty="0" smtClean="0">
                <a:solidFill>
                  <a:schemeClr val="accent1">
                    <a:lumMod val="60000"/>
                    <a:lumOff val="40000"/>
                  </a:schemeClr>
                </a:solidFill>
              </a:rPr>
              <a:t>"</a:t>
            </a:r>
            <a:r>
              <a:rPr lang="it-IT" sz="1600" b="1" dirty="0" smtClean="0">
                <a:solidFill>
                  <a:schemeClr val="accent1">
                    <a:lumMod val="60000"/>
                    <a:lumOff val="40000"/>
                  </a:schemeClr>
                </a:solidFill>
              </a:rPr>
              <a:t>Primavera di Praga </a:t>
            </a:r>
            <a:r>
              <a:rPr lang="it-IT" sz="1600" dirty="0" smtClean="0">
                <a:solidFill>
                  <a:schemeClr val="accent1">
                    <a:lumMod val="60000"/>
                    <a:lumOff val="40000"/>
                  </a:schemeClr>
                </a:solidFill>
              </a:rPr>
              <a:t>".</a:t>
            </a:r>
          </a:p>
          <a:p>
            <a:pPr algn="just"/>
            <a:r>
              <a:rPr lang="it-IT" sz="1600" dirty="0" smtClean="0"/>
              <a:t>La politica dell'Unione Sovietica di appoggiare ed imporre negli stati satellite solo governi di stile sovietico, usando se necessario anche la forza, fu la base della politica estera sovietica fino a quando, negli anni ottanta, non vi fu l’avvento dell’era </a:t>
            </a:r>
            <a:r>
              <a:rPr lang="it-IT" sz="1600" dirty="0" err="1" smtClean="0"/>
              <a:t>Gorbačëv</a:t>
            </a:r>
            <a:r>
              <a:rPr lang="it-IT" sz="1600" dirty="0" smtClean="0"/>
              <a:t>. La dirigenza sovietica dapprima usò tutti i mezzi diplomatici possibili per fermare o limitare le riforme portate avanti dal governo cecoslovacco, poi, vista l'inutilità di questi tentativi, iniziò a preparare l'opzione militare.</a:t>
            </a:r>
          </a:p>
          <a:p>
            <a:pPr algn="just"/>
            <a:r>
              <a:rPr lang="it-IT" sz="1600" dirty="0" smtClean="0"/>
              <a:t>Nel giugno 1967, durante il </a:t>
            </a:r>
            <a:r>
              <a:rPr lang="it-IT" sz="1600" dirty="0" err="1" smtClean="0"/>
              <a:t>VI</a:t>
            </a:r>
            <a:r>
              <a:rPr lang="it-IT" sz="1600" dirty="0" smtClean="0"/>
              <a:t> congresso degli scrittori a Praga, numerosi partecipanti chiesero la libertà di stampa e accusarono apertamente il regime comunista per gli abusi di potere commessi in passato. </a:t>
            </a:r>
            <a:r>
              <a:rPr lang="it-IT" sz="1600" dirty="0" smtClean="0">
                <a:solidFill>
                  <a:schemeClr val="accent5">
                    <a:lumMod val="20000"/>
                    <a:lumOff val="80000"/>
                  </a:schemeClr>
                </a:solidFill>
              </a:rPr>
              <a:t>Il movimento d’opinione che ne seguì portò </a:t>
            </a:r>
            <a:r>
              <a:rPr lang="it-IT" sz="1600" dirty="0" err="1" smtClean="0">
                <a:solidFill>
                  <a:schemeClr val="accent5">
                    <a:lumMod val="20000"/>
                    <a:lumOff val="80000"/>
                  </a:schemeClr>
                </a:solidFill>
              </a:rPr>
              <a:t>Aleksander</a:t>
            </a:r>
            <a:r>
              <a:rPr lang="it-IT" sz="1600" dirty="0" smtClean="0">
                <a:solidFill>
                  <a:schemeClr val="accent5">
                    <a:lumMod val="20000"/>
                    <a:lumOff val="80000"/>
                  </a:schemeClr>
                </a:solidFill>
              </a:rPr>
              <a:t> Dubček a rivestire la massima carica del </a:t>
            </a:r>
            <a:r>
              <a:rPr lang="it-IT" sz="1600" smtClean="0">
                <a:solidFill>
                  <a:schemeClr val="accent5">
                    <a:lumMod val="20000"/>
                    <a:lumOff val="80000"/>
                  </a:schemeClr>
                </a:solidFill>
              </a:rPr>
              <a:t>partito comunista (</a:t>
            </a:r>
            <a:r>
              <a:rPr lang="it-IT" sz="1600" dirty="0" smtClean="0">
                <a:solidFill>
                  <a:schemeClr val="accent5">
                    <a:lumMod val="20000"/>
                    <a:lumOff val="80000"/>
                  </a:schemeClr>
                </a:solidFill>
              </a:rPr>
              <a:t>gennaio 1968). </a:t>
            </a:r>
            <a:r>
              <a:rPr lang="it-IT" sz="1600" dirty="0" smtClean="0"/>
              <a:t>Dubček subito abolì la censura e procedette a riformare il sistema economico. La situazione cominciò a preoccupare Mosca, che nel timore che la primavera di Praga potesse contagiare gli altri paesi del blocco</a:t>
            </a:r>
            <a:r>
              <a:rPr lang="it-IT" sz="1600" dirty="0" smtClean="0">
                <a:solidFill>
                  <a:srgbClr val="92D050"/>
                </a:solidFill>
              </a:rPr>
              <a:t>, nella notte fra il 20 e il 21 agosto 1968 invase militarmente la Cecoslovacchia</a:t>
            </a:r>
            <a:r>
              <a:rPr lang="it-IT" sz="1600" dirty="0" smtClean="0"/>
              <a:t> con una forza stimata fra i 200.000 e i 600.000 soldati e fra 5.000 e 7.000 veicoli corazzati . Ma fu soltanto nove mesi dopo che </a:t>
            </a:r>
            <a:r>
              <a:rPr lang="it-IT" sz="1600" dirty="0" err="1" smtClean="0"/>
              <a:t>Brežnev</a:t>
            </a:r>
            <a:r>
              <a:rPr lang="it-IT" sz="1600" dirty="0" smtClean="0"/>
              <a:t> riuscì a imporre le dimissioni a Dubček.</a:t>
            </a:r>
          </a:p>
        </p:txBody>
      </p:sp>
      <p:pic>
        <p:nvPicPr>
          <p:cNvPr id="3" name="Immagine 2" descr="la-primavera-di-praga-pagina-storica-corriere-della-sera-320-b.jpg"/>
          <p:cNvPicPr>
            <a:picLocks noChangeAspect="1"/>
          </p:cNvPicPr>
          <p:nvPr/>
        </p:nvPicPr>
        <p:blipFill>
          <a:blip r:embed="rId3"/>
          <a:stretch>
            <a:fillRect/>
          </a:stretch>
        </p:blipFill>
        <p:spPr>
          <a:xfrm>
            <a:off x="7000892" y="4429132"/>
            <a:ext cx="2143108" cy="2428868"/>
          </a:xfrm>
          <a:prstGeom prst="rect">
            <a:avLst/>
          </a:prstGeom>
        </p:spPr>
      </p:pic>
      <p:sp>
        <p:nvSpPr>
          <p:cNvPr id="5" name="Freccia a sinistra 4">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mile 5">
            <a:hlinkClick r:id="rId4" action="ppaction://hlinksldjump"/>
          </p:cNvPr>
          <p:cNvSpPr/>
          <p:nvPr/>
        </p:nvSpPr>
        <p:spPr>
          <a:xfrm>
            <a:off x="4214810"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p:cNvSpPr txBox="1"/>
          <p:nvPr/>
        </p:nvSpPr>
        <p:spPr>
          <a:xfrm>
            <a:off x="0" y="4286256"/>
            <a:ext cx="6929454" cy="2339102"/>
          </a:xfrm>
          <a:prstGeom prst="rect">
            <a:avLst/>
          </a:prstGeom>
          <a:noFill/>
        </p:spPr>
        <p:txBody>
          <a:bodyPr wrap="square" rtlCol="0">
            <a:spAutoFit/>
          </a:bodyPr>
          <a:lstStyle/>
          <a:p>
            <a:pPr algn="just"/>
            <a:r>
              <a:rPr lang="it-IT" sz="1600" dirty="0" smtClean="0">
                <a:solidFill>
                  <a:schemeClr val="accent4">
                    <a:lumMod val="20000"/>
                    <a:lumOff val="80000"/>
                  </a:schemeClr>
                </a:solidFill>
              </a:rPr>
              <a:t>La Primavera di Praga fu un tentativo per recuperare gli individui, schiacciati da un collettivismo inefficace e umiliante. </a:t>
            </a:r>
            <a:r>
              <a:rPr lang="it-IT" sz="1600" dirty="0" smtClean="0"/>
              <a:t>Un fatto è certo: i soldati russi venivano continuamente sostituiti per evitare il contagio di quelle idee politiche e sociali che quel movimento rivendicava con forza. Oggi gli storici ci dicono che la fine del mondo comunista è cominciata proprio in quel 21 agosto 1968. Ma </a:t>
            </a:r>
            <a:r>
              <a:rPr lang="it-IT" sz="1600" b="1" i="1" dirty="0" smtClean="0">
                <a:solidFill>
                  <a:srgbClr val="FFC000"/>
                </a:solidFill>
              </a:rPr>
              <a:t>le idee della Primavera di Praga sarebbero riaffiorate a Mosca, vent’anni dopo, e avrebbero contribuito all’autoaffondamento dell’Urss.</a:t>
            </a:r>
          </a:p>
          <a:p>
            <a:endParaRPr lang="it-IT"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15.jpg"/>
          <p:cNvPicPr>
            <a:picLocks noChangeAspect="1"/>
          </p:cNvPicPr>
          <p:nvPr/>
        </p:nvPicPr>
        <p:blipFill>
          <a:blip r:embed="rId2">
            <a:biLevel thresh="50000"/>
          </a:blip>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2" name="CasellaDiTesto 1"/>
          <p:cNvSpPr txBox="1"/>
          <p:nvPr/>
        </p:nvSpPr>
        <p:spPr>
          <a:xfrm>
            <a:off x="0" y="86916"/>
            <a:ext cx="9144000" cy="6555641"/>
          </a:xfrm>
          <a:prstGeom prst="rect">
            <a:avLst/>
          </a:prstGeom>
          <a:noFill/>
        </p:spPr>
        <p:txBody>
          <a:bodyPr wrap="square" rtlCol="0">
            <a:spAutoFit/>
          </a:bodyPr>
          <a:lstStyle/>
          <a:p>
            <a:pPr hangingPunct="0"/>
            <a:r>
              <a:rPr lang="it-IT" sz="1600" dirty="0" smtClean="0"/>
              <a:t>				</a:t>
            </a:r>
            <a:r>
              <a:rPr lang="it-IT" b="1" dirty="0" smtClean="0">
                <a:solidFill>
                  <a:srgbClr val="FF0000"/>
                </a:solidFill>
              </a:rPr>
              <a:t>In </a:t>
            </a:r>
            <a:r>
              <a:rPr lang="it-IT" b="1" dirty="0" err="1" smtClean="0">
                <a:solidFill>
                  <a:srgbClr val="FF0000"/>
                </a:solidFill>
              </a:rPr>
              <a:t>Germania…</a:t>
            </a:r>
            <a:endParaRPr lang="it-IT" b="1" dirty="0" smtClean="0">
              <a:solidFill>
                <a:srgbClr val="FF0000"/>
              </a:solidFill>
            </a:endParaRPr>
          </a:p>
          <a:p>
            <a:pPr hangingPunct="0"/>
            <a:endParaRPr lang="it-IT" sz="1600" b="1" dirty="0" smtClean="0">
              <a:solidFill>
                <a:srgbClr val="FF0000"/>
              </a:solidFill>
            </a:endParaRPr>
          </a:p>
          <a:p>
            <a:pPr algn="just" hangingPunct="0"/>
            <a:r>
              <a:rPr lang="it-IT" sz="1600" dirty="0" smtClean="0"/>
              <a:t>Il movimento del '68 ebbe un certo peso anche in Germania. </a:t>
            </a:r>
          </a:p>
          <a:p>
            <a:pPr algn="just" hangingPunct="0"/>
            <a:r>
              <a:rPr lang="it-IT" sz="1600" dirty="0" smtClean="0">
                <a:solidFill>
                  <a:srgbClr val="FFC000"/>
                </a:solidFill>
              </a:rPr>
              <a:t>Il 2 giugno 1967 ci fu una prima manifestazione  davanti al Teatro dell’</a:t>
            </a:r>
            <a:r>
              <a:rPr lang="it-IT" sz="1600" dirty="0" err="1" smtClean="0">
                <a:solidFill>
                  <a:srgbClr val="FFC000"/>
                </a:solidFill>
              </a:rPr>
              <a:t>Operà</a:t>
            </a:r>
            <a:r>
              <a:rPr lang="it-IT" sz="1600" dirty="0" smtClean="0">
                <a:solidFill>
                  <a:srgbClr val="FFC000"/>
                </a:solidFill>
              </a:rPr>
              <a:t> dove gli studenti protestarono per difendere lo stato di diritto tedesco e non per rovesciarlo.</a:t>
            </a:r>
            <a:r>
              <a:rPr lang="it-IT" sz="1600" dirty="0" smtClean="0"/>
              <a:t> L’occasione fu data dalla visita dello scià di </a:t>
            </a:r>
            <a:r>
              <a:rPr lang="it-IT" sz="1600" dirty="0" err="1" smtClean="0"/>
              <a:t>Persia</a:t>
            </a:r>
            <a:r>
              <a:rPr lang="it-IT" sz="1600" dirty="0" smtClean="0"/>
              <a:t> </a:t>
            </a:r>
            <a:r>
              <a:rPr lang="it-IT" sz="1600" dirty="0" err="1" smtClean="0"/>
              <a:t>Reza</a:t>
            </a:r>
            <a:r>
              <a:rPr lang="it-IT" sz="1600" dirty="0" smtClean="0"/>
              <a:t> </a:t>
            </a:r>
            <a:r>
              <a:rPr lang="it-IT" sz="1600" dirty="0" err="1" smtClean="0"/>
              <a:t>Pahlavi</a:t>
            </a:r>
            <a:r>
              <a:rPr lang="it-IT" sz="1600" dirty="0" smtClean="0"/>
              <a:t>, ritenuto dagli studenti un dittatore e un servo dell’imperialismo americano in Medio Oriente. Purtroppo </a:t>
            </a:r>
            <a:r>
              <a:rPr lang="it-IT" sz="1600" b="1" i="1" dirty="0" smtClean="0">
                <a:solidFill>
                  <a:srgbClr val="FFC000"/>
                </a:solidFill>
              </a:rPr>
              <a:t>durante la manifestazione un poliziotto uccise con un colpo di pistola uno studente di ventidue anni.</a:t>
            </a:r>
          </a:p>
          <a:p>
            <a:pPr algn="just" hangingPunct="0"/>
            <a:r>
              <a:rPr lang="it-IT" sz="1600" dirty="0" smtClean="0"/>
              <a:t>Non aveva fatto resistenza. Era stato un omicidio. Quel delitto imperdonabile, fu il vero inizio del movimento studentesco.</a:t>
            </a:r>
          </a:p>
          <a:p>
            <a:pPr algn="just" hangingPunct="0"/>
            <a:r>
              <a:rPr lang="it-IT" sz="1600" dirty="0" smtClean="0">
                <a:solidFill>
                  <a:srgbClr val="FFFF00"/>
                </a:solidFill>
              </a:rPr>
              <a:t>La protesta esplose in tutto il Paese con forza imprevista.</a:t>
            </a:r>
          </a:p>
          <a:p>
            <a:pPr algn="just" hangingPunct="0"/>
            <a:r>
              <a:rPr lang="it-IT" sz="1600" dirty="0" smtClean="0"/>
              <a:t>A quell’epoca, nella Berlino divisa in due e dal 1961 circondata da un muro, furono proprio gli studenti della </a:t>
            </a:r>
            <a:r>
              <a:rPr lang="it-IT" sz="1600" dirty="0" err="1" smtClean="0"/>
              <a:t>Freie</a:t>
            </a:r>
            <a:r>
              <a:rPr lang="it-IT" sz="1600" dirty="0" smtClean="0"/>
              <a:t> </a:t>
            </a:r>
            <a:r>
              <a:rPr lang="it-IT" sz="1600" dirty="0" err="1" smtClean="0"/>
              <a:t>Universität</a:t>
            </a:r>
            <a:r>
              <a:rPr lang="it-IT" sz="1600" dirty="0" smtClean="0"/>
              <a:t> fondata dagli americani che insorsero contro il protettore USA, difeso invece in modo totalmente acritico dalla stampa.</a:t>
            </a:r>
          </a:p>
          <a:p>
            <a:pPr algn="just" hangingPunct="0"/>
            <a:r>
              <a:rPr lang="it-IT" sz="1600" dirty="0" smtClean="0"/>
              <a:t>Il ‘67 finì nell'inquietudine. </a:t>
            </a:r>
            <a:r>
              <a:rPr lang="it-IT" sz="1600" b="1" dirty="0" smtClean="0">
                <a:solidFill>
                  <a:schemeClr val="accent3">
                    <a:lumMod val="60000"/>
                    <a:lumOff val="40000"/>
                  </a:schemeClr>
                </a:solidFill>
              </a:rPr>
              <a:t>Rudi </a:t>
            </a:r>
            <a:r>
              <a:rPr lang="it-IT" sz="1600" b="1" dirty="0" err="1" smtClean="0">
                <a:solidFill>
                  <a:schemeClr val="accent3">
                    <a:lumMod val="60000"/>
                    <a:lumOff val="40000"/>
                  </a:schemeClr>
                </a:solidFill>
              </a:rPr>
              <a:t>Dutschke</a:t>
            </a:r>
            <a:r>
              <a:rPr lang="it-IT" sz="1600" b="1" dirty="0" smtClean="0">
                <a:solidFill>
                  <a:schemeClr val="accent3">
                    <a:lumMod val="60000"/>
                    <a:lumOff val="40000"/>
                  </a:schemeClr>
                </a:solidFill>
              </a:rPr>
              <a:t>, il principale esponente dell'SDS </a:t>
            </a:r>
            <a:r>
              <a:rPr lang="it-IT" sz="1600" dirty="0" smtClean="0"/>
              <a:t>(organizzazione degli studenti socialdemocratici tedeschi),  </a:t>
            </a:r>
            <a:r>
              <a:rPr lang="it-IT" sz="1600" dirty="0" smtClean="0">
                <a:solidFill>
                  <a:schemeClr val="accent3">
                    <a:lumMod val="60000"/>
                    <a:lumOff val="40000"/>
                  </a:schemeClr>
                </a:solidFill>
              </a:rPr>
              <a:t>interruppe la messa di Natale nella cattedrale. </a:t>
            </a:r>
            <a:r>
              <a:rPr lang="it-IT" sz="1600" dirty="0" smtClean="0"/>
              <a:t>Si impadronì del pulpito e predicò sui crimini degli americani nella guerra del Vietnam. Mentre era sul punto di lasciare la Chiesa, un pensionato incollerito, lo colpì alla testa con il bastone. Coperto di sangue, Dutschke fu trasportato in ospedale con la ferita aperta. Il congresso internazionale sul Vietnam era previsto per il 17-18 febbraio 1968. Esso fu il culmine assoluto del movimento tedesco. Con quel convegno, Rudi ritenne concluso il suo impegno politico in Germania. </a:t>
            </a:r>
          </a:p>
          <a:p>
            <a:pPr algn="just" hangingPunct="0"/>
            <a:r>
              <a:rPr lang="it-IT" sz="1600" b="1" dirty="0" smtClean="0">
                <a:solidFill>
                  <a:schemeClr val="accent5">
                    <a:lumMod val="60000"/>
                    <a:lumOff val="40000"/>
                  </a:schemeClr>
                </a:solidFill>
              </a:rPr>
              <a:t>L’11 aprile 1968</a:t>
            </a:r>
            <a:r>
              <a:rPr lang="it-IT" sz="1600" dirty="0" smtClean="0"/>
              <a:t>, il Giovedì Santo, </a:t>
            </a:r>
            <a:r>
              <a:rPr lang="it-IT" sz="1600" dirty="0" smtClean="0">
                <a:solidFill>
                  <a:schemeClr val="accent5">
                    <a:lumMod val="60000"/>
                    <a:lumOff val="40000"/>
                  </a:schemeClr>
                </a:solidFill>
              </a:rPr>
              <a:t>Rudi venne aggredito da un giovane attentatore, che gli sparò due colpi in testa. </a:t>
            </a:r>
            <a:r>
              <a:rPr lang="it-IT" sz="1600" dirty="0" smtClean="0"/>
              <a:t>Rudi riuscì a sopravvivere a discapito della sua memoria. Ma qualche anno dopo morì in Danimarca per le conseguenze dell'attentato.</a:t>
            </a:r>
          </a:p>
          <a:p>
            <a:pPr algn="just"/>
            <a:r>
              <a:rPr lang="it-IT" b="1" i="1" dirty="0" smtClean="0">
                <a:solidFill>
                  <a:srgbClr val="92D050"/>
                </a:solidFill>
              </a:rPr>
              <a:t>Il movimento era finito. Frantumato in tanti partitini.</a:t>
            </a:r>
          </a:p>
          <a:p>
            <a:pPr algn="just"/>
            <a:endParaRPr lang="it-IT" sz="1600" dirty="0"/>
          </a:p>
        </p:txBody>
      </p:sp>
      <p:sp>
        <p:nvSpPr>
          <p:cNvPr id="4" name="Freccia a sinistra 3">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Freccia a destra 4">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Smile 5">
            <a:hlinkClick r:id="rId3" action="ppaction://hlinksldjump"/>
          </p:cNvPr>
          <p:cNvSpPr/>
          <p:nvPr/>
        </p:nvSpPr>
        <p:spPr>
          <a:xfrm>
            <a:off x="4357686"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142852"/>
            <a:ext cx="9144000" cy="3570208"/>
          </a:xfrm>
          <a:prstGeom prst="rect">
            <a:avLst/>
          </a:prstGeom>
          <a:noFill/>
        </p:spPr>
        <p:txBody>
          <a:bodyPr wrap="square" rtlCol="0">
            <a:spAutoFit/>
          </a:bodyPr>
          <a:lstStyle/>
          <a:p>
            <a:pPr algn="just"/>
            <a:r>
              <a:rPr lang="it-IT" sz="1600" dirty="0" smtClean="0"/>
              <a:t>				</a:t>
            </a:r>
            <a:r>
              <a:rPr lang="it-IT" b="1" dirty="0" smtClean="0">
                <a:solidFill>
                  <a:srgbClr val="FF0000"/>
                </a:solidFill>
              </a:rPr>
              <a:t>In Francia…</a:t>
            </a:r>
            <a:endParaRPr lang="it-IT" sz="1600" b="1" dirty="0" smtClean="0">
              <a:solidFill>
                <a:srgbClr val="FF0000"/>
              </a:solidFill>
            </a:endParaRPr>
          </a:p>
          <a:p>
            <a:pPr algn="just"/>
            <a:r>
              <a:rPr lang="it-IT" sz="1600" b="1" dirty="0" smtClean="0">
                <a:solidFill>
                  <a:srgbClr val="66FF66"/>
                </a:solidFill>
              </a:rPr>
              <a:t>In Francia la protesta assunse toni molto violenti nel maggio del 1968 e parve trasformarsi in rivolta contro lo Stato. </a:t>
            </a:r>
            <a:r>
              <a:rPr lang="it-IT" sz="1600" dirty="0" smtClean="0"/>
              <a:t>Essa </a:t>
            </a:r>
            <a:r>
              <a:rPr lang="it-IT" sz="1600" i="1" dirty="0" smtClean="0">
                <a:solidFill>
                  <a:schemeClr val="accent3">
                    <a:lumMod val="40000"/>
                    <a:lumOff val="60000"/>
                  </a:schemeClr>
                </a:solidFill>
              </a:rPr>
              <a:t>ebbe origine da un progetto governativo di razionalizzazione delle strutture scolastiche mirante a renderle più rispondenti alle esigenze dell'industria</a:t>
            </a:r>
            <a:r>
              <a:rPr lang="it-IT" sz="1600" dirty="0" smtClean="0"/>
              <a:t>: cosa che significava favorire i settori tecnologicamente più avanzati, facendo pesare l'incremento della produttività sulla classe operaia. Il piano di riforma scolastica prevedeva, al termine degli studi secondari, una severa selezione da effettuarsi attraverso un esame supplementare che avrebbe ridotto considerevolmente il numero degli studenti universitari e consentito l'accesso agli studenti più dotati. L'approvazione di questo piano, chiamato Piano </a:t>
            </a:r>
            <a:r>
              <a:rPr lang="it-IT" sz="1600" dirty="0" err="1" smtClean="0"/>
              <a:t>Fouchet</a:t>
            </a:r>
            <a:r>
              <a:rPr lang="it-IT" sz="1600" dirty="0" smtClean="0"/>
              <a:t>, provocò un'immediata risposta da parte delle masse studentesche. </a:t>
            </a:r>
            <a:r>
              <a:rPr lang="it-IT" sz="1600" dirty="0" smtClean="0">
                <a:solidFill>
                  <a:schemeClr val="accent1">
                    <a:lumMod val="60000"/>
                    <a:lumOff val="40000"/>
                  </a:schemeClr>
                </a:solidFill>
              </a:rPr>
              <a:t>Contro lo spirito tecnocratico del Piano </a:t>
            </a:r>
            <a:r>
              <a:rPr lang="it-IT" sz="1600" dirty="0" err="1" smtClean="0">
                <a:solidFill>
                  <a:schemeClr val="accent1">
                    <a:lumMod val="60000"/>
                    <a:lumOff val="40000"/>
                  </a:schemeClr>
                </a:solidFill>
              </a:rPr>
              <a:t>Fouchet</a:t>
            </a:r>
            <a:r>
              <a:rPr lang="it-IT" sz="1600" dirty="0" smtClean="0">
                <a:solidFill>
                  <a:schemeClr val="accent1">
                    <a:lumMod val="60000"/>
                    <a:lumOff val="40000"/>
                  </a:schemeClr>
                </a:solidFill>
              </a:rPr>
              <a:t>, gli studenti e i professori progressisti dell'università di </a:t>
            </a:r>
            <a:r>
              <a:rPr lang="it-IT" sz="1600" dirty="0" err="1" smtClean="0">
                <a:solidFill>
                  <a:schemeClr val="accent1">
                    <a:lumMod val="60000"/>
                    <a:lumOff val="40000"/>
                  </a:schemeClr>
                </a:solidFill>
              </a:rPr>
              <a:t>Nanterre</a:t>
            </a:r>
            <a:r>
              <a:rPr lang="it-IT" sz="1600" dirty="0" smtClean="0">
                <a:solidFill>
                  <a:schemeClr val="accent1">
                    <a:lumMod val="60000"/>
                    <a:lumOff val="40000"/>
                  </a:schemeClr>
                </a:solidFill>
              </a:rPr>
              <a:t> decisero di scioperare. </a:t>
            </a:r>
            <a:r>
              <a:rPr lang="it-IT" sz="1600" dirty="0" smtClean="0"/>
              <a:t>La protesta si allargò rapidamente e </a:t>
            </a:r>
            <a:r>
              <a:rPr lang="it-IT" sz="1600" b="1" dirty="0" smtClean="0">
                <a:solidFill>
                  <a:srgbClr val="FFFF00"/>
                </a:solidFill>
              </a:rPr>
              <a:t>il 22 marzo </a:t>
            </a:r>
            <a:r>
              <a:rPr lang="it-IT" sz="1600" dirty="0" smtClean="0"/>
              <a:t>prese il via il movimento più noto tra quelli sorti nella primavera del 1968. Questo movimento ( che verrà chiamato “22 marzo”) era capeggiato da un giovane anarchico, Daniel </a:t>
            </a:r>
            <a:r>
              <a:rPr lang="it-IT" sz="1600" dirty="0" err="1" smtClean="0"/>
              <a:t>Cohn-Bendit</a:t>
            </a:r>
            <a:r>
              <a:rPr lang="it-IT" sz="1600" dirty="0" smtClean="0"/>
              <a:t>, da tutti conosciuto come </a:t>
            </a:r>
            <a:r>
              <a:rPr lang="it-IT" sz="1600" dirty="0" err="1" smtClean="0"/>
              <a:t>Dany</a:t>
            </a:r>
            <a:r>
              <a:rPr lang="it-IT" sz="1600" dirty="0" smtClean="0"/>
              <a:t> il rosso per il colore dei suoi capelli.</a:t>
            </a:r>
            <a:endParaRPr lang="it-IT" sz="1600" dirty="0"/>
          </a:p>
        </p:txBody>
      </p:sp>
      <p:pic>
        <p:nvPicPr>
          <p:cNvPr id="3" name="Immagine 2" descr="13.jpg"/>
          <p:cNvPicPr>
            <a:picLocks noChangeAspect="1"/>
          </p:cNvPicPr>
          <p:nvPr/>
        </p:nvPicPr>
        <p:blipFill>
          <a:blip r:embed="rId2" cstate="print"/>
          <a:stretch>
            <a:fillRect/>
          </a:stretch>
        </p:blipFill>
        <p:spPr>
          <a:xfrm>
            <a:off x="3857620" y="3714752"/>
            <a:ext cx="5286380" cy="3143248"/>
          </a:xfrm>
          <a:prstGeom prst="rect">
            <a:avLst/>
          </a:prstGeom>
        </p:spPr>
      </p:pic>
      <p:sp>
        <p:nvSpPr>
          <p:cNvPr id="4" name="CasellaDiTesto 3"/>
          <p:cNvSpPr txBox="1"/>
          <p:nvPr/>
        </p:nvSpPr>
        <p:spPr>
          <a:xfrm>
            <a:off x="0" y="3643314"/>
            <a:ext cx="3857620" cy="3046988"/>
          </a:xfrm>
          <a:prstGeom prst="rect">
            <a:avLst/>
          </a:prstGeom>
          <a:noFill/>
        </p:spPr>
        <p:txBody>
          <a:bodyPr wrap="square" rtlCol="0">
            <a:spAutoFit/>
          </a:bodyPr>
          <a:lstStyle/>
          <a:p>
            <a:pPr algn="just"/>
            <a:r>
              <a:rPr lang="it-IT" sz="1600" dirty="0" err="1" smtClean="0">
                <a:solidFill>
                  <a:srgbClr val="FFFF00"/>
                </a:solidFill>
              </a:rPr>
              <a:t>Nanterre</a:t>
            </a:r>
            <a:r>
              <a:rPr lang="it-IT" sz="1600" dirty="0" smtClean="0">
                <a:solidFill>
                  <a:srgbClr val="FFFF00"/>
                </a:solidFill>
              </a:rPr>
              <a:t> fu occupata e le lezioni interrotte  per poter discutere la riforma delle strutture.</a:t>
            </a:r>
            <a:r>
              <a:rPr lang="it-IT" sz="1600" dirty="0" smtClean="0"/>
              <a:t> L'occupazione del 2 maggio  alla Sorbona da parte degli studenti rappresentò il momento di rottura, contrassegnato da scontri con la polizia. La Francia era un campo di battaglia. In quei giorni di occupazione lo stesso filosofo </a:t>
            </a:r>
            <a:r>
              <a:rPr lang="it-IT" sz="1600" dirty="0" err="1" smtClean="0"/>
              <a:t>Jean-Paul</a:t>
            </a:r>
            <a:r>
              <a:rPr lang="it-IT" sz="1600" dirty="0" smtClean="0"/>
              <a:t> Sartre  partecipò ad un dibattito svoltosi alla Sorbona per ascoltare e capire le ragioni degli studenti.</a:t>
            </a:r>
            <a:endParaRPr lang="it-IT" sz="1600" dirty="0"/>
          </a:p>
        </p:txBody>
      </p:sp>
      <p:sp>
        <p:nvSpPr>
          <p:cNvPr id="5" name="Freccia a sinistra 4">
            <a:hlinkClick r:id="" action="ppaction://hlinkshowjump?jump=previousslide"/>
          </p:cNvPr>
          <p:cNvSpPr/>
          <p:nvPr/>
        </p:nvSpPr>
        <p:spPr>
          <a:xfrm>
            <a:off x="1500166"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5">
            <a:hlinkClick r:id="" action="ppaction://hlinkshowjump?jump=nextslide"/>
          </p:cNvPr>
          <p:cNvSpPr/>
          <p:nvPr/>
        </p:nvSpPr>
        <p:spPr>
          <a:xfrm>
            <a:off x="3428992"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mile 6">
            <a:hlinkClick r:id="rId3" action="ppaction://hlinksldjump"/>
          </p:cNvPr>
          <p:cNvSpPr/>
          <p:nvPr/>
        </p:nvSpPr>
        <p:spPr>
          <a:xfrm>
            <a:off x="2357422"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6.jpg"/>
          <p:cNvPicPr>
            <a:picLocks noChangeAspect="1"/>
          </p:cNvPicPr>
          <p:nvPr/>
        </p:nvPicPr>
        <p:blipFill>
          <a:blip r:embed="rId2" cstate="print"/>
          <a:stretch>
            <a:fillRect/>
          </a:stretch>
        </p:blipFill>
        <p:spPr>
          <a:xfrm>
            <a:off x="1" y="3786190"/>
            <a:ext cx="4714875" cy="3071810"/>
          </a:xfrm>
          <a:prstGeom prst="rect">
            <a:avLst/>
          </a:prstGeom>
        </p:spPr>
      </p:pic>
      <p:sp>
        <p:nvSpPr>
          <p:cNvPr id="5" name="Rettangolo 4"/>
          <p:cNvSpPr/>
          <p:nvPr/>
        </p:nvSpPr>
        <p:spPr>
          <a:xfrm>
            <a:off x="0" y="0"/>
            <a:ext cx="9144000" cy="1938992"/>
          </a:xfrm>
          <a:prstGeom prst="rect">
            <a:avLst/>
          </a:prstGeom>
          <a:noFill/>
        </p:spPr>
        <p:txBody>
          <a:bodyPr wrap="square" lIns="91440" tIns="45720" rIns="91440" bIns="45720">
            <a:spAutoFit/>
            <a:scene3d>
              <a:camera prst="orthographicFront"/>
              <a:lightRig rig="threePt" dir="t"/>
            </a:scene3d>
            <a:sp3d extrusionH="57150">
              <a:bevelT w="38100" h="38100"/>
            </a:sp3d>
          </a:bodyPr>
          <a:lstStyle/>
          <a:p>
            <a:pPr algn="ctr"/>
            <a:r>
              <a:rPr lang="it-IT" sz="6000"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reflection blurRad="6350" stA="60000" endA="900" endPos="58000" dir="5400000" sy="-100000" algn="bl" rotWithShape="0"/>
                </a:effectLst>
              </a:rPr>
              <a:t>… </a:t>
            </a:r>
            <a:r>
              <a:rPr lang="it-IT" sz="60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reflection blurRad="6350" stA="60000" endA="900" endPos="58000" dir="5400000" sy="-100000" algn="bl" rotWithShape="0"/>
                </a:effectLst>
              </a:rPr>
              <a:t>E in Italia</a:t>
            </a:r>
          </a:p>
          <a:p>
            <a:pPr algn="ctr"/>
            <a:endParaRPr lang="it-IT" sz="60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reflection blurRad="6350" stA="60000" endA="900" endPos="58000" dir="5400000" sy="-100000" algn="bl" rotWithShape="0"/>
              </a:effectLst>
            </a:endParaRPr>
          </a:p>
        </p:txBody>
      </p:sp>
      <p:sp>
        <p:nvSpPr>
          <p:cNvPr id="6" name="CasellaDiTesto 5"/>
          <p:cNvSpPr txBox="1"/>
          <p:nvPr/>
        </p:nvSpPr>
        <p:spPr>
          <a:xfrm>
            <a:off x="0" y="1071546"/>
            <a:ext cx="9144000" cy="2800767"/>
          </a:xfrm>
          <a:prstGeom prst="rect">
            <a:avLst/>
          </a:prstGeom>
          <a:noFill/>
        </p:spPr>
        <p:txBody>
          <a:bodyPr wrap="square" rtlCol="0">
            <a:spAutoFit/>
          </a:bodyPr>
          <a:lstStyle/>
          <a:p>
            <a:pPr algn="just" hangingPunct="0"/>
            <a:r>
              <a:rPr lang="it-IT" sz="1600" dirty="0" smtClean="0"/>
              <a:t>Così come per il resto del mondo, anche in Italia i prodromi del ’68 affondano le proprie radici qualche tempo prima.</a:t>
            </a:r>
          </a:p>
          <a:p>
            <a:pPr algn="just" hangingPunct="0"/>
            <a:r>
              <a:rPr lang="it-IT" sz="1600" dirty="0" smtClean="0"/>
              <a:t>Il </a:t>
            </a:r>
            <a:r>
              <a:rPr lang="it-IT" sz="1600" b="1" dirty="0" smtClean="0">
                <a:solidFill>
                  <a:srgbClr val="FFC000"/>
                </a:solidFill>
              </a:rPr>
              <a:t>7 novembre 1967 </a:t>
            </a:r>
            <a:r>
              <a:rPr lang="it-IT" sz="1600" dirty="0" smtClean="0"/>
              <a:t>ha inizio l’occupazione delle Università, a partire da quella di Trento poi quella di Milano, Torino, Padova, Napoli, Roma. E fu il ‘68.</a:t>
            </a:r>
          </a:p>
          <a:p>
            <a:pPr algn="just"/>
            <a:r>
              <a:rPr lang="it-IT" sz="1600" i="1" dirty="0" smtClean="0">
                <a:solidFill>
                  <a:schemeClr val="accent1">
                    <a:lumMod val="60000"/>
                    <a:lumOff val="40000"/>
                  </a:schemeClr>
                </a:solidFill>
              </a:rPr>
              <a:t>La protesta giovanile durò a lungo e coinvolse profondamente il movimento operaio</a:t>
            </a:r>
            <a:r>
              <a:rPr lang="it-IT" sz="1600" dirty="0" smtClean="0"/>
              <a:t>. Le prime agitazioni operaie avvennero alla Marzotto di Valdagno, al petrolchimico di Porto Marghera, alla Pirelli di Milano, e i moti contadini di Avola con due braccianti uccisi dalla polizia. Il 1968 ci restituisce il primo nucleo di un mondo globale unificato da un fenomeno planetario con le parole d’ordine della solidarietà, dell’antiautoritarismo, del pacifismo, dei diritti civili, della libertà di parola.</a:t>
            </a:r>
          </a:p>
          <a:p>
            <a:pPr algn="just"/>
            <a:r>
              <a:rPr lang="it-IT" sz="1600" u="sng" dirty="0" smtClean="0"/>
              <a:t>Alla base della protesta </a:t>
            </a:r>
            <a:r>
              <a:rPr lang="it-IT" sz="1600" dirty="0" smtClean="0"/>
              <a:t>studentesca in Italia </a:t>
            </a:r>
            <a:r>
              <a:rPr lang="it-IT" sz="1600" u="sng" dirty="0" smtClean="0"/>
              <a:t>furono</a:t>
            </a:r>
            <a:r>
              <a:rPr lang="it-IT" sz="1600" dirty="0" smtClean="0"/>
              <a:t>:</a:t>
            </a:r>
          </a:p>
          <a:p>
            <a:pPr algn="just"/>
            <a:endParaRPr lang="it-IT" sz="1600" dirty="0"/>
          </a:p>
        </p:txBody>
      </p:sp>
      <p:sp>
        <p:nvSpPr>
          <p:cNvPr id="7" name="CasellaDiTesto 6"/>
          <p:cNvSpPr txBox="1"/>
          <p:nvPr/>
        </p:nvSpPr>
        <p:spPr>
          <a:xfrm>
            <a:off x="4714876" y="3564791"/>
            <a:ext cx="4429124" cy="3293209"/>
          </a:xfrm>
          <a:prstGeom prst="rect">
            <a:avLst/>
          </a:prstGeom>
          <a:noFill/>
        </p:spPr>
        <p:txBody>
          <a:bodyPr wrap="square" rtlCol="0">
            <a:spAutoFit/>
          </a:bodyPr>
          <a:lstStyle/>
          <a:p>
            <a:pPr lvl="0" hangingPunct="0">
              <a:buFont typeface="Arial" pitchFamily="34" charset="0"/>
              <a:buChar char="•"/>
            </a:pPr>
            <a:r>
              <a:rPr lang="it-IT" sz="1600" dirty="0" smtClean="0">
                <a:solidFill>
                  <a:schemeClr val="accent2">
                    <a:lumMod val="40000"/>
                    <a:lumOff val="60000"/>
                  </a:schemeClr>
                </a:solidFill>
              </a:rPr>
              <a:t> </a:t>
            </a:r>
            <a:r>
              <a:rPr lang="it-IT" sz="1600" i="1" dirty="0" smtClean="0">
                <a:solidFill>
                  <a:schemeClr val="accent2">
                    <a:lumMod val="40000"/>
                    <a:lumOff val="60000"/>
                  </a:schemeClr>
                </a:solidFill>
              </a:rPr>
              <a:t>una istituzione scolastica inadeguata alla scolarizzazione di massa;</a:t>
            </a:r>
          </a:p>
          <a:p>
            <a:pPr lvl="0" hangingPunct="0">
              <a:buFont typeface="Arial" pitchFamily="34" charset="0"/>
              <a:buChar char="•"/>
            </a:pPr>
            <a:r>
              <a:rPr lang="it-IT" sz="1600" i="1" dirty="0" smtClean="0">
                <a:solidFill>
                  <a:schemeClr val="accent2">
                    <a:lumMod val="60000"/>
                    <a:lumOff val="40000"/>
                  </a:schemeClr>
                </a:solidFill>
              </a:rPr>
              <a:t>una società tradizionalista con rigida struttura gerarchica e fortemente individualista;</a:t>
            </a:r>
          </a:p>
          <a:p>
            <a:pPr lvl="0" hangingPunct="0">
              <a:buFont typeface="Arial" pitchFamily="34" charset="0"/>
              <a:buChar char="•"/>
            </a:pPr>
            <a:r>
              <a:rPr lang="it-IT" sz="1600" i="1" dirty="0" smtClean="0">
                <a:solidFill>
                  <a:schemeClr val="accent2">
                    <a:lumMod val="60000"/>
                    <a:lumOff val="40000"/>
                  </a:schemeClr>
                </a:solidFill>
              </a:rPr>
              <a:t>il bisogno di esprimere valori collettivi e nuove forme di socialità;</a:t>
            </a:r>
          </a:p>
          <a:p>
            <a:pPr lvl="0" hangingPunct="0">
              <a:buFont typeface="Arial" pitchFamily="34" charset="0"/>
              <a:buChar char="•"/>
            </a:pPr>
            <a:r>
              <a:rPr lang="it-IT" sz="1600" i="1" dirty="0" smtClean="0">
                <a:solidFill>
                  <a:schemeClr val="accent2">
                    <a:lumMod val="60000"/>
                    <a:lumOff val="40000"/>
                  </a:schemeClr>
                </a:solidFill>
              </a:rPr>
              <a:t>l’ intollerabile reazione della polizia contro gli studenti che occupavano le università; </a:t>
            </a:r>
          </a:p>
          <a:p>
            <a:pPr lvl="0" hangingPunct="0">
              <a:buFont typeface="Arial" pitchFamily="34" charset="0"/>
              <a:buChar char="•"/>
            </a:pPr>
            <a:r>
              <a:rPr lang="it-IT" sz="1600" i="1" dirty="0" smtClean="0">
                <a:solidFill>
                  <a:schemeClr val="accent2">
                    <a:lumMod val="60000"/>
                    <a:lumOff val="40000"/>
                  </a:schemeClr>
                </a:solidFill>
              </a:rPr>
              <a:t>la critica alla burocratizzazione dei partiti di sinistra e al loro carattere riformista;</a:t>
            </a:r>
          </a:p>
          <a:p>
            <a:pPr>
              <a:buFont typeface="Arial" pitchFamily="34" charset="0"/>
              <a:buChar char="•"/>
            </a:pPr>
            <a:r>
              <a:rPr lang="it-IT" sz="1600" i="1" dirty="0" smtClean="0">
                <a:solidFill>
                  <a:schemeClr val="accent2">
                    <a:lumMod val="60000"/>
                    <a:lumOff val="40000"/>
                  </a:schemeClr>
                </a:solidFill>
              </a:rPr>
              <a:t>la critica alla organizzazione capitalistica del lavoro e la denuncia di una realtà di fabbrica in cui la libertà e la dignità degli operai era spesso violata</a:t>
            </a:r>
            <a:r>
              <a:rPr lang="it-IT" sz="1600" i="1" dirty="0" smtClean="0"/>
              <a:t>.</a:t>
            </a:r>
            <a:endParaRPr lang="it-IT" sz="1600" i="1" dirty="0"/>
          </a:p>
        </p:txBody>
      </p:sp>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428624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3" action="ppaction://hlinksldjump"/>
          </p:cNvPr>
          <p:cNvSpPr/>
          <p:nvPr/>
        </p:nvSpPr>
        <p:spPr>
          <a:xfrm>
            <a:off x="2143108"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descr="11.jpg"/>
          <p:cNvPicPr>
            <a:picLocks noChangeAspect="1"/>
          </p:cNvPicPr>
          <p:nvPr/>
        </p:nvPicPr>
        <p:blipFill>
          <a:blip r:embed="rId3">
            <a:biLevel thresh="50000"/>
          </a:blip>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pic>
        <p:nvPicPr>
          <p:cNvPr id="3" name="Movimentocavour.wmv">
            <a:hlinkClick r:id="" action="ppaction://media"/>
          </p:cNvPr>
          <p:cNvPicPr>
            <a:picLocks noRot="1" noChangeAspect="1"/>
          </p:cNvPicPr>
          <p:nvPr>
            <a:videoFile r:link="rId1"/>
          </p:nvPr>
        </p:nvPicPr>
        <p:blipFill>
          <a:blip r:embed="rId4"/>
          <a:stretch>
            <a:fillRect/>
          </a:stretch>
        </p:blipFill>
        <p:spPr>
          <a:xfrm>
            <a:off x="4214810" y="3071810"/>
            <a:ext cx="4929190" cy="3786189"/>
          </a:xfrm>
          <a:prstGeom prst="rect">
            <a:avLst/>
          </a:prstGeom>
        </p:spPr>
      </p:pic>
      <p:sp>
        <p:nvSpPr>
          <p:cNvPr id="4" name="CasellaDiTesto 3"/>
          <p:cNvSpPr txBox="1"/>
          <p:nvPr/>
        </p:nvSpPr>
        <p:spPr>
          <a:xfrm>
            <a:off x="4214810" y="2571744"/>
            <a:ext cx="4929190" cy="461665"/>
          </a:xfrm>
          <a:prstGeom prst="rect">
            <a:avLst/>
          </a:prstGeom>
          <a:noFill/>
        </p:spPr>
        <p:txBody>
          <a:bodyPr wrap="square" rtlCol="0">
            <a:spAutoFit/>
          </a:bodyPr>
          <a:lstStyle/>
          <a:p>
            <a:pPr algn="just"/>
            <a:r>
              <a:rPr lang="it-IT" sz="1200" i="1" dirty="0" smtClean="0">
                <a:solidFill>
                  <a:srgbClr val="FFC000"/>
                </a:solidFill>
              </a:rPr>
              <a:t>Ecco il filmato originale di un altro episodio significativo della protesta studentesca italiana: la carica di piazza Cavour  a Roma.</a:t>
            </a:r>
            <a:endParaRPr lang="it-IT" sz="1200" i="1" dirty="0">
              <a:solidFill>
                <a:srgbClr val="FFC000"/>
              </a:solidFill>
            </a:endParaRPr>
          </a:p>
        </p:txBody>
      </p:sp>
      <p:sp>
        <p:nvSpPr>
          <p:cNvPr id="5" name="Rettangolo 4"/>
          <p:cNvSpPr/>
          <p:nvPr/>
        </p:nvSpPr>
        <p:spPr>
          <a:xfrm>
            <a:off x="1" y="0"/>
            <a:ext cx="9144000" cy="923330"/>
          </a:xfrm>
          <a:prstGeom prst="rect">
            <a:avLst/>
          </a:prstGeom>
          <a:noFill/>
        </p:spPr>
        <p:txBody>
          <a:bodyPr wrap="square" lIns="91440" tIns="45720" rIns="91440" bIns="45720">
            <a:spAutoFit/>
            <a:scene3d>
              <a:camera prst="orthographicFront"/>
              <a:lightRig rig="threePt" dir="t"/>
            </a:scene3d>
            <a:sp3d extrusionH="57150">
              <a:bevelT w="38100" h="38100"/>
            </a:sp3d>
          </a:bodyPr>
          <a:lstStyle/>
          <a:p>
            <a:pPr algn="ctr"/>
            <a:r>
              <a:rPr lang="it-IT"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Gli scontri di </a:t>
            </a:r>
            <a:r>
              <a:rPr lang="it-IT"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V</a:t>
            </a:r>
            <a:r>
              <a:rPr lang="it-IT"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alle </a:t>
            </a:r>
            <a:r>
              <a:rPr lang="it-IT"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G</a:t>
            </a:r>
            <a:r>
              <a:rPr lang="it-IT"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iulia</a:t>
            </a:r>
            <a:endParaRPr lang="it-IT"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6" name="CasellaDiTesto 5"/>
          <p:cNvSpPr txBox="1"/>
          <p:nvPr/>
        </p:nvSpPr>
        <p:spPr>
          <a:xfrm>
            <a:off x="0" y="785794"/>
            <a:ext cx="9144000" cy="1815882"/>
          </a:xfrm>
          <a:prstGeom prst="rect">
            <a:avLst/>
          </a:prstGeom>
          <a:noFill/>
        </p:spPr>
        <p:txBody>
          <a:bodyPr wrap="square" rtlCol="0">
            <a:spAutoFit/>
          </a:bodyPr>
          <a:lstStyle/>
          <a:p>
            <a:pPr algn="just"/>
            <a:r>
              <a:rPr lang="it-IT" sz="1600" dirty="0" smtClean="0"/>
              <a:t>Dopo che, nel mese di febbraio 1968, la facoltà di architettura di Roma era stata sede di numerose iniziative politiche, molte delle quali coordinate da docenti dello stesso ateneo, ed essendosi giunti all'occupazione della facoltà da parte degli studenti, il 29 febbraio la stessa era stata sgomberata dalla polizia, e restava presidiata.</a:t>
            </a:r>
          </a:p>
          <a:p>
            <a:pPr algn="just"/>
            <a:r>
              <a:rPr lang="it-IT" sz="1600" dirty="0" smtClean="0">
                <a:solidFill>
                  <a:srgbClr val="66FA7F"/>
                </a:solidFill>
              </a:rPr>
              <a:t>Il 1 marzo 1968, un venerdì pieno di sole, circa 4000 persone si radunarono in Piazza di Spagna. Da lì il corteo si divise in due: una parte mosse verso la città universitaria, mentre la maggioranza degli studenti si diresse verso Valle Giulia con l'intento di liberare la facoltà dalla polizia. </a:t>
            </a:r>
            <a:endParaRPr lang="it-IT" sz="1600" dirty="0">
              <a:solidFill>
                <a:srgbClr val="66FA7F"/>
              </a:solidFill>
            </a:endParaRPr>
          </a:p>
        </p:txBody>
      </p:sp>
      <p:sp>
        <p:nvSpPr>
          <p:cNvPr id="7" name="CasellaDiTesto 6"/>
          <p:cNvSpPr txBox="1"/>
          <p:nvPr/>
        </p:nvSpPr>
        <p:spPr>
          <a:xfrm>
            <a:off x="0" y="2579906"/>
            <a:ext cx="4214810" cy="4278094"/>
          </a:xfrm>
          <a:prstGeom prst="rect">
            <a:avLst/>
          </a:prstGeom>
          <a:noFill/>
        </p:spPr>
        <p:txBody>
          <a:bodyPr wrap="square" rtlCol="0">
            <a:spAutoFit/>
          </a:bodyPr>
          <a:lstStyle/>
          <a:p>
            <a:pPr algn="just"/>
            <a:r>
              <a:rPr lang="it-IT" sz="1600" dirty="0" smtClean="0"/>
              <a:t>Giunti sul posto, gli studenti fronteggiarono un imponente cordone di forze dell'ordine. Un piccolo gruppo di poliziotti, staccatosi dalla fila, prese uno studente e iniziò a picchiarlo; </a:t>
            </a:r>
            <a:r>
              <a:rPr lang="it-IT" sz="1600" dirty="0" smtClean="0">
                <a:solidFill>
                  <a:srgbClr val="99CCFF"/>
                </a:solidFill>
              </a:rPr>
              <a:t>la reazione degli studenti fu immediata </a:t>
            </a:r>
            <a:r>
              <a:rPr lang="it-IT" sz="1600" dirty="0" smtClean="0"/>
              <a:t>e iniziò un lancio di sassi ed altri oggetti contundenti. Tra i partecipanti agli scontri di Valle Giulia ritroviamo molte figure che avranno in seguito percorsi tra i più svariati: il regista Paolo Pietrangeli (che all'episodio dedicò la famosa canzone "Valle Giulia" divenuta un simbolo del movimento sessantottino), Giuliano Ferrara (che rimase ferito), Paolo </a:t>
            </a:r>
            <a:r>
              <a:rPr lang="it-IT" sz="1600" dirty="0" err="1" smtClean="0"/>
              <a:t>Liguori</a:t>
            </a:r>
            <a:r>
              <a:rPr lang="it-IT" sz="1600" dirty="0" smtClean="0"/>
              <a:t>, Aldo </a:t>
            </a:r>
            <a:r>
              <a:rPr lang="it-IT" sz="1600" dirty="0" err="1" smtClean="0"/>
              <a:t>Brandirali</a:t>
            </a:r>
            <a:r>
              <a:rPr lang="it-IT" sz="1600" dirty="0" smtClean="0"/>
              <a:t> e Oreste </a:t>
            </a:r>
            <a:r>
              <a:rPr lang="it-IT" sz="1600" dirty="0" err="1" smtClean="0"/>
              <a:t>Scalzone</a:t>
            </a:r>
            <a:r>
              <a:rPr lang="it-IT" sz="1600" dirty="0" smtClean="0"/>
              <a:t>.</a:t>
            </a:r>
          </a:p>
          <a:p>
            <a:pPr algn="just"/>
            <a:r>
              <a:rPr lang="it-IT" sz="1600" dirty="0" smtClean="0"/>
              <a:t>Fu questo il primo più importante episodio del movimento studentesco. </a:t>
            </a:r>
            <a:endParaRPr lang="it-IT" sz="1600" dirty="0"/>
          </a:p>
        </p:txBody>
      </p:sp>
      <p:sp>
        <p:nvSpPr>
          <p:cNvPr id="8" name="Freccia a sinistra 7">
            <a:hlinkClick r:id="" action="ppaction://hlinkshowjump?jump=previousslide"/>
          </p:cNvPr>
          <p:cNvSpPr/>
          <p:nvPr/>
        </p:nvSpPr>
        <p:spPr>
          <a:xfrm>
            <a:off x="2714612"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3786182"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5" action="ppaction://hlinksldjump"/>
          </p:cNvPr>
          <p:cNvSpPr/>
          <p:nvPr/>
        </p:nvSpPr>
        <p:spPr>
          <a:xfrm>
            <a:off x="3286116" y="6572272"/>
            <a:ext cx="357190" cy="28572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668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142976" y="214290"/>
            <a:ext cx="6968574" cy="923330"/>
          </a:xfrm>
          <a:prstGeom prst="rect">
            <a:avLst/>
          </a:prstGeom>
          <a:noFill/>
          <a:effectLst>
            <a:innerShdw blurRad="63500" dist="50800" dir="5400000">
              <a:prstClr val="black">
                <a:alpha val="50000"/>
              </a:prstClr>
            </a:innerShdw>
          </a:effectLst>
        </p:spPr>
        <p:txBody>
          <a:bodyPr wrap="none" lIns="91440" tIns="45720" rIns="91440" bIns="45720">
            <a:spAutoFit/>
            <a:scene3d>
              <a:camera prst="obliqueBottomLeft"/>
              <a:lightRig rig="soft" dir="tl">
                <a:rot lat="0" lon="0" rev="0"/>
              </a:lightRig>
            </a:scene3d>
            <a:sp3d contourW="25400" prstMaterial="matte">
              <a:bevelT w="25400" h="55880" prst="artDeco"/>
              <a:contourClr>
                <a:schemeClr val="accent2">
                  <a:tint val="20000"/>
                </a:schemeClr>
              </a:contourClr>
            </a:sp3d>
          </a:bodyPr>
          <a:lstStyle/>
          <a:p>
            <a:pPr algn="ctr"/>
            <a:r>
              <a:rPr lang="it-IT" sz="5400" b="1" cap="none" spc="50" dirty="0" smtClean="0">
                <a:ln w="11430">
                  <a:solidFill>
                    <a:srgbClr val="00B050"/>
                  </a:solidFill>
                </a:ln>
                <a:solidFill>
                  <a:srgbClr val="CCFF33"/>
                </a:solidFill>
                <a:effectLst>
                  <a:outerShdw blurRad="76200" dist="50800" dir="5400000" algn="tl" rotWithShape="0">
                    <a:srgbClr val="000000">
                      <a:alpha val="65000"/>
                    </a:srgbClr>
                  </a:outerShdw>
                </a:effectLst>
              </a:rPr>
              <a:t>Pier Paolo </a:t>
            </a:r>
            <a:r>
              <a:rPr lang="it-IT" sz="5400" b="1" cap="none" spc="50" dirty="0" err="1" smtClean="0">
                <a:ln w="11430">
                  <a:solidFill>
                    <a:srgbClr val="00B050"/>
                  </a:solidFill>
                </a:ln>
                <a:solidFill>
                  <a:srgbClr val="CCFF33"/>
                </a:solidFill>
                <a:effectLst>
                  <a:outerShdw blurRad="76200" dist="50800" dir="5400000" algn="tl" rotWithShape="0">
                    <a:srgbClr val="000000">
                      <a:alpha val="65000"/>
                    </a:srgbClr>
                  </a:outerShdw>
                </a:effectLst>
              </a:rPr>
              <a:t>Pasolini…</a:t>
            </a:r>
            <a:endParaRPr lang="it-IT" sz="5400" b="1" cap="none" spc="50" dirty="0" smtClean="0">
              <a:ln w="11430">
                <a:solidFill>
                  <a:srgbClr val="00B050"/>
                </a:solidFill>
              </a:ln>
              <a:solidFill>
                <a:srgbClr val="CCFF33"/>
              </a:solidFill>
              <a:effectLst>
                <a:outerShdw blurRad="76200" dist="50800" dir="5400000" algn="tl" rotWithShape="0">
                  <a:srgbClr val="000000">
                    <a:alpha val="65000"/>
                  </a:srgbClr>
                </a:outerShdw>
              </a:effectLst>
            </a:endParaRPr>
          </a:p>
        </p:txBody>
      </p:sp>
      <p:pic>
        <p:nvPicPr>
          <p:cNvPr id="6" name="Immagine 5" descr="Pierpaolo_Pasolini_2.jpg"/>
          <p:cNvPicPr>
            <a:picLocks noChangeAspect="1"/>
          </p:cNvPicPr>
          <p:nvPr/>
        </p:nvPicPr>
        <p:blipFill>
          <a:blip r:embed="rId2"/>
          <a:stretch>
            <a:fillRect/>
          </a:stretch>
        </p:blipFill>
        <p:spPr>
          <a:xfrm>
            <a:off x="0" y="1428736"/>
            <a:ext cx="3057525" cy="4572000"/>
          </a:xfrm>
          <a:prstGeom prst="rect">
            <a:avLst/>
          </a:prstGeom>
        </p:spPr>
      </p:pic>
      <p:sp>
        <p:nvSpPr>
          <p:cNvPr id="4" name="CasellaDiTesto 3"/>
          <p:cNvSpPr txBox="1"/>
          <p:nvPr/>
        </p:nvSpPr>
        <p:spPr>
          <a:xfrm>
            <a:off x="3143240" y="1348800"/>
            <a:ext cx="5857884" cy="5509200"/>
          </a:xfrm>
          <a:prstGeom prst="rect">
            <a:avLst/>
          </a:prstGeom>
          <a:noFill/>
        </p:spPr>
        <p:txBody>
          <a:bodyPr wrap="square" rtlCol="0">
            <a:spAutoFit/>
          </a:bodyPr>
          <a:lstStyle/>
          <a:p>
            <a:pPr algn="just"/>
            <a:r>
              <a:rPr lang="it-IT" sz="1600" dirty="0" smtClean="0"/>
              <a:t>Nato a Bologna nel 1922 da famiglia borghese, nel 1945 si laureò in lettere in quell’università con una tesi su Pascoli.</a:t>
            </a:r>
          </a:p>
          <a:p>
            <a:pPr algn="just"/>
            <a:r>
              <a:rPr lang="it-IT" sz="1600" dirty="0" smtClean="0"/>
              <a:t>Fra il ’42 e il ‘49 visse però nel paese della madre, </a:t>
            </a:r>
            <a:r>
              <a:rPr lang="it-IT" sz="1600" dirty="0" err="1" smtClean="0"/>
              <a:t>Casarsa</a:t>
            </a:r>
            <a:r>
              <a:rPr lang="it-IT" sz="1600" dirty="0" smtClean="0"/>
              <a:t> nel Friuli, ed il contatto con l’arcaico mondo contadino costituì un momento essenziale della sua esperienza. Trasferitosi a Roma, dopo anni economicamente difficili cominciò ad affermarsi come scrittore, grazie soprattutto ai romanzi “Ragazzi di vita”(1955)  e “Una vita violenta”(1959).</a:t>
            </a:r>
          </a:p>
          <a:p>
            <a:pPr algn="just"/>
            <a:r>
              <a:rPr lang="it-IT" sz="1600" dirty="0" smtClean="0"/>
              <a:t>Dal 1961 si dedicò alla regia cinematografica, con una serie di film che suscitarono scalpore ed anche scandalo(“Accattone”, “Uccellacci e uccellini”, “il Decameron”, “Salò o le centoventi giornate di </a:t>
            </a:r>
            <a:r>
              <a:rPr lang="it-IT" sz="1600" dirty="0" err="1" smtClean="0"/>
              <a:t>Sodoma</a:t>
            </a:r>
            <a:r>
              <a:rPr lang="it-IT" sz="1600" dirty="0" smtClean="0"/>
              <a:t>”).</a:t>
            </a:r>
          </a:p>
          <a:p>
            <a:pPr algn="just"/>
            <a:r>
              <a:rPr lang="it-IT" sz="1600" i="1" dirty="0" smtClean="0">
                <a:solidFill>
                  <a:schemeClr val="accent3">
                    <a:lumMod val="40000"/>
                    <a:lumOff val="60000"/>
                  </a:schemeClr>
                </a:solidFill>
              </a:rPr>
              <a:t>Pasolini è stato un vero protagonista della vita culturale italiana</a:t>
            </a:r>
            <a:r>
              <a:rPr lang="it-IT" sz="1600" dirty="0" smtClean="0"/>
              <a:t>, alla ribalta sia per la sua “diversità” di omosessuale, non celata ma esibita quasi con una voluttà di martirio, sia </a:t>
            </a:r>
            <a:r>
              <a:rPr lang="it-IT" sz="1600" i="1" dirty="0" smtClean="0">
                <a:solidFill>
                  <a:schemeClr val="accent5">
                    <a:lumMod val="60000"/>
                    <a:lumOff val="40000"/>
                  </a:schemeClr>
                </a:solidFill>
              </a:rPr>
              <a:t>per le sue posizioni polemiche nei confronti della società contemporanea, che suscitarono reazioni violente e astiose</a:t>
            </a:r>
            <a:r>
              <a:rPr lang="it-IT" sz="1600" dirty="0" smtClean="0"/>
              <a:t>, sino ad una vera persecuzione.</a:t>
            </a:r>
          </a:p>
          <a:p>
            <a:pPr algn="just"/>
            <a:r>
              <a:rPr lang="it-IT" sz="1600" dirty="0" smtClean="0"/>
              <a:t>Morì il 2 novembre 1975, assassinato da un giovane delle borgate in una zona desolata nei pressi di Ostia, in circostanze che, tuttora, conservano lati oscuri.</a:t>
            </a:r>
          </a:p>
          <a:p>
            <a:pPr algn="just"/>
            <a:endParaRPr lang="it-IT" sz="1600" dirty="0"/>
          </a:p>
        </p:txBody>
      </p:sp>
      <p:sp>
        <p:nvSpPr>
          <p:cNvPr id="7" name="Freccia a sinistra 6">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3" action="ppaction://hlinksldjump"/>
          </p:cNvPr>
          <p:cNvSpPr/>
          <p:nvPr/>
        </p:nvSpPr>
        <p:spPr>
          <a:xfrm>
            <a:off x="85722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pasolini.jpg"/>
          <p:cNvPicPr>
            <a:picLocks noChangeAspect="1"/>
          </p:cNvPicPr>
          <p:nvPr/>
        </p:nvPicPr>
        <p:blipFill>
          <a:blip r:embed="rId2"/>
          <a:stretch>
            <a:fillRect/>
          </a:stretch>
        </p:blipFill>
        <p:spPr>
          <a:xfrm>
            <a:off x="0" y="2672250"/>
            <a:ext cx="3357554" cy="4185750"/>
          </a:xfrm>
          <a:prstGeom prst="rect">
            <a:avLst/>
          </a:prstGeom>
          <a:scene3d>
            <a:camera prst="orthographicFront"/>
            <a:lightRig rig="threePt" dir="t"/>
          </a:scene3d>
          <a:sp3d>
            <a:bevelT w="152400" h="50800" prst="softRound"/>
          </a:sp3d>
        </p:spPr>
      </p:pic>
      <p:sp>
        <p:nvSpPr>
          <p:cNvPr id="5" name="CasellaDiTesto 4"/>
          <p:cNvSpPr txBox="1"/>
          <p:nvPr/>
        </p:nvSpPr>
        <p:spPr>
          <a:xfrm>
            <a:off x="0" y="0"/>
            <a:ext cx="9144000" cy="2554545"/>
          </a:xfrm>
          <a:prstGeom prst="rect">
            <a:avLst/>
          </a:prstGeom>
          <a:noFill/>
        </p:spPr>
        <p:txBody>
          <a:bodyPr wrap="square" rtlCol="0">
            <a:spAutoFit/>
          </a:bodyPr>
          <a:lstStyle/>
          <a:p>
            <a:pPr algn="just"/>
            <a:r>
              <a:rPr lang="it-IT" sz="1600" dirty="0" smtClean="0"/>
              <a:t>La </a:t>
            </a:r>
            <a:r>
              <a:rPr lang="it-IT" sz="1600" i="1" dirty="0" smtClean="0">
                <a:solidFill>
                  <a:schemeClr val="accent1">
                    <a:lumMod val="40000"/>
                    <a:lumOff val="60000"/>
                  </a:schemeClr>
                </a:solidFill>
              </a:rPr>
              <a:t>formazione</a:t>
            </a:r>
            <a:r>
              <a:rPr lang="it-IT" sz="1600" dirty="0" smtClean="0"/>
              <a:t> giovanile di Pasolini è quella </a:t>
            </a:r>
            <a:r>
              <a:rPr lang="it-IT" sz="1600" i="1" dirty="0" smtClean="0">
                <a:solidFill>
                  <a:schemeClr val="accent1">
                    <a:lumMod val="40000"/>
                    <a:lumOff val="60000"/>
                  </a:schemeClr>
                </a:solidFill>
              </a:rPr>
              <a:t>tipica del letterato degli anni ‘30</a:t>
            </a:r>
            <a:r>
              <a:rPr lang="it-IT" sz="1600" dirty="0" smtClean="0"/>
              <a:t>: è inserita nel clima dell’ermetismo ed è incentrata sulla “venerazione della poesia”. Il poeta vede l’arcaico Friuli contadino come un mondo primigenio, incontaminato, innocente, e lo trasforma in un Eden mitico, identificandolo con la sua stessa giovinezza.</a:t>
            </a:r>
          </a:p>
          <a:p>
            <a:pPr algn="just"/>
            <a:r>
              <a:rPr lang="it-IT" sz="1600" dirty="0" smtClean="0"/>
              <a:t>Siamo nell’ambito di una </a:t>
            </a:r>
            <a:r>
              <a:rPr lang="it-IT" sz="1600" dirty="0" smtClean="0">
                <a:solidFill>
                  <a:schemeClr val="accent1">
                    <a:lumMod val="40000"/>
                    <a:lumOff val="60000"/>
                  </a:schemeClr>
                </a:solidFill>
              </a:rPr>
              <a:t>sensibilità</a:t>
            </a:r>
            <a:r>
              <a:rPr lang="it-IT" sz="1600" dirty="0" smtClean="0"/>
              <a:t> ancora squisitamente </a:t>
            </a:r>
            <a:r>
              <a:rPr lang="it-IT" sz="1600" dirty="0" smtClean="0">
                <a:solidFill>
                  <a:schemeClr val="accent1">
                    <a:lumMod val="40000"/>
                    <a:lumOff val="60000"/>
                  </a:schemeClr>
                </a:solidFill>
              </a:rPr>
              <a:t>romantico-decadente</a:t>
            </a:r>
            <a:r>
              <a:rPr lang="it-IT" sz="1600" dirty="0" smtClean="0"/>
              <a:t>. Il dialetto non è usato in forme realistiche e mimetiche, ma come lingua fresca e intatta.</a:t>
            </a:r>
          </a:p>
          <a:p>
            <a:pPr algn="just"/>
            <a:r>
              <a:rPr lang="it-IT" sz="1600" dirty="0" smtClean="0"/>
              <a:t>Ma la vitalità giovanile in questi versi si vela di qualcosa di torbido, di sofferto: vi aleggia l’ombra del peccato, della morte. Pasolini non è mai riuscito a vivere il suo slancio sensuale con immediata innocenza: il suo vitalismo e sempre stato turbato dal senso di colpa, che ha le radici in una formazione cattolica.</a:t>
            </a:r>
          </a:p>
        </p:txBody>
      </p:sp>
      <p:sp>
        <p:nvSpPr>
          <p:cNvPr id="6" name="CasellaDiTesto 5"/>
          <p:cNvSpPr txBox="1"/>
          <p:nvPr/>
        </p:nvSpPr>
        <p:spPr>
          <a:xfrm>
            <a:off x="3786150" y="2826127"/>
            <a:ext cx="5357850" cy="4031873"/>
          </a:xfrm>
          <a:prstGeom prst="rect">
            <a:avLst/>
          </a:prstGeom>
          <a:noFill/>
        </p:spPr>
        <p:txBody>
          <a:bodyPr wrap="square" rtlCol="0">
            <a:spAutoFit/>
          </a:bodyPr>
          <a:lstStyle/>
          <a:p>
            <a:pPr algn="just"/>
            <a:r>
              <a:rPr lang="it-IT" sz="1600" dirty="0" smtClean="0"/>
              <a:t>Pertanto, soprattutto nelle sue prime fasi narrative, emergono sempre dei contrasti evidenti soprattutto nella scelta dei luoghi e dei protagonisti delle sue opere.</a:t>
            </a:r>
          </a:p>
          <a:p>
            <a:pPr algn="just"/>
            <a:r>
              <a:rPr lang="it-IT" sz="1600" dirty="0" smtClean="0"/>
              <a:t>Ciò che induce Pasolini a concentrarsi su un mondo brulicante di degradazione morale e materiale, è </a:t>
            </a:r>
            <a:r>
              <a:rPr lang="it-IT" sz="1600" b="1" dirty="0" smtClean="0">
                <a:solidFill>
                  <a:srgbClr val="FDA37B"/>
                </a:solidFill>
              </a:rPr>
              <a:t>un’attrazione decadente per ciò che in esso vi è di impuro, degradato, ripugnante, e al tempo stesso per la carica di vitalità estrema e a suo modo innocente che lo pervade. </a:t>
            </a:r>
          </a:p>
          <a:p>
            <a:pPr algn="just"/>
            <a:r>
              <a:rPr lang="it-IT" sz="1600" dirty="0" smtClean="0"/>
              <a:t>È una personale variante di quella tematica che percorre gran parte della narrativa di questi anni: il populismo. Con la differenza che per Pasolini il sottoproletariato non è portatore di valori sociali positivi nei confronti della borghesia, ma è qualcosa di irrimediabilmente “altro” rispetto ad essa, una negazione oggettiva e totale dei suoi valori.</a:t>
            </a:r>
            <a:endParaRPr lang="it-IT" sz="1600" dirty="0"/>
          </a:p>
        </p:txBody>
      </p:sp>
      <p:sp>
        <p:nvSpPr>
          <p:cNvPr id="7" name="Freccia a sinistra 6">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786810"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3" action="ppaction://hlinksldjump"/>
          </p:cNvPr>
          <p:cNvSpPr/>
          <p:nvPr/>
        </p:nvSpPr>
        <p:spPr>
          <a:xfrm>
            <a:off x="642910"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HP_Administrator\Documenti\Immagini\pasolini.jpg"/>
          <p:cNvPicPr>
            <a:picLocks noChangeAspect="1" noChangeArrowheads="1"/>
          </p:cNvPicPr>
          <p:nvPr/>
        </p:nvPicPr>
        <p:blipFill>
          <a:blip r:embed="rId2"/>
          <a:srcRect/>
          <a:stretch>
            <a:fillRect/>
          </a:stretch>
        </p:blipFill>
        <p:spPr bwMode="auto">
          <a:xfrm>
            <a:off x="6015018" y="928670"/>
            <a:ext cx="3128982" cy="3128982"/>
          </a:xfrm>
          <a:prstGeom prst="rect">
            <a:avLst/>
          </a:prstGeom>
          <a:noFill/>
        </p:spPr>
      </p:pic>
      <p:pic>
        <p:nvPicPr>
          <p:cNvPr id="3" name="Picture 2" descr="C:\Documents and Settings\HP_Administrator\Documenti\tesina esami- Beyond the wall\sjff_02_img0799.jpg"/>
          <p:cNvPicPr>
            <a:picLocks noChangeAspect="1" noChangeArrowheads="1"/>
          </p:cNvPicPr>
          <p:nvPr/>
        </p:nvPicPr>
        <p:blipFill>
          <a:blip r:embed="rId3"/>
          <a:srcRect/>
          <a:stretch>
            <a:fillRect/>
          </a:stretch>
        </p:blipFill>
        <p:spPr bwMode="auto">
          <a:xfrm>
            <a:off x="142844" y="4519629"/>
            <a:ext cx="3088078" cy="2338371"/>
          </a:xfrm>
          <a:prstGeom prst="rect">
            <a:avLst/>
          </a:prstGeom>
          <a:noFill/>
          <a:scene3d>
            <a:camera prst="perspectiveRight"/>
            <a:lightRig rig="threePt" dir="t"/>
          </a:scene3d>
        </p:spPr>
      </p:pic>
      <p:sp>
        <p:nvSpPr>
          <p:cNvPr id="4" name="Rettangolo 3"/>
          <p:cNvSpPr/>
          <p:nvPr/>
        </p:nvSpPr>
        <p:spPr>
          <a:xfrm>
            <a:off x="1500166" y="0"/>
            <a:ext cx="6625533" cy="1107996"/>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it-IT" sz="6600" dirty="0" smtClean="0">
                <a:ln w="10160">
                  <a:solidFill>
                    <a:srgbClr val="FDA37B"/>
                  </a:solidFill>
                  <a:prstDash val="solid"/>
                </a:ln>
                <a:solidFill>
                  <a:schemeClr val="accent6">
                    <a:lumMod val="60000"/>
                    <a:lumOff val="40000"/>
                  </a:schemeClr>
                </a:solidFill>
                <a:effectLst>
                  <a:glow rad="63500">
                    <a:schemeClr val="accent3">
                      <a:satMod val="175000"/>
                      <a:alpha val="40000"/>
                    </a:schemeClr>
                  </a:glow>
                  <a:outerShdw blurRad="38100" dist="32000" dir="5400000" algn="tl">
                    <a:srgbClr val="000000">
                      <a:alpha val="30000"/>
                    </a:srgbClr>
                  </a:outerShdw>
                </a:effectLst>
              </a:rPr>
              <a:t>L’ultimo Pasolini</a:t>
            </a:r>
            <a:endParaRPr lang="it-IT" sz="6600" dirty="0">
              <a:ln w="10160">
                <a:solidFill>
                  <a:srgbClr val="FDA37B"/>
                </a:solidFill>
                <a:prstDash val="solid"/>
              </a:ln>
              <a:solidFill>
                <a:schemeClr val="accent6">
                  <a:lumMod val="60000"/>
                  <a:lumOff val="40000"/>
                </a:schemeClr>
              </a:solidFill>
              <a:effectLst>
                <a:glow rad="63500">
                  <a:schemeClr val="accent3">
                    <a:satMod val="175000"/>
                    <a:alpha val="40000"/>
                  </a:schemeClr>
                </a:glow>
                <a:outerShdw blurRad="38100" dist="32000" dir="5400000" algn="tl">
                  <a:srgbClr val="000000">
                    <a:alpha val="30000"/>
                  </a:srgbClr>
                </a:outerShdw>
              </a:effectLst>
            </a:endParaRPr>
          </a:p>
        </p:txBody>
      </p:sp>
      <p:sp>
        <p:nvSpPr>
          <p:cNvPr id="5" name="CasellaDiTesto 4"/>
          <p:cNvSpPr txBox="1"/>
          <p:nvPr/>
        </p:nvSpPr>
        <p:spPr>
          <a:xfrm>
            <a:off x="0" y="928670"/>
            <a:ext cx="6000760" cy="3539430"/>
          </a:xfrm>
          <a:prstGeom prst="rect">
            <a:avLst/>
          </a:prstGeom>
          <a:noFill/>
        </p:spPr>
        <p:txBody>
          <a:bodyPr wrap="square" rtlCol="0">
            <a:spAutoFit/>
          </a:bodyPr>
          <a:lstStyle/>
          <a:p>
            <a:pPr algn="just"/>
            <a:r>
              <a:rPr lang="it-IT" sz="1600" dirty="0" smtClean="0"/>
              <a:t>Le posizioni di Pasolini mutano sensibilmente nel corso degli anni ‘60. Egli si rende conto dolorosamente del fatto che, con il boom economico e l’instaurarsi della civiltà dei consumi, anche quella forza “naturale” che è il sottoproletariato si integra completamente, viene amalgamata nei comportamenti, nel linguaggio al resto della società, appiattendosi in un indifferenziato universo piccolo borghese e conformista.</a:t>
            </a:r>
          </a:p>
          <a:p>
            <a:pPr algn="just"/>
            <a:r>
              <a:rPr lang="it-IT" sz="1600" dirty="0" smtClean="0"/>
              <a:t>Nei confronti della società neocapitalistica dello “sviluppo” e del “benessere”, Pasolini conduce in questi anni </a:t>
            </a:r>
            <a:r>
              <a:rPr lang="it-IT" sz="1600" b="1" i="1" dirty="0" smtClean="0">
                <a:solidFill>
                  <a:srgbClr val="92D050"/>
                </a:solidFill>
              </a:rPr>
              <a:t>la sua battaglia più accanita contro </a:t>
            </a:r>
            <a:r>
              <a:rPr lang="it-IT" sz="1600" dirty="0" smtClean="0"/>
              <a:t>la classe dirigente e il ceto politico,  il «Palazzo», contro il </a:t>
            </a:r>
            <a:r>
              <a:rPr lang="it-IT" sz="1600" b="1" i="1" dirty="0" smtClean="0">
                <a:solidFill>
                  <a:srgbClr val="92D050"/>
                </a:solidFill>
              </a:rPr>
              <a:t>«nuovo fascismo» consumistico che punta all’«omologazione brutalmente totalitaria del mondo»</a:t>
            </a:r>
            <a:r>
              <a:rPr lang="it-IT" sz="1600" dirty="0" smtClean="0"/>
              <a:t>, cancellando ogni differenza individuale, sociale, etnica e negando la libertà.</a:t>
            </a:r>
            <a:endParaRPr lang="it-IT" sz="1600" dirty="0"/>
          </a:p>
        </p:txBody>
      </p:sp>
      <p:sp>
        <p:nvSpPr>
          <p:cNvPr id="6" name="CasellaDiTesto 5"/>
          <p:cNvSpPr txBox="1"/>
          <p:nvPr/>
        </p:nvSpPr>
        <p:spPr>
          <a:xfrm>
            <a:off x="3071802" y="4286256"/>
            <a:ext cx="6072198" cy="2308324"/>
          </a:xfrm>
          <a:prstGeom prst="rect">
            <a:avLst/>
          </a:prstGeom>
          <a:noFill/>
        </p:spPr>
        <p:txBody>
          <a:bodyPr wrap="square" rtlCol="0">
            <a:spAutoFit/>
          </a:bodyPr>
          <a:lstStyle/>
          <a:p>
            <a:pPr algn="just"/>
            <a:r>
              <a:rPr lang="it-IT" sz="1600" dirty="0" smtClean="0"/>
              <a:t>Questa attività polemica dà vita ad una serie di saggi e articoli comparsi su quotidiani e riviste e poi raccolti nei volumi “Empirismo eretico” (1972), “Scritti corsari” (1975) e “Lettere luterane”(postumo).</a:t>
            </a:r>
          </a:p>
          <a:p>
            <a:pPr algn="just"/>
            <a:r>
              <a:rPr lang="it-IT" sz="1600" dirty="0" smtClean="0"/>
              <a:t>Pasolini giunge a maneggiare con nostalgia una civiltà contadina scomparsa, autentica, incorrotta, vitale nella sua povertà.</a:t>
            </a:r>
          </a:p>
          <a:p>
            <a:pPr algn="just"/>
            <a:r>
              <a:rPr lang="it-IT" sz="1600" dirty="0" smtClean="0"/>
              <a:t>Egli si rende conto dal fatto che </a:t>
            </a:r>
            <a:r>
              <a:rPr lang="it-IT" sz="1600" i="1" dirty="0" smtClean="0">
                <a:solidFill>
                  <a:srgbClr val="FFC000"/>
                </a:solidFill>
              </a:rPr>
              <a:t>perde ogni senso la figura dell’intellettuale tradizionale, umanista, e del fatto che la letteratura smarrisce ogni funzione.</a:t>
            </a:r>
          </a:p>
        </p:txBody>
      </p:sp>
      <p:sp>
        <p:nvSpPr>
          <p:cNvPr id="7" name="Freccia a sinistra 6">
            <a:hlinkClick r:id="" action="ppaction://hlinkshowjump?jump=previousslide"/>
          </p:cNvPr>
          <p:cNvSpPr/>
          <p:nvPr/>
        </p:nvSpPr>
        <p:spPr>
          <a:xfrm>
            <a:off x="3286116"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4" action="ppaction://hlinksldjump"/>
          </p:cNvPr>
          <p:cNvSpPr/>
          <p:nvPr/>
        </p:nvSpPr>
        <p:spPr>
          <a:xfrm>
            <a:off x="5857884"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928662" y="142852"/>
            <a:ext cx="7286676" cy="646331"/>
          </a:xfrm>
          <a:prstGeom prst="rect">
            <a:avLst/>
          </a:prstGeom>
          <a:noFill/>
        </p:spPr>
        <p:txBody>
          <a:bodyPr wrap="square" rtlCol="0">
            <a:spAutoFit/>
            <a:scene3d>
              <a:camera prst="orthographicFront"/>
              <a:lightRig rig="threePt" dir="t"/>
            </a:scene3d>
            <a:sp3d extrusionH="57150">
              <a:bevelT w="38100" h="38100"/>
            </a:sp3d>
          </a:bodyPr>
          <a:lstStyle/>
          <a:p>
            <a:pPr algn="ctr"/>
            <a:r>
              <a:rPr lang="it-IT" sz="3600" b="1" dirty="0" smtClean="0">
                <a:solidFill>
                  <a:schemeClr val="accent4">
                    <a:lumMod val="75000"/>
                  </a:schemeClr>
                </a:solidFill>
                <a:effectLst>
                  <a:glow rad="228600">
                    <a:schemeClr val="accent6">
                      <a:satMod val="175000"/>
                      <a:alpha val="40000"/>
                    </a:schemeClr>
                  </a:glow>
                </a:effectLst>
              </a:rPr>
              <a:t>Vi odio, cari studenti!</a:t>
            </a:r>
            <a:endParaRPr lang="it-IT" sz="3600" b="1" dirty="0">
              <a:solidFill>
                <a:schemeClr val="accent4">
                  <a:lumMod val="75000"/>
                </a:schemeClr>
              </a:solidFill>
              <a:effectLst>
                <a:glow rad="228600">
                  <a:schemeClr val="accent6">
                    <a:satMod val="175000"/>
                    <a:alpha val="40000"/>
                  </a:schemeClr>
                </a:glow>
              </a:effectLst>
            </a:endParaRPr>
          </a:p>
        </p:txBody>
      </p:sp>
      <p:sp>
        <p:nvSpPr>
          <p:cNvPr id="12" name="CasellaDiTesto 11"/>
          <p:cNvSpPr txBox="1"/>
          <p:nvPr/>
        </p:nvSpPr>
        <p:spPr>
          <a:xfrm>
            <a:off x="0" y="1214422"/>
            <a:ext cx="4929222" cy="4832092"/>
          </a:xfrm>
          <a:prstGeom prst="rect">
            <a:avLst/>
          </a:prstGeom>
          <a:noFill/>
        </p:spPr>
        <p:txBody>
          <a:bodyPr wrap="square" rtlCol="0">
            <a:spAutoFit/>
          </a:bodyPr>
          <a:lstStyle/>
          <a:p>
            <a:r>
              <a:rPr lang="it-IT" sz="1400" i="1" dirty="0" smtClean="0"/>
              <a:t>Vi odio cari studenti!</a:t>
            </a:r>
            <a:br>
              <a:rPr lang="it-IT" sz="1400" i="1" dirty="0" smtClean="0"/>
            </a:br>
            <a:r>
              <a:rPr lang="it-IT" sz="1400" i="1" dirty="0" smtClean="0"/>
              <a:t>È triste. La polemica contro</a:t>
            </a:r>
            <a:br>
              <a:rPr lang="it-IT" sz="1400" i="1" dirty="0" smtClean="0"/>
            </a:br>
            <a:r>
              <a:rPr lang="it-IT" sz="1400" i="1" dirty="0" smtClean="0"/>
              <a:t>il PCI andava fatta nella prima metà</a:t>
            </a:r>
            <a:br>
              <a:rPr lang="it-IT" sz="1400" i="1" dirty="0" smtClean="0"/>
            </a:br>
            <a:r>
              <a:rPr lang="it-IT" sz="1400" i="1" dirty="0" smtClean="0"/>
              <a:t>del decennio passato. Siete in ritardo, figli.</a:t>
            </a:r>
            <a:br>
              <a:rPr lang="it-IT" sz="1400" i="1" dirty="0" smtClean="0"/>
            </a:br>
            <a:r>
              <a:rPr lang="it-IT" sz="1400" i="1" dirty="0" smtClean="0"/>
              <a:t>E non ha nessuna importanza se allora non eravate ancora nati...</a:t>
            </a:r>
            <a:br>
              <a:rPr lang="it-IT" sz="1400" i="1" dirty="0" smtClean="0"/>
            </a:br>
            <a:r>
              <a:rPr lang="it-IT" sz="1400" b="1" i="1" dirty="0" smtClean="0"/>
              <a:t>Adesso i giornalisti di tutto il mondo </a:t>
            </a:r>
            <a:r>
              <a:rPr lang="it-IT" sz="1400" i="1" dirty="0" smtClean="0"/>
              <a:t>(compresi</a:t>
            </a:r>
            <a:br>
              <a:rPr lang="it-IT" sz="1400" i="1" dirty="0" smtClean="0"/>
            </a:br>
            <a:r>
              <a:rPr lang="it-IT" sz="1400" i="1" dirty="0" smtClean="0"/>
              <a:t>quelli delle televisioni)</a:t>
            </a:r>
            <a:br>
              <a:rPr lang="it-IT" sz="1400" i="1" dirty="0" smtClean="0"/>
            </a:br>
            <a:r>
              <a:rPr lang="it-IT" sz="1400" b="1" i="1" dirty="0" smtClean="0"/>
              <a:t>vi leccano </a:t>
            </a:r>
            <a:r>
              <a:rPr lang="it-IT" sz="1400" i="1" dirty="0" smtClean="0"/>
              <a:t>(come credo ancora si dica nel linguaggio</a:t>
            </a:r>
            <a:br>
              <a:rPr lang="it-IT" sz="1400" i="1" dirty="0" smtClean="0"/>
            </a:br>
            <a:r>
              <a:rPr lang="it-IT" sz="1400" i="1" dirty="0" smtClean="0"/>
              <a:t>delle Università</a:t>
            </a:r>
            <a:r>
              <a:rPr lang="it-IT" sz="1400" b="1" i="1" dirty="0" smtClean="0"/>
              <a:t>) il culo. </a:t>
            </a:r>
            <a:r>
              <a:rPr lang="it-IT" sz="1400" b="1" i="1" dirty="0" smtClean="0">
                <a:solidFill>
                  <a:schemeClr val="accent1">
                    <a:lumMod val="60000"/>
                    <a:lumOff val="40000"/>
                  </a:schemeClr>
                </a:solidFill>
              </a:rPr>
              <a:t>Io no, amici</a:t>
            </a:r>
            <a:r>
              <a:rPr lang="it-IT" sz="1400" b="1" i="1" dirty="0" smtClean="0"/>
              <a:t>.</a:t>
            </a:r>
            <a:r>
              <a:rPr lang="it-IT" sz="1400" i="1" dirty="0" smtClean="0"/>
              <a:t/>
            </a:r>
            <a:br>
              <a:rPr lang="it-IT" sz="1400" i="1" dirty="0" smtClean="0"/>
            </a:br>
            <a:r>
              <a:rPr lang="it-IT" sz="1400" b="1" i="1" dirty="0" smtClean="0">
                <a:solidFill>
                  <a:srgbClr val="FDA37B"/>
                </a:solidFill>
              </a:rPr>
              <a:t>Avete facce di figli di papà.</a:t>
            </a:r>
            <a:br>
              <a:rPr lang="it-IT" sz="1400" b="1" i="1" dirty="0" smtClean="0">
                <a:solidFill>
                  <a:srgbClr val="FDA37B"/>
                </a:solidFill>
              </a:rPr>
            </a:br>
            <a:r>
              <a:rPr lang="it-IT" sz="1400" b="1" i="1" dirty="0" smtClean="0">
                <a:solidFill>
                  <a:srgbClr val="FDA37B"/>
                </a:solidFill>
              </a:rPr>
              <a:t>Buona razza non mente.</a:t>
            </a:r>
            <a:br>
              <a:rPr lang="it-IT" sz="1400" b="1" i="1" dirty="0" smtClean="0">
                <a:solidFill>
                  <a:srgbClr val="FDA37B"/>
                </a:solidFill>
              </a:rPr>
            </a:br>
            <a:r>
              <a:rPr lang="it-IT" sz="1400" b="1" i="1" dirty="0" smtClean="0">
                <a:solidFill>
                  <a:srgbClr val="FDA37B"/>
                </a:solidFill>
              </a:rPr>
              <a:t>Avete lo stesso occhio cattivo.</a:t>
            </a:r>
            <a:br>
              <a:rPr lang="it-IT" sz="1400" b="1" i="1" dirty="0" smtClean="0">
                <a:solidFill>
                  <a:srgbClr val="FDA37B"/>
                </a:solidFill>
              </a:rPr>
            </a:br>
            <a:r>
              <a:rPr lang="it-IT" sz="1400" b="1" i="1" dirty="0" smtClean="0">
                <a:solidFill>
                  <a:srgbClr val="FDA37B"/>
                </a:solidFill>
              </a:rPr>
              <a:t>Siete paurosi, incerti, disperati</a:t>
            </a:r>
            <a:br>
              <a:rPr lang="it-IT" sz="1400" b="1" i="1" dirty="0" smtClean="0">
                <a:solidFill>
                  <a:srgbClr val="FDA37B"/>
                </a:solidFill>
              </a:rPr>
            </a:br>
            <a:r>
              <a:rPr lang="it-IT" sz="1400" b="1" i="1" dirty="0" smtClean="0">
                <a:solidFill>
                  <a:srgbClr val="FDA37B"/>
                </a:solidFill>
              </a:rPr>
              <a:t>(benissimo) ma sapete anche come essere</a:t>
            </a:r>
            <a:br>
              <a:rPr lang="it-IT" sz="1400" b="1" i="1" dirty="0" smtClean="0">
                <a:solidFill>
                  <a:srgbClr val="FDA37B"/>
                </a:solidFill>
              </a:rPr>
            </a:br>
            <a:r>
              <a:rPr lang="it-IT" sz="1400" b="1" i="1" dirty="0" smtClean="0">
                <a:solidFill>
                  <a:srgbClr val="FDA37B"/>
                </a:solidFill>
              </a:rPr>
              <a:t>prepotenti, ricattatori e sicuri:</a:t>
            </a:r>
            <a:br>
              <a:rPr lang="it-IT" sz="1400" b="1" i="1" dirty="0" smtClean="0">
                <a:solidFill>
                  <a:srgbClr val="FDA37B"/>
                </a:solidFill>
              </a:rPr>
            </a:br>
            <a:r>
              <a:rPr lang="it-IT" sz="1400" b="1" i="1" dirty="0" smtClean="0">
                <a:solidFill>
                  <a:srgbClr val="FDA37B"/>
                </a:solidFill>
              </a:rPr>
              <a:t>prerogative piccolo borghesi, amici.</a:t>
            </a:r>
            <a:r>
              <a:rPr lang="it-IT" sz="1400" i="1" dirty="0" smtClean="0"/>
              <a:t/>
            </a:r>
            <a:br>
              <a:rPr lang="it-IT" sz="1400" i="1" dirty="0" smtClean="0"/>
            </a:br>
            <a:r>
              <a:rPr lang="it-IT" sz="1400" i="1" dirty="0" smtClean="0"/>
              <a:t>Quando ieri a Valle Giulia avete fatto a botte</a:t>
            </a:r>
            <a:br>
              <a:rPr lang="it-IT" sz="1400" i="1" dirty="0" smtClean="0"/>
            </a:br>
            <a:r>
              <a:rPr lang="it-IT" sz="1400" i="1" dirty="0" smtClean="0"/>
              <a:t>coi poliziotti,</a:t>
            </a:r>
            <a:br>
              <a:rPr lang="it-IT" sz="1400" i="1" dirty="0" smtClean="0"/>
            </a:br>
            <a:r>
              <a:rPr lang="it-IT" sz="1400" b="1" i="1" dirty="0" smtClean="0">
                <a:solidFill>
                  <a:srgbClr val="FFC000"/>
                </a:solidFill>
              </a:rPr>
              <a:t>io simpatizzavo coi poliziotti!</a:t>
            </a:r>
            <a:r>
              <a:rPr lang="it-IT" sz="1400" i="1" dirty="0" smtClean="0"/>
              <a:t/>
            </a:r>
            <a:br>
              <a:rPr lang="it-IT" sz="1400" i="1" dirty="0" smtClean="0"/>
            </a:br>
            <a:r>
              <a:rPr lang="it-IT" sz="1400" i="1" dirty="0" smtClean="0">
                <a:solidFill>
                  <a:srgbClr val="FFC000"/>
                </a:solidFill>
              </a:rPr>
              <a:t>Perché i poliziotti sono figli di poveri.</a:t>
            </a:r>
            <a:r>
              <a:rPr lang="it-IT" sz="1400" i="1" dirty="0" smtClean="0"/>
              <a:t/>
            </a:r>
            <a:br>
              <a:rPr lang="it-IT" sz="1400" i="1" dirty="0" smtClean="0"/>
            </a:br>
            <a:r>
              <a:rPr lang="it-IT" sz="1400" i="1" dirty="0" smtClean="0"/>
              <a:t>Vengono da periferie, contadine o urbane che siano.</a:t>
            </a:r>
            <a:br>
              <a:rPr lang="it-IT" sz="1400" i="1" dirty="0" smtClean="0"/>
            </a:br>
            <a:endParaRPr lang="it-IT" sz="1400" dirty="0"/>
          </a:p>
        </p:txBody>
      </p:sp>
      <p:sp>
        <p:nvSpPr>
          <p:cNvPr id="13" name="CasellaDiTesto 12"/>
          <p:cNvSpPr txBox="1"/>
          <p:nvPr/>
        </p:nvSpPr>
        <p:spPr>
          <a:xfrm>
            <a:off x="5143472" y="1000108"/>
            <a:ext cx="4000528" cy="5693866"/>
          </a:xfrm>
          <a:prstGeom prst="rect">
            <a:avLst/>
          </a:prstGeom>
          <a:noFill/>
        </p:spPr>
        <p:txBody>
          <a:bodyPr wrap="square" rtlCol="0">
            <a:spAutoFit/>
          </a:bodyPr>
          <a:lstStyle/>
          <a:p>
            <a:r>
              <a:rPr lang="it-IT" sz="1400" i="1" dirty="0" smtClean="0"/>
              <a:t>Quanto a me, conosco assai bene</a:t>
            </a:r>
            <a:br>
              <a:rPr lang="it-IT" sz="1400" i="1" dirty="0" smtClean="0"/>
            </a:br>
            <a:r>
              <a:rPr lang="it-IT" sz="1400" i="1" dirty="0" smtClean="0"/>
              <a:t>il loro modo di esser stati bambini e ragazzi,</a:t>
            </a:r>
            <a:br>
              <a:rPr lang="it-IT" sz="1400" i="1" dirty="0" smtClean="0"/>
            </a:br>
            <a:r>
              <a:rPr lang="it-IT" sz="1400" i="1" dirty="0" smtClean="0"/>
              <a:t>le preziose mille lire, il padre rimasto ragazzo anche lui,</a:t>
            </a:r>
            <a:br>
              <a:rPr lang="it-IT" sz="1400" i="1" dirty="0" smtClean="0"/>
            </a:br>
            <a:r>
              <a:rPr lang="it-IT" sz="1400" i="1" dirty="0" smtClean="0"/>
              <a:t>a causa della miseria, che non dà autorità.</a:t>
            </a:r>
            <a:br>
              <a:rPr lang="it-IT" sz="1400" i="1" dirty="0" smtClean="0"/>
            </a:br>
            <a:r>
              <a:rPr lang="it-IT" sz="1400" i="1" dirty="0" smtClean="0"/>
              <a:t>La madre incallita come un facchino, o tenera,</a:t>
            </a:r>
            <a:br>
              <a:rPr lang="it-IT" sz="1400" i="1" dirty="0" smtClean="0"/>
            </a:br>
            <a:r>
              <a:rPr lang="it-IT" sz="1400" i="1" dirty="0" smtClean="0"/>
              <a:t>per qualche malattia, come un uccellino;</a:t>
            </a:r>
            <a:br>
              <a:rPr lang="it-IT" sz="1400" i="1" dirty="0" smtClean="0"/>
            </a:br>
            <a:r>
              <a:rPr lang="it-IT" sz="1400" i="1" dirty="0" smtClean="0"/>
              <a:t>i tanti fratelli, la casupola</a:t>
            </a:r>
            <a:br>
              <a:rPr lang="it-IT" sz="1400" i="1" dirty="0" smtClean="0"/>
            </a:br>
            <a:r>
              <a:rPr lang="it-IT" sz="1400" i="1" dirty="0" smtClean="0"/>
              <a:t>tra gli orti con la salvia rossa (in terreni</a:t>
            </a:r>
            <a:br>
              <a:rPr lang="it-IT" sz="1400" i="1" dirty="0" smtClean="0"/>
            </a:br>
            <a:r>
              <a:rPr lang="it-IT" sz="1400" i="1" dirty="0" smtClean="0"/>
              <a:t>altrui, lottizzati); i bassi</a:t>
            </a:r>
            <a:br>
              <a:rPr lang="it-IT" sz="1400" i="1" dirty="0" smtClean="0"/>
            </a:br>
            <a:r>
              <a:rPr lang="it-IT" sz="1400" i="1" dirty="0" smtClean="0"/>
              <a:t>sulle cloache; o gli appartamenti nei grandi</a:t>
            </a:r>
            <a:br>
              <a:rPr lang="it-IT" sz="1400" i="1" dirty="0" smtClean="0"/>
            </a:br>
            <a:r>
              <a:rPr lang="it-IT" sz="1400" i="1" dirty="0" smtClean="0"/>
              <a:t>caseggiati popolari, ecc. ecc.</a:t>
            </a:r>
            <a:br>
              <a:rPr lang="it-IT" sz="1400" i="1" dirty="0" smtClean="0"/>
            </a:br>
            <a:r>
              <a:rPr lang="it-IT" sz="1400" i="1" dirty="0" smtClean="0"/>
              <a:t>E poi</a:t>
            </a:r>
            <a:r>
              <a:rPr lang="it-IT" sz="1400" b="1" i="1" dirty="0" smtClean="0">
                <a:solidFill>
                  <a:srgbClr val="FFFF99"/>
                </a:solidFill>
              </a:rPr>
              <a:t>, guardateli come li vestono: come pagliacci,</a:t>
            </a:r>
            <a:br>
              <a:rPr lang="it-IT" sz="1400" b="1" i="1" dirty="0" smtClean="0">
                <a:solidFill>
                  <a:srgbClr val="FFFF99"/>
                </a:solidFill>
              </a:rPr>
            </a:br>
            <a:r>
              <a:rPr lang="it-IT" sz="1400" b="1" i="1" dirty="0" smtClean="0">
                <a:solidFill>
                  <a:srgbClr val="FFFF99"/>
                </a:solidFill>
              </a:rPr>
              <a:t>con quella stoffa ruvida che puzza di rancio</a:t>
            </a:r>
            <a:br>
              <a:rPr lang="it-IT" sz="1400" b="1" i="1" dirty="0" smtClean="0">
                <a:solidFill>
                  <a:srgbClr val="FFFF99"/>
                </a:solidFill>
              </a:rPr>
            </a:br>
            <a:r>
              <a:rPr lang="it-IT" sz="1400" b="1" i="1" dirty="0" smtClean="0">
                <a:solidFill>
                  <a:srgbClr val="FFFF99"/>
                </a:solidFill>
              </a:rPr>
              <a:t>fureria e popolo. Peggio di tutto, naturalmente,</a:t>
            </a:r>
            <a:br>
              <a:rPr lang="it-IT" sz="1400" b="1" i="1" dirty="0" smtClean="0">
                <a:solidFill>
                  <a:srgbClr val="FFFF99"/>
                </a:solidFill>
              </a:rPr>
            </a:br>
            <a:r>
              <a:rPr lang="it-IT" sz="1400" b="1" i="1" dirty="0" smtClean="0">
                <a:solidFill>
                  <a:srgbClr val="FFFF99"/>
                </a:solidFill>
              </a:rPr>
              <a:t>è lo stato psicologico cui sono ridotti</a:t>
            </a:r>
            <a:br>
              <a:rPr lang="it-IT" sz="1400" b="1" i="1" dirty="0" smtClean="0">
                <a:solidFill>
                  <a:srgbClr val="FFFF99"/>
                </a:solidFill>
              </a:rPr>
            </a:br>
            <a:r>
              <a:rPr lang="it-IT" sz="1400" b="1" i="1" dirty="0" smtClean="0">
                <a:solidFill>
                  <a:srgbClr val="FFFF99"/>
                </a:solidFill>
              </a:rPr>
              <a:t>(per una quarantina di mille lire al mese):</a:t>
            </a:r>
            <a:br>
              <a:rPr lang="it-IT" sz="1400" b="1" i="1" dirty="0" smtClean="0">
                <a:solidFill>
                  <a:srgbClr val="FFFF99"/>
                </a:solidFill>
              </a:rPr>
            </a:br>
            <a:r>
              <a:rPr lang="it-IT" sz="1400" b="1" i="1" dirty="0" smtClean="0">
                <a:solidFill>
                  <a:srgbClr val="FFFF99"/>
                </a:solidFill>
              </a:rPr>
              <a:t>senza più sorriso,</a:t>
            </a:r>
            <a:br>
              <a:rPr lang="it-IT" sz="1400" b="1" i="1" dirty="0" smtClean="0">
                <a:solidFill>
                  <a:srgbClr val="FFFF99"/>
                </a:solidFill>
              </a:rPr>
            </a:br>
            <a:r>
              <a:rPr lang="it-IT" sz="1400" b="1" i="1" dirty="0" smtClean="0">
                <a:solidFill>
                  <a:srgbClr val="FFFF99"/>
                </a:solidFill>
              </a:rPr>
              <a:t>senza più amicizia col mondo,</a:t>
            </a:r>
            <a:br>
              <a:rPr lang="it-IT" sz="1400" b="1" i="1" dirty="0" smtClean="0">
                <a:solidFill>
                  <a:srgbClr val="FFFF99"/>
                </a:solidFill>
              </a:rPr>
            </a:br>
            <a:r>
              <a:rPr lang="it-IT" sz="1400" b="1" i="1" dirty="0" smtClean="0">
                <a:solidFill>
                  <a:srgbClr val="FFFF99"/>
                </a:solidFill>
              </a:rPr>
              <a:t>separati,</a:t>
            </a:r>
            <a:br>
              <a:rPr lang="it-IT" sz="1400" b="1" i="1" dirty="0" smtClean="0">
                <a:solidFill>
                  <a:srgbClr val="FFFF99"/>
                </a:solidFill>
              </a:rPr>
            </a:br>
            <a:r>
              <a:rPr lang="it-IT" sz="1400" b="1" i="1" dirty="0" smtClean="0">
                <a:solidFill>
                  <a:srgbClr val="FFFF99"/>
                </a:solidFill>
              </a:rPr>
              <a:t>esclusi </a:t>
            </a:r>
            <a:r>
              <a:rPr lang="it-IT" sz="1400" i="1" dirty="0" smtClean="0"/>
              <a:t>(in una esclusione che non ha uguali);</a:t>
            </a:r>
            <a:br>
              <a:rPr lang="it-IT" sz="1400" i="1" dirty="0" smtClean="0"/>
            </a:br>
            <a:r>
              <a:rPr lang="it-IT" sz="1400" i="1" dirty="0" smtClean="0"/>
              <a:t>umiliati dalla perdita della qualità di uomini</a:t>
            </a:r>
            <a:br>
              <a:rPr lang="it-IT" sz="1400" i="1" dirty="0" smtClean="0"/>
            </a:br>
            <a:r>
              <a:rPr lang="it-IT" sz="1400" i="1" dirty="0" smtClean="0"/>
              <a:t>per quella di poliziotti (l’essere odiati fa odiare).</a:t>
            </a:r>
            <a:br>
              <a:rPr lang="it-IT" sz="1400" i="1" dirty="0" smtClean="0"/>
            </a:br>
            <a:r>
              <a:rPr lang="it-IT" sz="1400" i="1" dirty="0" smtClean="0"/>
              <a:t>Hanno vent’anni, la vostra età, cari e care.</a:t>
            </a:r>
          </a:p>
          <a:p>
            <a:r>
              <a:rPr lang="it-IT" sz="1400" i="1" dirty="0" smtClean="0"/>
              <a:t>[…]</a:t>
            </a:r>
            <a:endParaRPr lang="it-IT" sz="1400" dirty="0"/>
          </a:p>
        </p:txBody>
      </p:sp>
      <p:sp>
        <p:nvSpPr>
          <p:cNvPr id="14" name="CasellaDiTesto 13"/>
          <p:cNvSpPr txBox="1"/>
          <p:nvPr/>
        </p:nvSpPr>
        <p:spPr>
          <a:xfrm>
            <a:off x="1500166" y="714356"/>
            <a:ext cx="6786610" cy="276999"/>
          </a:xfrm>
          <a:prstGeom prst="rect">
            <a:avLst/>
          </a:prstGeom>
          <a:noFill/>
        </p:spPr>
        <p:txBody>
          <a:bodyPr wrap="square" rtlCol="0">
            <a:spAutoFit/>
          </a:bodyPr>
          <a:lstStyle/>
          <a:p>
            <a:r>
              <a:rPr lang="it-IT" sz="1200" i="1" dirty="0" smtClean="0">
                <a:solidFill>
                  <a:schemeClr val="accent1">
                    <a:lumMod val="20000"/>
                    <a:lumOff val="80000"/>
                  </a:schemeClr>
                </a:solidFill>
              </a:rPr>
              <a:t>Pubblicata su L’Espresso n. 24 del 16/06/1968 e successivamente in “Empirismo eretico”</a:t>
            </a:r>
            <a:endParaRPr lang="it-IT" sz="1200" i="1" dirty="0">
              <a:solidFill>
                <a:schemeClr val="accent1">
                  <a:lumMod val="20000"/>
                  <a:lumOff val="80000"/>
                </a:schemeClr>
              </a:solidFill>
            </a:endParaRPr>
          </a:p>
        </p:txBody>
      </p:sp>
      <p:sp>
        <p:nvSpPr>
          <p:cNvPr id="6" name="Freccia a sinistra 5">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mile 7">
            <a:hlinkClick r:id="rId2"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francoforte.jpg"/>
          <p:cNvPicPr>
            <a:picLocks noChangeAspect="1"/>
          </p:cNvPicPr>
          <p:nvPr/>
        </p:nvPicPr>
        <p:blipFill>
          <a:blip r:embed="rId2"/>
          <a:stretch>
            <a:fillRect/>
          </a:stretch>
        </p:blipFill>
        <p:spPr>
          <a:xfrm>
            <a:off x="0" y="0"/>
            <a:ext cx="9144000" cy="6858000"/>
          </a:xfrm>
          <a:prstGeom prst="rect">
            <a:avLst/>
          </a:prstGeom>
          <a:scene3d>
            <a:camera prst="orthographicFront"/>
            <a:lightRig rig="threePt" dir="t"/>
          </a:scene3d>
          <a:sp3d>
            <a:bevelT/>
          </a:sp3d>
        </p:spPr>
      </p:pic>
      <p:sp>
        <p:nvSpPr>
          <p:cNvPr id="2" name="Rettangolo 1"/>
          <p:cNvSpPr/>
          <p:nvPr/>
        </p:nvSpPr>
        <p:spPr>
          <a:xfrm>
            <a:off x="0" y="4786322"/>
            <a:ext cx="9144000" cy="1015663"/>
          </a:xfrm>
          <a:prstGeom prst="rect">
            <a:avLst/>
          </a:prstGeom>
          <a:noFill/>
        </p:spPr>
        <p:txBody>
          <a:bodyPr wrap="none" lIns="91440" tIns="45720" rIns="91440" bIns="45720">
            <a:prstTxWarp prst="textArchDown">
              <a:avLst/>
            </a:prstTxWarp>
            <a:spAutoFit/>
            <a:scene3d>
              <a:camera prst="perspectiveAbove"/>
              <a:lightRig rig="threePt" dir="t"/>
            </a:scene3d>
            <a:sp3d extrusionH="57150">
              <a:bevelT w="82550" h="38100" prst="coolSlant"/>
            </a:sp3d>
          </a:bodyPr>
          <a:lstStyle/>
          <a:p>
            <a:pPr algn="ctr"/>
            <a:r>
              <a:rPr lang="it-IT" sz="6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01600">
                    <a:schemeClr val="accent4">
                      <a:satMod val="175000"/>
                      <a:alpha val="40000"/>
                    </a:schemeClr>
                  </a:glow>
                  <a:outerShdw blurRad="50800" dist="38100" dir="5400000" algn="t" rotWithShape="0">
                    <a:prstClr val="black">
                      <a:alpha val="40000"/>
                    </a:prstClr>
                  </a:outerShdw>
                </a:effectLst>
              </a:rPr>
              <a:t>La scuola di Francoforte</a:t>
            </a:r>
            <a:endParaRPr lang="it-IT" sz="6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101600">
                  <a:schemeClr val="accent4">
                    <a:satMod val="175000"/>
                    <a:alpha val="40000"/>
                  </a:schemeClr>
                </a:glow>
                <a:outerShdw blurRad="50800" dist="38100" dir="5400000" algn="t" rotWithShape="0">
                  <a:prstClr val="black">
                    <a:alpha val="40000"/>
                  </a:prstClr>
                </a:outerShdw>
              </a:effectLst>
            </a:endParaRPr>
          </a:p>
        </p:txBody>
      </p:sp>
      <p:sp>
        <p:nvSpPr>
          <p:cNvPr id="5" name="CasellaDiTesto 4"/>
          <p:cNvSpPr txBox="1"/>
          <p:nvPr/>
        </p:nvSpPr>
        <p:spPr>
          <a:xfrm>
            <a:off x="1500134" y="0"/>
            <a:ext cx="7643866" cy="646331"/>
          </a:xfrm>
          <a:prstGeom prst="rect">
            <a:avLst/>
          </a:prstGeom>
          <a:noFill/>
        </p:spPr>
        <p:txBody>
          <a:bodyPr wrap="square" rtlCol="0">
            <a:spAutoFit/>
          </a:bodyPr>
          <a:lstStyle/>
          <a:p>
            <a:pPr lvl="1"/>
            <a:r>
              <a:rPr lang="it-IT" i="1" dirty="0" smtClean="0">
                <a:solidFill>
                  <a:srgbClr val="FFFF00"/>
                </a:solidFill>
              </a:rPr>
              <a:t>“L’uomo è libero nella misura in cui non si rende conto di essere schiavo” 							</a:t>
            </a:r>
            <a:r>
              <a:rPr lang="it-IT" dirty="0" err="1" smtClean="0">
                <a:solidFill>
                  <a:srgbClr val="FFFF00"/>
                </a:solidFill>
              </a:rPr>
              <a:t>T.W.Adorno</a:t>
            </a:r>
            <a:endParaRPr lang="it-IT"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muro.jpg"/>
          <p:cNvPicPr>
            <a:picLocks noChangeAspect="1"/>
          </p:cNvPicPr>
          <p:nvPr/>
        </p:nvPicPr>
        <p:blipFill>
          <a:blip r:embed="rId2"/>
          <a:stretch>
            <a:fillRect/>
          </a:stretch>
        </p:blipFill>
        <p:spPr>
          <a:xfrm>
            <a:off x="0" y="0"/>
            <a:ext cx="9144000" cy="6874540"/>
          </a:xfrm>
          <a:prstGeom prst="rect">
            <a:avLst/>
          </a:prstGeom>
        </p:spPr>
      </p:pic>
      <p:sp>
        <p:nvSpPr>
          <p:cNvPr id="7" name="CasellaDiTesto 6"/>
          <p:cNvSpPr txBox="1"/>
          <p:nvPr/>
        </p:nvSpPr>
        <p:spPr>
          <a:xfrm rot="21190217">
            <a:off x="1821929" y="516825"/>
            <a:ext cx="5286412" cy="3323987"/>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it-IT" sz="4400" b="1" i="1" dirty="0" smtClean="0">
                <a:ln w="50800"/>
                <a:solidFill>
                  <a:schemeClr val="bg1">
                    <a:shade val="50000"/>
                  </a:schemeClr>
                </a:solidFill>
                <a:latin typeface="Jenkins v2.0" pitchFamily="2" charset="0"/>
              </a:rPr>
              <a:t>Beyond</a:t>
            </a:r>
          </a:p>
          <a:p>
            <a:pPr algn="ctr"/>
            <a:r>
              <a:rPr lang="it-IT" sz="16600" b="1" i="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Jenkins v2.0" pitchFamily="2" charset="0"/>
              </a:rPr>
              <a:t>The Wall</a:t>
            </a:r>
            <a:endParaRPr lang="it-IT" sz="16600" b="1"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Jenkins v2.0" pitchFamily="2"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40"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anim calcmode="lin" valueType="num">
                                      <p:cBhvr>
                                        <p:cTn id="12" dur="2000" fill="hold"/>
                                        <p:tgtEl>
                                          <p:spTgt spid="7"/>
                                        </p:tgtEl>
                                        <p:attrNameLst>
                                          <p:attrName>ppt_x</p:attrName>
                                        </p:attrNameLst>
                                      </p:cBhvr>
                                      <p:tavLst>
                                        <p:tav tm="0">
                                          <p:val>
                                            <p:strVal val="#ppt_x-.1"/>
                                          </p:val>
                                        </p:tav>
                                        <p:tav tm="100000">
                                          <p:val>
                                            <p:strVal val="#ppt_x"/>
                                          </p:val>
                                        </p:tav>
                                      </p:tavLst>
                                    </p:anim>
                                    <p:anim calcmode="lin" valueType="num">
                                      <p:cBhvr>
                                        <p:cTn id="13"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MARCUSE.gif"/>
          <p:cNvPicPr>
            <a:picLocks noChangeAspect="1"/>
          </p:cNvPicPr>
          <p:nvPr/>
        </p:nvPicPr>
        <p:blipFill>
          <a:blip r:embed="rId2"/>
          <a:stretch>
            <a:fillRect/>
          </a:stretch>
        </p:blipFill>
        <p:spPr>
          <a:xfrm>
            <a:off x="0" y="0"/>
            <a:ext cx="2857488" cy="2417877"/>
          </a:xfrm>
          <a:prstGeom prst="rect">
            <a:avLst/>
          </a:prstGeom>
        </p:spPr>
      </p:pic>
      <p:sp>
        <p:nvSpPr>
          <p:cNvPr id="10" name="CasellaDiTesto 9"/>
          <p:cNvSpPr txBox="1"/>
          <p:nvPr/>
        </p:nvSpPr>
        <p:spPr>
          <a:xfrm>
            <a:off x="2857488" y="1"/>
            <a:ext cx="6286512" cy="2554545"/>
          </a:xfrm>
          <a:prstGeom prst="rect">
            <a:avLst/>
          </a:prstGeom>
          <a:noFill/>
        </p:spPr>
        <p:txBody>
          <a:bodyPr wrap="square" rtlCol="0">
            <a:spAutoFit/>
          </a:bodyPr>
          <a:lstStyle/>
          <a:p>
            <a:pPr algn="just" hangingPunct="0"/>
            <a:r>
              <a:rPr lang="it-IT" sz="1600" dirty="0" smtClean="0"/>
              <a:t>I principali esponenti della Scuola di Francoforte, il cui nucleo principale si formò a partire dal 1922 presso il celebre Istituto per la ricerca sociale, furono sicuramente </a:t>
            </a:r>
            <a:r>
              <a:rPr lang="it-IT" sz="1600" i="1" dirty="0" smtClean="0"/>
              <a:t>Max </a:t>
            </a:r>
            <a:r>
              <a:rPr lang="it-IT" sz="1600" i="1" dirty="0" err="1" smtClean="0"/>
              <a:t>Horkheimer</a:t>
            </a:r>
            <a:r>
              <a:rPr lang="it-IT" sz="1600" dirty="0" smtClean="0"/>
              <a:t>, </a:t>
            </a:r>
            <a:r>
              <a:rPr lang="it-IT" sz="1600" i="1" dirty="0" smtClean="0"/>
              <a:t>Theodor </a:t>
            </a:r>
            <a:r>
              <a:rPr lang="it-IT" sz="1600" i="1" dirty="0" err="1" smtClean="0"/>
              <a:t>Wiesengrund</a:t>
            </a:r>
            <a:r>
              <a:rPr lang="it-IT" sz="1600" i="1" dirty="0" smtClean="0"/>
              <a:t> Adorno</a:t>
            </a:r>
            <a:r>
              <a:rPr lang="it-IT" sz="1600" dirty="0" smtClean="0"/>
              <a:t>, e ancora </a:t>
            </a:r>
            <a:r>
              <a:rPr lang="it-IT" sz="1600" i="1" dirty="0" smtClean="0"/>
              <a:t>Herbert </a:t>
            </a:r>
            <a:r>
              <a:rPr lang="it-IT" sz="1600" i="1" dirty="0" err="1" smtClean="0"/>
              <a:t>Marcuse</a:t>
            </a:r>
            <a:r>
              <a:rPr lang="it-IT" sz="1600" i="1" dirty="0" smtClean="0"/>
              <a:t>, Erich Fromm, Walter Benjamin.</a:t>
            </a:r>
          </a:p>
          <a:p>
            <a:pPr algn="just" hangingPunct="0"/>
            <a:r>
              <a:rPr lang="it-IT" sz="1600" dirty="0" smtClean="0"/>
              <a:t>La riflessione condotta da questo gruppo di autori tedeschi di varia ispirazione marxista, esercita un indubbio peso sui movimenti studenteschi.</a:t>
            </a:r>
          </a:p>
          <a:p>
            <a:pPr algn="just" hangingPunct="0"/>
            <a:endParaRPr lang="it-IT" sz="1600" dirty="0" smtClean="0"/>
          </a:p>
          <a:p>
            <a:pPr algn="just" hangingPunct="0"/>
            <a:endParaRPr lang="it-IT" sz="1600" dirty="0"/>
          </a:p>
        </p:txBody>
      </p:sp>
      <p:sp>
        <p:nvSpPr>
          <p:cNvPr id="11" name="CasellaDiTesto 10"/>
          <p:cNvSpPr txBox="1"/>
          <p:nvPr/>
        </p:nvSpPr>
        <p:spPr>
          <a:xfrm>
            <a:off x="0" y="2071678"/>
            <a:ext cx="1500198" cy="276999"/>
          </a:xfrm>
          <a:prstGeom prst="rect">
            <a:avLst/>
          </a:prstGeom>
          <a:noFill/>
        </p:spPr>
        <p:txBody>
          <a:bodyPr wrap="square" rtlCol="0">
            <a:spAutoFit/>
          </a:bodyPr>
          <a:lstStyle/>
          <a:p>
            <a:r>
              <a:rPr lang="it-IT" sz="1200" i="1" dirty="0" smtClean="0">
                <a:solidFill>
                  <a:schemeClr val="tx2">
                    <a:lumMod val="60000"/>
                    <a:lumOff val="40000"/>
                  </a:schemeClr>
                </a:solidFill>
                <a:effectLst>
                  <a:outerShdw blurRad="38100" dist="38100" dir="2700000" algn="tl">
                    <a:srgbClr val="000000">
                      <a:alpha val="43137"/>
                    </a:srgbClr>
                  </a:outerShdw>
                </a:effectLst>
              </a:rPr>
              <a:t>Herbert </a:t>
            </a:r>
            <a:r>
              <a:rPr lang="it-IT" sz="1200" i="1" dirty="0" err="1" smtClean="0">
                <a:solidFill>
                  <a:schemeClr val="tx2">
                    <a:lumMod val="60000"/>
                    <a:lumOff val="40000"/>
                  </a:schemeClr>
                </a:solidFill>
                <a:effectLst>
                  <a:outerShdw blurRad="38100" dist="38100" dir="2700000" algn="tl">
                    <a:srgbClr val="000000">
                      <a:alpha val="43137"/>
                    </a:srgbClr>
                  </a:outerShdw>
                </a:effectLst>
              </a:rPr>
              <a:t>Marcuse</a:t>
            </a:r>
            <a:endParaRPr lang="it-IT" sz="1200" i="1" dirty="0">
              <a:solidFill>
                <a:schemeClr val="tx2">
                  <a:lumMod val="60000"/>
                  <a:lumOff val="40000"/>
                </a:schemeClr>
              </a:solidFill>
              <a:effectLst>
                <a:outerShdw blurRad="38100" dist="38100" dir="2700000" algn="tl">
                  <a:srgbClr val="000000">
                    <a:alpha val="43137"/>
                  </a:srgbClr>
                </a:outerShdw>
              </a:effectLst>
            </a:endParaRPr>
          </a:p>
        </p:txBody>
      </p:sp>
      <p:pic>
        <p:nvPicPr>
          <p:cNvPr id="12" name="Immagine 11" descr="Horkheimer3.jpg"/>
          <p:cNvPicPr>
            <a:picLocks noChangeAspect="1"/>
          </p:cNvPicPr>
          <p:nvPr/>
        </p:nvPicPr>
        <p:blipFill>
          <a:blip r:embed="rId3"/>
          <a:stretch>
            <a:fillRect/>
          </a:stretch>
        </p:blipFill>
        <p:spPr>
          <a:xfrm>
            <a:off x="0" y="4543425"/>
            <a:ext cx="1924050" cy="2314575"/>
          </a:xfrm>
          <a:prstGeom prst="rect">
            <a:avLst/>
          </a:prstGeom>
        </p:spPr>
      </p:pic>
      <p:sp>
        <p:nvSpPr>
          <p:cNvPr id="13" name="CasellaDiTesto 12"/>
          <p:cNvSpPr txBox="1"/>
          <p:nvPr/>
        </p:nvSpPr>
        <p:spPr>
          <a:xfrm>
            <a:off x="0" y="4572008"/>
            <a:ext cx="1714512" cy="276999"/>
          </a:xfrm>
          <a:prstGeom prst="rect">
            <a:avLst/>
          </a:prstGeom>
          <a:noFill/>
        </p:spPr>
        <p:txBody>
          <a:bodyPr wrap="square" rtlCol="0">
            <a:spAutoFit/>
          </a:bodyPr>
          <a:lstStyle/>
          <a:p>
            <a:r>
              <a:rPr lang="it-IT" sz="1200" i="1" dirty="0" smtClean="0">
                <a:solidFill>
                  <a:schemeClr val="accent1">
                    <a:lumMod val="60000"/>
                    <a:lumOff val="40000"/>
                  </a:schemeClr>
                </a:solidFill>
              </a:rPr>
              <a:t>Max </a:t>
            </a:r>
            <a:r>
              <a:rPr lang="it-IT" sz="1200" i="1" dirty="0" err="1" smtClean="0">
                <a:solidFill>
                  <a:schemeClr val="accent1">
                    <a:lumMod val="60000"/>
                    <a:lumOff val="40000"/>
                  </a:schemeClr>
                </a:solidFill>
              </a:rPr>
              <a:t>Horkheimer</a:t>
            </a:r>
            <a:endParaRPr lang="it-IT" sz="1200" i="1" dirty="0">
              <a:solidFill>
                <a:schemeClr val="accent1">
                  <a:lumMod val="60000"/>
                  <a:lumOff val="40000"/>
                </a:schemeClr>
              </a:solidFill>
            </a:endParaRPr>
          </a:p>
        </p:txBody>
      </p:sp>
      <p:pic>
        <p:nvPicPr>
          <p:cNvPr id="14" name="Immagine 13" descr="Adorno2.jpg"/>
          <p:cNvPicPr>
            <a:picLocks noChangeAspect="1"/>
          </p:cNvPicPr>
          <p:nvPr/>
        </p:nvPicPr>
        <p:blipFill>
          <a:blip r:embed="rId4"/>
          <a:stretch>
            <a:fillRect/>
          </a:stretch>
        </p:blipFill>
        <p:spPr>
          <a:xfrm>
            <a:off x="7143768" y="4196094"/>
            <a:ext cx="2000232" cy="2661906"/>
          </a:xfrm>
          <a:prstGeom prst="rect">
            <a:avLst/>
          </a:prstGeom>
        </p:spPr>
      </p:pic>
      <p:sp>
        <p:nvSpPr>
          <p:cNvPr id="15" name="CasellaDiTesto 14"/>
          <p:cNvSpPr txBox="1"/>
          <p:nvPr/>
        </p:nvSpPr>
        <p:spPr>
          <a:xfrm>
            <a:off x="7143769" y="6581001"/>
            <a:ext cx="2000231" cy="276999"/>
          </a:xfrm>
          <a:prstGeom prst="rect">
            <a:avLst/>
          </a:prstGeom>
          <a:noFill/>
        </p:spPr>
        <p:txBody>
          <a:bodyPr vert="horz" wrap="square" rtlCol="0">
            <a:spAutoFit/>
          </a:bodyPr>
          <a:lstStyle/>
          <a:p>
            <a:r>
              <a:rPr lang="it-IT" sz="1200" i="1" dirty="0" smtClean="0">
                <a:solidFill>
                  <a:schemeClr val="accent2">
                    <a:lumMod val="60000"/>
                    <a:lumOff val="40000"/>
                  </a:schemeClr>
                </a:solidFill>
              </a:rPr>
              <a:t>Theodor Adorno</a:t>
            </a:r>
            <a:endParaRPr lang="it-IT" sz="1200" i="1" dirty="0">
              <a:solidFill>
                <a:schemeClr val="accent2">
                  <a:lumMod val="60000"/>
                  <a:lumOff val="40000"/>
                </a:schemeClr>
              </a:solidFill>
            </a:endParaRPr>
          </a:p>
        </p:txBody>
      </p:sp>
      <p:sp>
        <p:nvSpPr>
          <p:cNvPr id="17" name="CasellaDiTesto 16"/>
          <p:cNvSpPr txBox="1"/>
          <p:nvPr/>
        </p:nvSpPr>
        <p:spPr>
          <a:xfrm>
            <a:off x="0" y="2428868"/>
            <a:ext cx="9144000" cy="2062103"/>
          </a:xfrm>
          <a:prstGeom prst="rect">
            <a:avLst/>
          </a:prstGeom>
          <a:noFill/>
        </p:spPr>
        <p:txBody>
          <a:bodyPr wrap="square" rtlCol="0">
            <a:spAutoFit/>
          </a:bodyPr>
          <a:lstStyle/>
          <a:p>
            <a:pPr algn="just"/>
            <a:r>
              <a:rPr lang="it-IT" sz="1600" dirty="0" smtClean="0"/>
              <a:t>Gli appartenenti a questa scuola, infatti, sia su un piano teorico generale, sia attraverso un lavoro di indagine sociologica, evidenziano come l’autoritarismo non sia un fenomeno circoscritto alle sole società totalitarie (per esempio la Germania nazista o la Russia stalinista), ma permei, in forme più subdole, anche le società capitalistiche democratiche. Sul piano filosofico </a:t>
            </a:r>
            <a:r>
              <a:rPr lang="it-IT" sz="1600" b="1" dirty="0" smtClean="0">
                <a:solidFill>
                  <a:srgbClr val="7CC91F"/>
                </a:solidFill>
              </a:rPr>
              <a:t>la scuola di Francoforte è sostanzialmente una teoria critica della società presente</a:t>
            </a:r>
            <a:r>
              <a:rPr lang="it-IT" sz="1600" dirty="0" smtClean="0">
                <a:solidFill>
                  <a:srgbClr val="7CC91F"/>
                </a:solidFill>
              </a:rPr>
              <a:t>,</a:t>
            </a:r>
            <a:r>
              <a:rPr lang="it-IT" sz="1600" dirty="0" smtClean="0"/>
              <a:t> alla luce dell’ideale rivoluzionario di un’umanità futura libera e </a:t>
            </a:r>
            <a:r>
              <a:rPr lang="it-IT" sz="1600" dirty="0" err="1" smtClean="0"/>
              <a:t>disalienata</a:t>
            </a:r>
            <a:r>
              <a:rPr lang="it-IT" sz="1600" dirty="0" smtClean="0"/>
              <a:t>, ossia una forma di </a:t>
            </a:r>
            <a:r>
              <a:rPr lang="it-IT" sz="1600" b="1" dirty="0" smtClean="0">
                <a:solidFill>
                  <a:srgbClr val="7CC91F"/>
                </a:solidFill>
              </a:rPr>
              <a:t>pensiero negativo proteso a smascherare le contraddizioni profonde dell’esistente. </a:t>
            </a:r>
            <a:r>
              <a:rPr lang="it-IT" sz="1600" dirty="0" smtClean="0"/>
              <a:t>E ciò </a:t>
            </a:r>
            <a:r>
              <a:rPr lang="it-IT" sz="1600" b="1" dirty="0" smtClean="0">
                <a:solidFill>
                  <a:srgbClr val="7CC91F"/>
                </a:solidFill>
              </a:rPr>
              <a:t>tramite un modello utopico</a:t>
            </a:r>
            <a:r>
              <a:rPr lang="it-IT" sz="1600" dirty="0" smtClean="0"/>
              <a:t> in grado di fungere da pungolo rivoluzionario per un mutamento radicale della società.</a:t>
            </a:r>
          </a:p>
        </p:txBody>
      </p:sp>
      <p:sp>
        <p:nvSpPr>
          <p:cNvPr id="20" name="CasellaDiTesto 19"/>
          <p:cNvSpPr txBox="1"/>
          <p:nvPr/>
        </p:nvSpPr>
        <p:spPr>
          <a:xfrm>
            <a:off x="1928794" y="4500570"/>
            <a:ext cx="5214974" cy="2062103"/>
          </a:xfrm>
          <a:prstGeom prst="rect">
            <a:avLst/>
          </a:prstGeom>
          <a:noFill/>
        </p:spPr>
        <p:txBody>
          <a:bodyPr wrap="square" rtlCol="0">
            <a:spAutoFit/>
          </a:bodyPr>
          <a:lstStyle/>
          <a:p>
            <a:pPr algn="just"/>
            <a:r>
              <a:rPr lang="it-IT" sz="1600" dirty="0" smtClean="0"/>
              <a:t>La Scuola di Francoforte si rifà principalmente a tre autori fondamentali: </a:t>
            </a:r>
            <a:r>
              <a:rPr lang="it-IT" sz="1600" i="1" dirty="0" err="1" smtClean="0">
                <a:solidFill>
                  <a:schemeClr val="accent2">
                    <a:lumMod val="75000"/>
                  </a:schemeClr>
                </a:solidFill>
              </a:rPr>
              <a:t>Hegel</a:t>
            </a:r>
            <a:r>
              <a:rPr lang="it-IT" sz="1600" i="1" dirty="0" smtClean="0">
                <a:solidFill>
                  <a:schemeClr val="accent2">
                    <a:lumMod val="75000"/>
                  </a:schemeClr>
                </a:solidFill>
              </a:rPr>
              <a:t>, </a:t>
            </a:r>
            <a:r>
              <a:rPr lang="it-IT" sz="1600" i="1" dirty="0" err="1" smtClean="0">
                <a:solidFill>
                  <a:schemeClr val="accent2">
                    <a:lumMod val="75000"/>
                  </a:schemeClr>
                </a:solidFill>
              </a:rPr>
              <a:t>Marx</a:t>
            </a:r>
            <a:r>
              <a:rPr lang="it-IT" sz="1600" i="1" dirty="0" smtClean="0">
                <a:solidFill>
                  <a:schemeClr val="accent2">
                    <a:lumMod val="75000"/>
                  </a:schemeClr>
                </a:solidFill>
              </a:rPr>
              <a:t> e Freud</a:t>
            </a:r>
            <a:r>
              <a:rPr lang="it-IT" sz="1600" dirty="0" smtClean="0"/>
              <a:t>.</a:t>
            </a:r>
          </a:p>
          <a:p>
            <a:pPr algn="just"/>
            <a:r>
              <a:rPr lang="it-IT" sz="1600" dirty="0" smtClean="0"/>
              <a:t>Dalla tradizione </a:t>
            </a:r>
            <a:r>
              <a:rPr lang="it-IT" sz="1600" dirty="0" err="1" smtClean="0"/>
              <a:t>hegelo-marxista</a:t>
            </a:r>
            <a:r>
              <a:rPr lang="it-IT" sz="1600" dirty="0" smtClean="0"/>
              <a:t> deriva la tendenza filosofica a impostare un discorso dialettico totalizzante intorno alla società.</a:t>
            </a:r>
          </a:p>
          <a:p>
            <a:pPr algn="just"/>
            <a:r>
              <a:rPr lang="it-IT" sz="1600" dirty="0" smtClean="0"/>
              <a:t>Da Freud invece, derivano in primo luogo gli strumenti analitici per lo studio della personalità, ma anche i concetti di ricerca del piacere e di libido.</a:t>
            </a:r>
            <a:endParaRPr lang="it-IT" sz="1600" dirty="0"/>
          </a:p>
        </p:txBody>
      </p:sp>
      <p:sp>
        <p:nvSpPr>
          <p:cNvPr id="16" name="Freccia a sinistra 15">
            <a:hlinkClick r:id="" action="ppaction://hlinkshowjump?jump=previousslide"/>
          </p:cNvPr>
          <p:cNvSpPr/>
          <p:nvPr/>
        </p:nvSpPr>
        <p:spPr>
          <a:xfrm>
            <a:off x="2071670"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Freccia a destra 17">
            <a:hlinkClick r:id="" action="ppaction://hlinkshowjump?jump=nextslide"/>
          </p:cNvPr>
          <p:cNvSpPr/>
          <p:nvPr/>
        </p:nvSpPr>
        <p:spPr>
          <a:xfrm>
            <a:off x="6715140"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Smile 18">
            <a:hlinkClick r:id="rId5" action="ppaction://hlinksldjump"/>
          </p:cNvPr>
          <p:cNvSpPr/>
          <p:nvPr/>
        </p:nvSpPr>
        <p:spPr>
          <a:xfrm>
            <a:off x="5857884" y="6429396"/>
            <a:ext cx="500066" cy="428604"/>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Marcuse2.jpg"/>
          <p:cNvPicPr>
            <a:picLocks noChangeAspect="1"/>
          </p:cNvPicPr>
          <p:nvPr/>
        </p:nvPicPr>
        <p:blipFill>
          <a:blip r:embed="rId2"/>
          <a:stretch>
            <a:fillRect/>
          </a:stretch>
        </p:blipFill>
        <p:spPr>
          <a:xfrm>
            <a:off x="0" y="3071810"/>
            <a:ext cx="2428859" cy="3786190"/>
          </a:xfrm>
          <a:prstGeom prst="rect">
            <a:avLst/>
          </a:prstGeom>
        </p:spPr>
      </p:pic>
      <p:sp>
        <p:nvSpPr>
          <p:cNvPr id="3" name="Rettangolo 2"/>
          <p:cNvSpPr/>
          <p:nvPr/>
        </p:nvSpPr>
        <p:spPr>
          <a:xfrm>
            <a:off x="2786050" y="0"/>
            <a:ext cx="3225563" cy="1015663"/>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it-IT" sz="6000" b="1" i="1" cap="none" spc="150" dirty="0" err="1" smtClean="0">
                <a:ln w="11430"/>
                <a:solidFill>
                  <a:srgbClr val="F8F8F8"/>
                </a:solidFill>
                <a:effectLst>
                  <a:glow rad="139700">
                    <a:schemeClr val="accent2">
                      <a:satMod val="175000"/>
                      <a:alpha val="40000"/>
                    </a:schemeClr>
                  </a:glow>
                  <a:outerShdw blurRad="25400" algn="tl" rotWithShape="0">
                    <a:srgbClr val="000000">
                      <a:alpha val="43000"/>
                    </a:srgbClr>
                  </a:outerShdw>
                </a:effectLst>
              </a:rPr>
              <a:t>Marcuse</a:t>
            </a:r>
            <a:endParaRPr lang="it-IT" sz="6000" b="1" i="1" cap="none" spc="150" dirty="0">
              <a:ln w="11430"/>
              <a:solidFill>
                <a:srgbClr val="F8F8F8"/>
              </a:solidFill>
              <a:effectLst>
                <a:glow rad="139700">
                  <a:schemeClr val="accent2">
                    <a:satMod val="175000"/>
                    <a:alpha val="40000"/>
                  </a:schemeClr>
                </a:glow>
                <a:outerShdw blurRad="25400" algn="tl" rotWithShape="0">
                  <a:srgbClr val="000000">
                    <a:alpha val="43000"/>
                  </a:srgbClr>
                </a:outerShdw>
              </a:effectLst>
            </a:endParaRPr>
          </a:p>
        </p:txBody>
      </p:sp>
      <p:sp>
        <p:nvSpPr>
          <p:cNvPr id="6" name="CasellaDiTesto 5"/>
          <p:cNvSpPr txBox="1"/>
          <p:nvPr/>
        </p:nvSpPr>
        <p:spPr>
          <a:xfrm>
            <a:off x="0" y="1000109"/>
            <a:ext cx="9144000" cy="2585323"/>
          </a:xfrm>
          <a:prstGeom prst="rect">
            <a:avLst/>
          </a:prstGeom>
          <a:noFill/>
        </p:spPr>
        <p:txBody>
          <a:bodyPr wrap="square" rtlCol="0">
            <a:spAutoFit/>
          </a:bodyPr>
          <a:lstStyle/>
          <a:p>
            <a:pPr algn="just"/>
            <a:r>
              <a:rPr lang="it-IT" sz="1600" dirty="0" smtClean="0">
                <a:solidFill>
                  <a:schemeClr val="accent2">
                    <a:lumMod val="40000"/>
                    <a:lumOff val="60000"/>
                  </a:schemeClr>
                </a:solidFill>
              </a:rPr>
              <a:t>L’autore della Scuola di Francoforte più letto dai movimenti dell’epoca, è senz’altro Herbert </a:t>
            </a:r>
            <a:r>
              <a:rPr lang="it-IT" sz="1600" dirty="0" err="1" smtClean="0">
                <a:solidFill>
                  <a:schemeClr val="accent2">
                    <a:lumMod val="40000"/>
                    <a:lumOff val="60000"/>
                  </a:schemeClr>
                </a:solidFill>
              </a:rPr>
              <a:t>Marcuse</a:t>
            </a:r>
            <a:r>
              <a:rPr lang="it-IT" sz="1600" dirty="0" smtClean="0">
                <a:solidFill>
                  <a:schemeClr val="accent2">
                    <a:lumMod val="40000"/>
                    <a:lumOff val="60000"/>
                  </a:schemeClr>
                </a:solidFill>
              </a:rPr>
              <a:t> (1898-1979), </a:t>
            </a:r>
            <a:r>
              <a:rPr lang="it-IT" sz="1600" dirty="0" smtClean="0"/>
              <a:t>il quale, proprio negli anni sessanta, viveva negli Stati Uniti ed insegnava in una delle Università californiane al centro della rivolta. Nelle sue opere, mette in luce come la società industriale sviluppi sempre nuove tecniche di controllo dell’individuo, apparentemente non coercitive, che parallelamente rendono superate le vecchie forme di opposizione politica e di critica rappresentate dai partiti storici del movimento operaio e dal marxismo classico.</a:t>
            </a:r>
          </a:p>
          <a:p>
            <a:pPr algn="just"/>
            <a:r>
              <a:rPr lang="it-IT" sz="1600" dirty="0" smtClean="0"/>
              <a:t>Il filosofo tedesco descrive la moderna società industriale, come una democrazia repressiva, descrive i limiti delle forme tradizionali di critica e la possibilità delle alternative.</a:t>
            </a:r>
          </a:p>
          <a:p>
            <a:pPr algn="just"/>
            <a:endParaRPr lang="it-IT" sz="1600" dirty="0" smtClean="0"/>
          </a:p>
          <a:p>
            <a:endParaRPr lang="it-IT" dirty="0"/>
          </a:p>
        </p:txBody>
      </p:sp>
      <p:sp>
        <p:nvSpPr>
          <p:cNvPr id="7" name="CasellaDiTesto 6"/>
          <p:cNvSpPr txBox="1"/>
          <p:nvPr/>
        </p:nvSpPr>
        <p:spPr>
          <a:xfrm>
            <a:off x="2428860" y="3000372"/>
            <a:ext cx="6715140" cy="4031873"/>
          </a:xfrm>
          <a:prstGeom prst="rect">
            <a:avLst/>
          </a:prstGeom>
          <a:noFill/>
        </p:spPr>
        <p:txBody>
          <a:bodyPr wrap="square" rtlCol="0">
            <a:spAutoFit/>
          </a:bodyPr>
          <a:lstStyle/>
          <a:p>
            <a:pPr algn="just"/>
            <a:r>
              <a:rPr lang="it-IT" sz="1600" dirty="0" smtClean="0"/>
              <a:t>Un altro aspetto molto significativo della riflessione di </a:t>
            </a:r>
            <a:r>
              <a:rPr lang="it-IT" sz="1600" dirty="0" err="1" smtClean="0"/>
              <a:t>Marcuse</a:t>
            </a:r>
            <a:r>
              <a:rPr lang="it-IT" sz="1600" dirty="0" smtClean="0"/>
              <a:t> è quello relativo all’analisi del ruolo del consumismo nel mantenimento del consenso nelle società industrializzate. Il filosofo tedesco, dibattendo in un teatro di New York sulla rivolta  degli studenti alla Columbia </a:t>
            </a:r>
            <a:r>
              <a:rPr lang="it-IT" sz="1600" dirty="0" err="1" smtClean="0"/>
              <a:t>University</a:t>
            </a:r>
            <a:r>
              <a:rPr lang="it-IT" sz="1600" dirty="0" smtClean="0"/>
              <a:t>, ebbe a dire che non si potesse modificare il processo democratico attuale se non per mezzo di azioni extra democratiche ed  extra parlamentari, per il semplice fatto che la partita è truccata, e il gioco delle forze non è un gioco di forze uguali. </a:t>
            </a:r>
            <a:r>
              <a:rPr lang="it-IT" sz="1600" i="1" dirty="0" smtClean="0">
                <a:solidFill>
                  <a:srgbClr val="FFFF99"/>
                </a:solidFill>
              </a:rPr>
              <a:t>«Nella nostra società, non abbiamo più una maggioranza basata sull'opinione e la coscienza totalmente libere. Non abbiamo più una maggioranza basata sull'accesso libero ed uguale ai fatti, e a tutti i fatti. Non abbiamo più una maggioranza basata sull'educazione uguale per tutti. In compenso, abbiamo una maggioranza standardizzata e monopolizzata, questa maggioranza non è libera. Una simile democrazia non è democrazia. Ma resto convinto che sarebbe possibile realizzarla».</a:t>
            </a:r>
          </a:p>
          <a:p>
            <a:pPr algn="just"/>
            <a:endParaRPr lang="it-IT" sz="1600" dirty="0"/>
          </a:p>
        </p:txBody>
      </p:sp>
      <p:sp>
        <p:nvSpPr>
          <p:cNvPr id="8" name="Freccia a sinistra 7">
            <a:hlinkClick r:id="" action="ppaction://hlinkshowjump?jump=previousslide"/>
          </p:cNvPr>
          <p:cNvSpPr/>
          <p:nvPr/>
        </p:nvSpPr>
        <p:spPr>
          <a:xfrm>
            <a:off x="3786182"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8643966"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3" action="ppaction://hlinksldjump"/>
          </p:cNvPr>
          <p:cNvSpPr/>
          <p:nvPr/>
        </p:nvSpPr>
        <p:spPr>
          <a:xfrm>
            <a:off x="5929322"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marcuse_1dimensional.jpg"/>
          <p:cNvPicPr>
            <a:picLocks noChangeAspect="1"/>
          </p:cNvPicPr>
          <p:nvPr/>
        </p:nvPicPr>
        <p:blipFill>
          <a:blip r:embed="rId2"/>
          <a:stretch>
            <a:fillRect/>
          </a:stretch>
        </p:blipFill>
        <p:spPr>
          <a:xfrm>
            <a:off x="0" y="0"/>
            <a:ext cx="1572768" cy="2428868"/>
          </a:xfrm>
          <a:prstGeom prst="rect">
            <a:avLst/>
          </a:prstGeom>
        </p:spPr>
      </p:pic>
      <p:pic>
        <p:nvPicPr>
          <p:cNvPr id="3" name="Immagine 2" descr="MARCUSE-H_uomo0.gif"/>
          <p:cNvPicPr>
            <a:picLocks noChangeAspect="1"/>
          </p:cNvPicPr>
          <p:nvPr/>
        </p:nvPicPr>
        <p:blipFill>
          <a:blip r:embed="rId3"/>
          <a:stretch>
            <a:fillRect/>
          </a:stretch>
        </p:blipFill>
        <p:spPr>
          <a:xfrm>
            <a:off x="7715250" y="0"/>
            <a:ext cx="1428750" cy="2428867"/>
          </a:xfrm>
          <a:prstGeom prst="rect">
            <a:avLst/>
          </a:prstGeom>
        </p:spPr>
      </p:pic>
      <p:sp>
        <p:nvSpPr>
          <p:cNvPr id="4" name="Rettangolo 3"/>
          <p:cNvSpPr/>
          <p:nvPr/>
        </p:nvSpPr>
        <p:spPr>
          <a:xfrm>
            <a:off x="500034" y="-285776"/>
            <a:ext cx="8257389" cy="830997"/>
          </a:xfrm>
          <a:prstGeom prst="rect">
            <a:avLst/>
          </a:prstGeom>
          <a:noFill/>
        </p:spPr>
        <p:txBody>
          <a:bodyPr wrap="none" lIns="91440" tIns="45720" rIns="91440" bIns="45720">
            <a:prstTxWarp prst="textArchDown">
              <a:avLst/>
            </a:prstTxWarp>
            <a:spAutoFit/>
          </a:bodyPr>
          <a:lstStyle/>
          <a:p>
            <a:pPr algn="ctr"/>
            <a:r>
              <a:rPr lang="it-IT"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L’uomo</a:t>
            </a:r>
          </a:p>
          <a:p>
            <a:pPr algn="ctr"/>
            <a:r>
              <a:rPr lang="it-IT"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 una dimensione</a:t>
            </a:r>
          </a:p>
          <a:p>
            <a:pPr algn="ctr"/>
            <a:endParaRPr lang="it-IT"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CasellaDiTesto 4"/>
          <p:cNvSpPr txBox="1"/>
          <p:nvPr/>
        </p:nvSpPr>
        <p:spPr>
          <a:xfrm>
            <a:off x="0" y="2379851"/>
            <a:ext cx="9144000" cy="4478149"/>
          </a:xfrm>
          <a:prstGeom prst="rect">
            <a:avLst/>
          </a:prstGeom>
          <a:noFill/>
        </p:spPr>
        <p:txBody>
          <a:bodyPr wrap="square" rtlCol="0">
            <a:spAutoFit/>
          </a:bodyPr>
          <a:lstStyle/>
          <a:p>
            <a:pPr algn="just"/>
            <a:r>
              <a:rPr lang="it-IT" sz="1500" dirty="0" smtClean="0"/>
              <a:t>In questo testo del 1964 </a:t>
            </a:r>
            <a:r>
              <a:rPr lang="it-IT" sz="1500" dirty="0" err="1" smtClean="0"/>
              <a:t>Marcuse</a:t>
            </a:r>
            <a:r>
              <a:rPr lang="it-IT" sz="1500" dirty="0" smtClean="0"/>
              <a:t> riprende e radicalizza i vari motivi di critica della società tecnologica avanzata. L’uomo a una sola dimensione è l’individuo alienato della società attuale, colui per il quale la ragione si è identificata con la realtà e che perciò non scorge il distacco tra ciò che è peggio che deve essere in se, sicché per lui non ci sono altri possibili modi di esistere. Infatti il sistema tecnologico ha la capacità di far apparire razionale ciò che è irrazionale e di stordire l’individuo in un frenetico universo consumistico. </a:t>
            </a:r>
            <a:r>
              <a:rPr lang="it-IT" sz="1500" i="1" dirty="0" smtClean="0"/>
              <a:t>Una società tecnologica, tuttavia, non riesce a “imbavagliare” tutti i problemi, a cominciare dalla contraddizione di fondo che la costituisce</a:t>
            </a:r>
            <a:r>
              <a:rPr lang="it-IT" sz="1500" dirty="0" smtClean="0"/>
              <a:t>: quella fra il potenziale possesso dei mezzi atti a soddisfare i bisogni umani e l’indirizzo conservatore di una politica che nega a taluni gruppi l’appagamento dei bisogni primari e stordisce il resto della popolazione con l’esaudimento di bisogni fittizi. Tale situazione fa sì che </a:t>
            </a:r>
            <a:r>
              <a:rPr lang="it-IT" sz="1500" i="1" dirty="0" smtClean="0">
                <a:solidFill>
                  <a:schemeClr val="accent1">
                    <a:lumMod val="40000"/>
                    <a:lumOff val="60000"/>
                  </a:schemeClr>
                </a:solidFill>
              </a:rPr>
              <a:t>il soggetto rivoluzionario non sia più quello individuato dal marxismo classico</a:t>
            </a:r>
            <a:r>
              <a:rPr lang="it-IT" sz="1500" dirty="0" smtClean="0"/>
              <a:t>, ossia il lavoratore salariato, ma dal sostrato dei reietti e degli stranieri, degli sfruttati e dei perseguitati di altre razze e di altri colori, dei disoccupati e degli inabili.</a:t>
            </a:r>
          </a:p>
          <a:p>
            <a:pPr algn="just"/>
            <a:r>
              <a:rPr lang="it-IT" sz="1500" dirty="0" smtClean="0"/>
              <a:t>Questi gruppi possono quindi incarnare il </a:t>
            </a:r>
            <a:r>
              <a:rPr lang="it-IT" sz="1500" b="1" dirty="0" smtClean="0">
                <a:solidFill>
                  <a:srgbClr val="FFFF00"/>
                </a:solidFill>
              </a:rPr>
              <a:t>“Grande Rifiuto”</a:t>
            </a:r>
            <a:r>
              <a:rPr lang="it-IT" sz="1500" dirty="0" smtClean="0">
                <a:solidFill>
                  <a:srgbClr val="FFFF00"/>
                </a:solidFill>
              </a:rPr>
              <a:t>,</a:t>
            </a:r>
            <a:r>
              <a:rPr lang="it-IT" sz="1500" b="1" dirty="0" smtClean="0">
                <a:solidFill>
                  <a:srgbClr val="FFFF00"/>
                </a:solidFill>
              </a:rPr>
              <a:t> </a:t>
            </a:r>
            <a:r>
              <a:rPr lang="it-IT" sz="1500" dirty="0" smtClean="0">
                <a:solidFill>
                  <a:srgbClr val="FF6600"/>
                </a:solidFill>
              </a:rPr>
              <a:t>ossia l’opposizione totale al sistema per porre le basi per la produzione dell’utopia nella realtà.</a:t>
            </a:r>
          </a:p>
          <a:p>
            <a:pPr algn="just"/>
            <a:r>
              <a:rPr lang="it-IT" sz="1500" dirty="0" smtClean="0"/>
              <a:t>I possibili soggetti rivoluzionari in grado di abbattere il sistema possono essere identificati nei “gruppi del dissenso” (dal sottoproletariato agli studenti) e nei “dannati del Terzo Mondo”. Tuttavia </a:t>
            </a:r>
            <a:r>
              <a:rPr lang="it-IT" sz="1500" dirty="0" err="1" smtClean="0"/>
              <a:t>Marcuse</a:t>
            </a:r>
            <a:r>
              <a:rPr lang="it-IT" sz="1500" dirty="0" smtClean="0"/>
              <a:t> appare piuttosto scettico sull’azione isolata e spontaneista di questi gruppi e,  pertanto, </a:t>
            </a:r>
            <a:r>
              <a:rPr lang="it-IT" sz="1500" i="1" dirty="0" smtClean="0">
                <a:solidFill>
                  <a:srgbClr val="CCFF33"/>
                </a:solidFill>
              </a:rPr>
              <a:t>non è possibile attribuire a questo “filosofo del ‘68” la tesi secondo cui la rivoluzione del ventesimo secolo sarebbe sostanzialmente affidata agli studenti a alle minoranze emarginate.</a:t>
            </a:r>
            <a:endParaRPr lang="it-IT" sz="1500" i="1" dirty="0">
              <a:solidFill>
                <a:srgbClr val="CCFF33"/>
              </a:solidFill>
            </a:endParaRPr>
          </a:p>
        </p:txBody>
      </p:sp>
      <p:sp>
        <p:nvSpPr>
          <p:cNvPr id="7" name="CasellaDiTesto 6"/>
          <p:cNvSpPr txBox="1"/>
          <p:nvPr/>
        </p:nvSpPr>
        <p:spPr>
          <a:xfrm>
            <a:off x="1571604" y="1785926"/>
            <a:ext cx="6143668" cy="461665"/>
          </a:xfrm>
          <a:prstGeom prst="rect">
            <a:avLst/>
          </a:prstGeom>
          <a:noFill/>
        </p:spPr>
        <p:txBody>
          <a:bodyPr wrap="square" rtlCol="0">
            <a:spAutoFit/>
          </a:bodyPr>
          <a:lstStyle/>
          <a:p>
            <a:pPr algn="just"/>
            <a:r>
              <a:rPr lang="it-IT" sz="1200" i="1" dirty="0" smtClean="0">
                <a:solidFill>
                  <a:srgbClr val="FFFF99"/>
                </a:solidFill>
              </a:rPr>
              <a:t>«Una confortevole, levigata, ragionevole, democrazia </a:t>
            </a:r>
            <a:r>
              <a:rPr lang="it-IT" sz="1200" i="1" dirty="0" err="1" smtClean="0">
                <a:solidFill>
                  <a:srgbClr val="FFFF99"/>
                </a:solidFill>
              </a:rPr>
              <a:t>non-libertà</a:t>
            </a:r>
            <a:r>
              <a:rPr lang="it-IT" sz="1200" i="1" dirty="0" smtClean="0">
                <a:solidFill>
                  <a:srgbClr val="FFFF99"/>
                </a:solidFill>
              </a:rPr>
              <a:t> prevale nella civiltà industriale avanzata, segno di progresso tecnico»</a:t>
            </a:r>
            <a:endParaRPr lang="it-IT" sz="1200" i="1" dirty="0">
              <a:solidFill>
                <a:srgbClr val="FFFF99"/>
              </a:solidFill>
            </a:endParaRPr>
          </a:p>
        </p:txBody>
      </p:sp>
      <p:sp>
        <p:nvSpPr>
          <p:cNvPr id="8" name="Freccia a sinistra 7">
            <a:hlinkClick r:id="" action="ppaction://hlinkshowjump?jump=previousslide"/>
          </p:cNvPr>
          <p:cNvSpPr/>
          <p:nvPr/>
        </p:nvSpPr>
        <p:spPr>
          <a:xfrm>
            <a:off x="3286116"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8572528"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4" action="ppaction://hlinksldjump"/>
          </p:cNvPr>
          <p:cNvSpPr/>
          <p:nvPr/>
        </p:nvSpPr>
        <p:spPr>
          <a:xfrm>
            <a:off x="5572132" y="6500834"/>
            <a:ext cx="428628" cy="35716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various-artists-the-beat-generation-and-the-angry-young-men-modska-cd-003.jpg"/>
          <p:cNvPicPr>
            <a:picLocks noChangeAspect="1"/>
          </p:cNvPicPr>
          <p:nvPr/>
        </p:nvPicPr>
        <p:blipFill>
          <a:blip r:embed="rId2"/>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sp>
        <p:nvSpPr>
          <p:cNvPr id="6" name="Rettangolo 5"/>
          <p:cNvSpPr/>
          <p:nvPr/>
        </p:nvSpPr>
        <p:spPr>
          <a:xfrm>
            <a:off x="571472" y="5214950"/>
            <a:ext cx="8143931" cy="2714644"/>
          </a:xfrm>
          <a:prstGeom prst="rect">
            <a:avLst/>
          </a:prstGeom>
          <a:noFill/>
        </p:spPr>
        <p:txBody>
          <a:bodyPr wrap="none" lIns="91440" tIns="45720" rIns="91440" bIns="45720">
            <a:prstTxWarp prst="textDeflateInflateDeflate">
              <a:avLst/>
            </a:prstTxWarp>
            <a:spAutoFit/>
          </a:bodyPr>
          <a:lstStyle/>
          <a:p>
            <a:pPr algn="ctr"/>
            <a:r>
              <a:rPr lang="it-IT" sz="28700" b="1" dirty="0" err="1" smtClean="0">
                <a:ln w="10541" cmpd="sng">
                  <a:solidFill>
                    <a:schemeClr val="accent1">
                      <a:lumMod val="50000"/>
                    </a:schemeClr>
                  </a:solidFill>
                  <a:prstDash val="solid"/>
                </a:ln>
                <a:solidFill>
                  <a:srgbClr val="FFFF00"/>
                </a:solidFill>
                <a:effectLst>
                  <a:reflection blurRad="6350" stA="55000" endA="300" endPos="45500" dir="5400000" sy="-100000" algn="bl" rotWithShape="0"/>
                </a:effectLst>
              </a:rPr>
              <a:t>theBeat</a:t>
            </a:r>
            <a:r>
              <a:rPr lang="it-IT" sz="28700" b="1" dirty="0" smtClean="0">
                <a:ln w="10541" cmpd="sng">
                  <a:solidFill>
                    <a:schemeClr val="accent1">
                      <a:lumMod val="50000"/>
                    </a:schemeClr>
                  </a:solidFill>
                  <a:prstDash val="solid"/>
                </a:ln>
                <a:solidFill>
                  <a:srgbClr val="FFFF00"/>
                </a:solidFill>
                <a:effectLst>
                  <a:reflection blurRad="6350" stA="55000" endA="300" endPos="45500" dir="5400000" sy="-100000" algn="bl" rotWithShape="0"/>
                </a:effectLst>
              </a:rPr>
              <a:t> Generation</a:t>
            </a:r>
            <a:endParaRPr lang="it-IT" sz="28700" b="1" dirty="0">
              <a:ln w="10541" cmpd="sng">
                <a:solidFill>
                  <a:schemeClr val="accent1">
                    <a:lumMod val="50000"/>
                  </a:schemeClr>
                </a:solidFill>
                <a:prstDash val="solid"/>
              </a:ln>
              <a:solidFill>
                <a:srgbClr val="FFFF00"/>
              </a:solidFill>
              <a:effectLst>
                <a:reflection blurRad="6350" stA="55000" endA="300" endPos="45500" dir="5400000" sy="-100000" algn="bl" rotWithShape="0"/>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571736" y="142852"/>
            <a:ext cx="6072230" cy="1107996"/>
          </a:xfrm>
          <a:prstGeom prst="rect">
            <a:avLst/>
          </a:prstGeom>
          <a:noFill/>
        </p:spPr>
        <p:txBody>
          <a:bodyPr wrap="square" lIns="91440" tIns="45720" rIns="91440" bIns="45720">
            <a:spAutoFit/>
          </a:bodyPr>
          <a:lstStyle/>
          <a:p>
            <a:pPr algn="ctr"/>
            <a:r>
              <a:rPr lang="it-IT" sz="6600" b="1" dirty="0" smtClean="0">
                <a:ln w="900" cmpd="sng">
                  <a:solidFill>
                    <a:schemeClr val="accent4">
                      <a:lumMod val="75000"/>
                    </a:schemeClr>
                  </a:solidFill>
                  <a:prstDash val="solid"/>
                </a:ln>
                <a:solidFill>
                  <a:schemeClr val="accent4">
                    <a:lumMod val="75000"/>
                  </a:schemeClr>
                </a:solidFill>
                <a:effectLst>
                  <a:innerShdw blurRad="101600" dist="76200" dir="5400000">
                    <a:schemeClr val="accent1">
                      <a:satMod val="190000"/>
                      <a:tint val="100000"/>
                      <a:alpha val="74000"/>
                    </a:schemeClr>
                  </a:innerShdw>
                </a:effectLst>
              </a:rPr>
              <a:t>Jack Kerouac</a:t>
            </a:r>
            <a:endParaRPr lang="it-IT" sz="6600" b="1" dirty="0">
              <a:ln w="900" cmpd="sng">
                <a:solidFill>
                  <a:schemeClr val="accent4">
                    <a:lumMod val="75000"/>
                  </a:schemeClr>
                </a:solidFill>
                <a:prstDash val="solid"/>
              </a:ln>
              <a:solidFill>
                <a:schemeClr val="accent4">
                  <a:lumMod val="75000"/>
                </a:schemeClr>
              </a:solidFill>
              <a:effectLst>
                <a:innerShdw blurRad="101600" dist="76200" dir="5400000">
                  <a:schemeClr val="accent1">
                    <a:satMod val="190000"/>
                    <a:tint val="100000"/>
                    <a:alpha val="74000"/>
                  </a:schemeClr>
                </a:innerShdw>
              </a:effectLst>
            </a:endParaRPr>
          </a:p>
        </p:txBody>
      </p:sp>
      <p:pic>
        <p:nvPicPr>
          <p:cNvPr id="5" name="Immagine 4" descr="untitled.bmp"/>
          <p:cNvPicPr>
            <a:picLocks noChangeAspect="1"/>
          </p:cNvPicPr>
          <p:nvPr/>
        </p:nvPicPr>
        <p:blipFill>
          <a:blip r:embed="rId2"/>
          <a:stretch>
            <a:fillRect/>
          </a:stretch>
        </p:blipFill>
        <p:spPr>
          <a:xfrm>
            <a:off x="0" y="0"/>
            <a:ext cx="2052637" cy="3221628"/>
          </a:xfrm>
          <a:prstGeom prst="rect">
            <a:avLst/>
          </a:prstGeom>
        </p:spPr>
      </p:pic>
      <p:sp>
        <p:nvSpPr>
          <p:cNvPr id="7" name="CasellaDiTesto 6"/>
          <p:cNvSpPr txBox="1"/>
          <p:nvPr/>
        </p:nvSpPr>
        <p:spPr>
          <a:xfrm>
            <a:off x="2071670" y="1357298"/>
            <a:ext cx="6929486" cy="2062103"/>
          </a:xfrm>
          <a:prstGeom prst="rect">
            <a:avLst/>
          </a:prstGeom>
          <a:noFill/>
        </p:spPr>
        <p:txBody>
          <a:bodyPr wrap="square" rtlCol="0">
            <a:spAutoFit/>
          </a:bodyPr>
          <a:lstStyle/>
          <a:p>
            <a:pPr algn="just"/>
            <a:r>
              <a:rPr lang="it-IT" sz="1600" dirty="0" smtClean="0"/>
              <a:t>Jack Kerouac </a:t>
            </a:r>
            <a:r>
              <a:rPr lang="it-IT" sz="1600" dirty="0" err="1" smtClean="0"/>
              <a:t>was</a:t>
            </a:r>
            <a:r>
              <a:rPr lang="it-IT" sz="1600" dirty="0" smtClean="0"/>
              <a:t> </a:t>
            </a:r>
            <a:r>
              <a:rPr lang="it-IT" sz="1600" dirty="0" err="1" smtClean="0"/>
              <a:t>born</a:t>
            </a:r>
            <a:r>
              <a:rPr lang="it-IT" sz="1600" dirty="0" smtClean="0"/>
              <a:t> in </a:t>
            </a:r>
            <a:r>
              <a:rPr lang="it-IT" sz="1600" dirty="0" err="1" smtClean="0"/>
              <a:t>Lowell</a:t>
            </a:r>
            <a:r>
              <a:rPr lang="it-IT" sz="1600" dirty="0" smtClean="0"/>
              <a:t>, Massachusetts,1922 </a:t>
            </a:r>
            <a:r>
              <a:rPr lang="it-IT" sz="1600" dirty="0" err="1" smtClean="0"/>
              <a:t>into</a:t>
            </a:r>
            <a:r>
              <a:rPr lang="it-IT" sz="1600" dirty="0" smtClean="0"/>
              <a:t> a </a:t>
            </a:r>
            <a:r>
              <a:rPr lang="it-IT" sz="1600" dirty="0" err="1" smtClean="0"/>
              <a:t>Franch</a:t>
            </a:r>
            <a:r>
              <a:rPr lang="it-IT" sz="1600" dirty="0" smtClean="0"/>
              <a:t> Canadian family.</a:t>
            </a:r>
          </a:p>
          <a:p>
            <a:pPr algn="just"/>
            <a:r>
              <a:rPr lang="it-IT" sz="1600" dirty="0" err="1" smtClean="0"/>
              <a:t>He</a:t>
            </a:r>
            <a:r>
              <a:rPr lang="it-IT" sz="1600" dirty="0" smtClean="0"/>
              <a:t> </a:t>
            </a:r>
            <a:r>
              <a:rPr lang="it-IT" sz="1600" dirty="0" err="1" smtClean="0"/>
              <a:t>was</a:t>
            </a:r>
            <a:r>
              <a:rPr lang="it-IT" sz="1600" dirty="0" smtClean="0"/>
              <a:t> </a:t>
            </a:r>
            <a:r>
              <a:rPr lang="it-IT" sz="1600" dirty="0" err="1" smtClean="0"/>
              <a:t>an</a:t>
            </a:r>
            <a:r>
              <a:rPr lang="it-IT" sz="1600" dirty="0" smtClean="0"/>
              <a:t> intense </a:t>
            </a:r>
            <a:r>
              <a:rPr lang="it-IT" sz="1600" dirty="0" err="1" smtClean="0"/>
              <a:t>child</a:t>
            </a:r>
            <a:r>
              <a:rPr lang="it-IT" sz="1600" dirty="0" smtClean="0"/>
              <a:t> and </a:t>
            </a:r>
            <a:r>
              <a:rPr lang="it-IT" sz="1600" dirty="0" err="1" smtClean="0"/>
              <a:t>started</a:t>
            </a:r>
            <a:r>
              <a:rPr lang="it-IT" sz="1600" dirty="0" smtClean="0"/>
              <a:t> </a:t>
            </a:r>
            <a:r>
              <a:rPr lang="it-IT" sz="1600" dirty="0" err="1" smtClean="0"/>
              <a:t>to</a:t>
            </a:r>
            <a:r>
              <a:rPr lang="it-IT" sz="1600" dirty="0" smtClean="0"/>
              <a:t> create </a:t>
            </a:r>
            <a:r>
              <a:rPr lang="it-IT" sz="1600" dirty="0" err="1" smtClean="0"/>
              <a:t>stories</a:t>
            </a:r>
            <a:r>
              <a:rPr lang="it-IT" sz="1600" dirty="0" smtClean="0"/>
              <a:t> </a:t>
            </a:r>
            <a:r>
              <a:rPr lang="it-IT" sz="1600" dirty="0" err="1" smtClean="0"/>
              <a:t>from</a:t>
            </a:r>
            <a:r>
              <a:rPr lang="it-IT" sz="1600" dirty="0" smtClean="0"/>
              <a:t> a </a:t>
            </a:r>
            <a:r>
              <a:rPr lang="it-IT" sz="1600" dirty="0" err="1" smtClean="0"/>
              <a:t>young</a:t>
            </a:r>
            <a:r>
              <a:rPr lang="it-IT" sz="1600" dirty="0" smtClean="0"/>
              <a:t> </a:t>
            </a:r>
            <a:r>
              <a:rPr lang="it-IT" sz="1600" dirty="0" err="1" smtClean="0"/>
              <a:t>age</a:t>
            </a:r>
            <a:r>
              <a:rPr lang="it-IT" sz="1600" dirty="0" smtClean="0"/>
              <a:t>. </a:t>
            </a:r>
            <a:r>
              <a:rPr lang="it-IT" sz="1600" dirty="0" err="1" smtClean="0"/>
              <a:t>Despite</a:t>
            </a:r>
            <a:r>
              <a:rPr lang="it-IT" sz="1600" dirty="0" smtClean="0"/>
              <a:t> </a:t>
            </a:r>
            <a:r>
              <a:rPr lang="it-IT" sz="1600" dirty="0" err="1" smtClean="0"/>
              <a:t>his</a:t>
            </a:r>
            <a:r>
              <a:rPr lang="it-IT" sz="1600" dirty="0" smtClean="0"/>
              <a:t> family’s </a:t>
            </a:r>
            <a:r>
              <a:rPr lang="it-IT" sz="1600" dirty="0" err="1" smtClean="0"/>
              <a:t>financial</a:t>
            </a:r>
            <a:r>
              <a:rPr lang="it-IT" sz="1600" dirty="0" smtClean="0"/>
              <a:t> </a:t>
            </a:r>
            <a:r>
              <a:rPr lang="it-IT" sz="1600" dirty="0" err="1" smtClean="0"/>
              <a:t>difficulties</a:t>
            </a:r>
            <a:r>
              <a:rPr lang="it-IT" sz="1600" dirty="0" smtClean="0"/>
              <a:t>, </a:t>
            </a:r>
            <a:r>
              <a:rPr lang="it-IT" sz="1600" dirty="0" err="1" smtClean="0"/>
              <a:t>he</a:t>
            </a:r>
            <a:r>
              <a:rPr lang="it-IT" sz="1600" dirty="0" smtClean="0"/>
              <a:t> </a:t>
            </a:r>
            <a:r>
              <a:rPr lang="it-IT" sz="1600" dirty="0" err="1" smtClean="0"/>
              <a:t>was</a:t>
            </a:r>
            <a:r>
              <a:rPr lang="it-IT" sz="1600" dirty="0" smtClean="0"/>
              <a:t> </a:t>
            </a:r>
            <a:r>
              <a:rPr lang="it-IT" sz="1600" dirty="0" err="1" smtClean="0"/>
              <a:t>able</a:t>
            </a:r>
            <a:r>
              <a:rPr lang="it-IT" sz="1600" dirty="0" smtClean="0"/>
              <a:t> </a:t>
            </a:r>
            <a:r>
              <a:rPr lang="it-IT" sz="1600" dirty="0" err="1" smtClean="0"/>
              <a:t>to</a:t>
            </a:r>
            <a:r>
              <a:rPr lang="it-IT" sz="1600" dirty="0" smtClean="0"/>
              <a:t> go </a:t>
            </a:r>
            <a:r>
              <a:rPr lang="it-IT" sz="1600" dirty="0" err="1" smtClean="0"/>
              <a:t>to</a:t>
            </a:r>
            <a:r>
              <a:rPr lang="it-IT" sz="1600" dirty="0" smtClean="0"/>
              <a:t> Columbia </a:t>
            </a:r>
            <a:r>
              <a:rPr lang="it-IT" sz="1600" dirty="0" err="1" smtClean="0"/>
              <a:t>Universityon</a:t>
            </a:r>
            <a:r>
              <a:rPr lang="it-IT" sz="1600" dirty="0" smtClean="0"/>
              <a:t> a </a:t>
            </a:r>
            <a:r>
              <a:rPr lang="it-IT" sz="1600" dirty="0" err="1" smtClean="0"/>
              <a:t>scholarship</a:t>
            </a:r>
            <a:r>
              <a:rPr lang="it-IT" sz="1600" dirty="0" smtClean="0"/>
              <a:t>, </a:t>
            </a:r>
            <a:r>
              <a:rPr lang="it-IT" sz="1600" dirty="0" err="1" smtClean="0"/>
              <a:t>but</a:t>
            </a:r>
            <a:r>
              <a:rPr lang="it-IT" sz="1600" dirty="0" smtClean="0"/>
              <a:t> </a:t>
            </a:r>
            <a:r>
              <a:rPr lang="it-IT" sz="1600" dirty="0" err="1" smtClean="0"/>
              <a:t>then</a:t>
            </a:r>
            <a:r>
              <a:rPr lang="it-IT" sz="1600" dirty="0" smtClean="0"/>
              <a:t> </a:t>
            </a:r>
            <a:r>
              <a:rPr lang="it-IT" sz="1600" dirty="0" err="1" smtClean="0"/>
              <a:t>gave</a:t>
            </a:r>
            <a:r>
              <a:rPr lang="it-IT" sz="1600" dirty="0" smtClean="0"/>
              <a:t> </a:t>
            </a:r>
            <a:r>
              <a:rPr lang="it-IT" sz="1600" dirty="0" err="1" smtClean="0"/>
              <a:t>it</a:t>
            </a:r>
            <a:r>
              <a:rPr lang="it-IT" sz="1600" dirty="0" smtClean="0"/>
              <a:t> up and </a:t>
            </a:r>
            <a:r>
              <a:rPr lang="it-IT" sz="1600" dirty="0" err="1" smtClean="0"/>
              <a:t>ended</a:t>
            </a:r>
            <a:r>
              <a:rPr lang="it-IT" sz="1600" dirty="0" smtClean="0"/>
              <a:t> up </a:t>
            </a:r>
            <a:r>
              <a:rPr lang="it-IT" sz="1600" dirty="0" err="1" smtClean="0"/>
              <a:t>sailing</a:t>
            </a:r>
            <a:r>
              <a:rPr lang="it-IT" sz="1600" dirty="0" smtClean="0"/>
              <a:t> </a:t>
            </a:r>
            <a:r>
              <a:rPr lang="it-IT" sz="1600" dirty="0" err="1" smtClean="0"/>
              <a:t>with</a:t>
            </a:r>
            <a:r>
              <a:rPr lang="it-IT" sz="1600" dirty="0" smtClean="0"/>
              <a:t> the Merchant Marine.</a:t>
            </a:r>
          </a:p>
          <a:p>
            <a:pPr algn="just"/>
            <a:r>
              <a:rPr lang="it-IT" sz="1600" dirty="0" smtClean="0"/>
              <a:t>Back in New York </a:t>
            </a:r>
            <a:r>
              <a:rPr lang="it-IT" sz="1600" dirty="0" err="1" smtClean="0"/>
              <a:t>he</a:t>
            </a:r>
            <a:r>
              <a:rPr lang="it-IT" sz="1600" dirty="0" smtClean="0"/>
              <a:t> </a:t>
            </a:r>
            <a:r>
              <a:rPr lang="it-IT" sz="1600" dirty="0" err="1" smtClean="0"/>
              <a:t>started</a:t>
            </a:r>
            <a:r>
              <a:rPr lang="it-IT" sz="1600" dirty="0" smtClean="0"/>
              <a:t> </a:t>
            </a:r>
            <a:r>
              <a:rPr lang="it-IT" sz="1600" dirty="0" err="1" smtClean="0"/>
              <a:t>to</a:t>
            </a:r>
            <a:r>
              <a:rPr lang="it-IT" sz="1600" dirty="0" smtClean="0"/>
              <a:t> live a </a:t>
            </a:r>
            <a:r>
              <a:rPr lang="it-IT" sz="1600" dirty="0" err="1" smtClean="0"/>
              <a:t>Bohemian</a:t>
            </a:r>
            <a:r>
              <a:rPr lang="it-IT" sz="1600" dirty="0" smtClean="0"/>
              <a:t> life, </a:t>
            </a:r>
            <a:r>
              <a:rPr lang="it-IT" sz="1600" dirty="0" err="1" smtClean="0"/>
              <a:t>making</a:t>
            </a:r>
            <a:r>
              <a:rPr lang="it-IT" sz="1600" dirty="0" smtClean="0"/>
              <a:t> </a:t>
            </a:r>
            <a:r>
              <a:rPr lang="it-IT" sz="1600" dirty="0" err="1" smtClean="0"/>
              <a:t>friends</a:t>
            </a:r>
            <a:r>
              <a:rPr lang="it-IT" sz="1600" dirty="0" smtClean="0"/>
              <a:t> </a:t>
            </a:r>
            <a:r>
              <a:rPr lang="it-IT" sz="1600" dirty="0" err="1" smtClean="0"/>
              <a:t>with</a:t>
            </a:r>
            <a:r>
              <a:rPr lang="it-IT" sz="1600" dirty="0" smtClean="0"/>
              <a:t> Allen </a:t>
            </a:r>
            <a:r>
              <a:rPr lang="it-IT" sz="1600" dirty="0" err="1" smtClean="0"/>
              <a:t>Ginsberg</a:t>
            </a:r>
            <a:r>
              <a:rPr lang="it-IT" sz="1600" dirty="0" smtClean="0"/>
              <a:t> and a </a:t>
            </a:r>
            <a:r>
              <a:rPr lang="it-IT" sz="1600" dirty="0" err="1" smtClean="0"/>
              <a:t>street</a:t>
            </a:r>
            <a:r>
              <a:rPr lang="it-IT" sz="1600" dirty="0" smtClean="0"/>
              <a:t> cowboy </a:t>
            </a:r>
            <a:r>
              <a:rPr lang="it-IT" sz="1600" dirty="0" err="1" smtClean="0"/>
              <a:t>named</a:t>
            </a:r>
            <a:r>
              <a:rPr lang="it-IT" sz="1600" dirty="0" smtClean="0"/>
              <a:t> Neal </a:t>
            </a:r>
            <a:r>
              <a:rPr lang="it-IT" sz="1600" dirty="0" err="1" smtClean="0"/>
              <a:t>Cassady</a:t>
            </a:r>
            <a:r>
              <a:rPr lang="it-IT" sz="1600" dirty="0" smtClean="0"/>
              <a:t>.</a:t>
            </a:r>
          </a:p>
        </p:txBody>
      </p:sp>
      <p:sp>
        <p:nvSpPr>
          <p:cNvPr id="8" name="CasellaDiTesto 7"/>
          <p:cNvSpPr txBox="1"/>
          <p:nvPr/>
        </p:nvSpPr>
        <p:spPr>
          <a:xfrm>
            <a:off x="142844" y="3571876"/>
            <a:ext cx="8786874" cy="3046988"/>
          </a:xfrm>
          <a:prstGeom prst="rect">
            <a:avLst/>
          </a:prstGeom>
          <a:noFill/>
        </p:spPr>
        <p:txBody>
          <a:bodyPr wrap="square" rtlCol="0">
            <a:spAutoFit/>
          </a:bodyPr>
          <a:lstStyle/>
          <a:p>
            <a:pPr algn="just"/>
            <a:r>
              <a:rPr lang="it-IT" sz="1600" dirty="0" err="1" smtClean="0"/>
              <a:t>His</a:t>
            </a:r>
            <a:r>
              <a:rPr lang="it-IT" sz="1600" dirty="0" smtClean="0"/>
              <a:t> </a:t>
            </a:r>
            <a:r>
              <a:rPr lang="it-IT" sz="1600" dirty="0" err="1" smtClean="0"/>
              <a:t>most</a:t>
            </a:r>
            <a:r>
              <a:rPr lang="it-IT" sz="1600" dirty="0" smtClean="0"/>
              <a:t> </a:t>
            </a:r>
            <a:r>
              <a:rPr lang="it-IT" sz="1600" dirty="0" err="1" smtClean="0"/>
              <a:t>famous</a:t>
            </a:r>
            <a:r>
              <a:rPr lang="it-IT" sz="1600" dirty="0" smtClean="0"/>
              <a:t> </a:t>
            </a:r>
            <a:r>
              <a:rPr lang="it-IT" sz="1600" dirty="0" err="1" smtClean="0"/>
              <a:t>novel</a:t>
            </a:r>
            <a:r>
              <a:rPr lang="it-IT" sz="1600" dirty="0" smtClean="0"/>
              <a:t>, </a:t>
            </a:r>
            <a:r>
              <a:rPr lang="it-IT" sz="1600" i="1" dirty="0" smtClean="0">
                <a:solidFill>
                  <a:srgbClr val="FFC000"/>
                </a:solidFill>
              </a:rPr>
              <a:t>On the Road (1957)</a:t>
            </a:r>
            <a:r>
              <a:rPr lang="it-IT" sz="1600" dirty="0" smtClean="0">
                <a:solidFill>
                  <a:srgbClr val="FFC000"/>
                </a:solidFill>
              </a:rPr>
              <a:t>, </a:t>
            </a:r>
            <a:r>
              <a:rPr lang="it-IT" sz="1600" dirty="0" err="1" smtClean="0"/>
              <a:t>was</a:t>
            </a:r>
            <a:r>
              <a:rPr lang="it-IT" sz="1600" dirty="0" smtClean="0"/>
              <a:t> in </a:t>
            </a:r>
            <a:r>
              <a:rPr lang="it-IT" sz="1600" dirty="0" err="1" smtClean="0"/>
              <a:t>itselfthe</a:t>
            </a:r>
            <a:r>
              <a:rPr lang="it-IT" sz="1600" dirty="0" smtClean="0"/>
              <a:t> story </a:t>
            </a:r>
            <a:r>
              <a:rPr lang="it-IT" sz="1600" dirty="0" err="1" smtClean="0"/>
              <a:t>of</a:t>
            </a:r>
            <a:r>
              <a:rPr lang="it-IT" sz="1600" dirty="0" smtClean="0"/>
              <a:t> a </a:t>
            </a:r>
            <a:r>
              <a:rPr lang="it-IT" sz="1600" dirty="0" err="1" smtClean="0"/>
              <a:t>journey</a:t>
            </a:r>
            <a:r>
              <a:rPr lang="it-IT" sz="1600" dirty="0" smtClean="0"/>
              <a:t> </a:t>
            </a:r>
            <a:r>
              <a:rPr lang="it-IT" sz="1600" dirty="0" err="1" smtClean="0"/>
              <a:t>through</a:t>
            </a:r>
            <a:r>
              <a:rPr lang="it-IT" sz="1600" dirty="0" smtClean="0"/>
              <a:t> America </a:t>
            </a:r>
            <a:r>
              <a:rPr lang="it-IT" sz="1600" dirty="0" err="1" smtClean="0"/>
              <a:t>as</a:t>
            </a:r>
            <a:r>
              <a:rPr lang="it-IT" sz="1600" dirty="0" smtClean="0"/>
              <a:t> </a:t>
            </a:r>
            <a:r>
              <a:rPr lang="it-IT" sz="1600" dirty="0" err="1" smtClean="0"/>
              <a:t>well</a:t>
            </a:r>
            <a:r>
              <a:rPr lang="it-IT" sz="1600" dirty="0" smtClean="0"/>
              <a:t> </a:t>
            </a:r>
            <a:r>
              <a:rPr lang="it-IT" sz="1600" dirty="0" err="1" smtClean="0"/>
              <a:t>as</a:t>
            </a:r>
            <a:r>
              <a:rPr lang="it-IT" sz="1600" dirty="0" smtClean="0"/>
              <a:t> a </a:t>
            </a:r>
            <a:r>
              <a:rPr lang="it-IT" sz="1600" dirty="0" err="1" smtClean="0"/>
              <a:t>celebration</a:t>
            </a:r>
            <a:r>
              <a:rPr lang="it-IT" sz="1600" dirty="0" smtClean="0"/>
              <a:t> </a:t>
            </a:r>
            <a:r>
              <a:rPr lang="it-IT" sz="1600" dirty="0" err="1" smtClean="0"/>
              <a:t>of</a:t>
            </a:r>
            <a:r>
              <a:rPr lang="it-IT" sz="1600" dirty="0" smtClean="0"/>
              <a:t> the Beat </a:t>
            </a:r>
            <a:r>
              <a:rPr lang="it-IT" sz="1600" dirty="0" err="1" smtClean="0"/>
              <a:t>Genetation</a:t>
            </a:r>
            <a:r>
              <a:rPr lang="it-IT" sz="1600" dirty="0" smtClean="0"/>
              <a:t>. </a:t>
            </a:r>
          </a:p>
          <a:p>
            <a:pPr algn="just"/>
            <a:r>
              <a:rPr lang="it-IT" sz="1600" dirty="0" smtClean="0"/>
              <a:t>Kerouac </a:t>
            </a:r>
            <a:r>
              <a:rPr lang="it-IT" sz="1600" dirty="0" err="1" smtClean="0"/>
              <a:t>had</a:t>
            </a:r>
            <a:r>
              <a:rPr lang="it-IT" sz="1600" dirty="0" smtClean="0"/>
              <a:t> </a:t>
            </a:r>
            <a:r>
              <a:rPr lang="it-IT" sz="1600" dirty="0" err="1" smtClean="0"/>
              <a:t>started</a:t>
            </a:r>
            <a:r>
              <a:rPr lang="it-IT" sz="1600" dirty="0" smtClean="0"/>
              <a:t> </a:t>
            </a:r>
            <a:r>
              <a:rPr lang="it-IT" sz="1600" dirty="0" err="1" smtClean="0"/>
              <a:t>travelling</a:t>
            </a:r>
            <a:r>
              <a:rPr lang="it-IT" sz="1600" dirty="0" smtClean="0"/>
              <a:t> </a:t>
            </a:r>
            <a:r>
              <a:rPr lang="it-IT" sz="1600" dirty="0" err="1" smtClean="0"/>
              <a:t>with</a:t>
            </a:r>
            <a:r>
              <a:rPr lang="it-IT" sz="1600" dirty="0" smtClean="0"/>
              <a:t> Neal </a:t>
            </a:r>
            <a:r>
              <a:rPr lang="it-IT" sz="1600" dirty="0" err="1" smtClean="0"/>
              <a:t>Cassady</a:t>
            </a:r>
            <a:r>
              <a:rPr lang="it-IT" sz="1600" dirty="0" smtClean="0"/>
              <a:t> </a:t>
            </a:r>
            <a:r>
              <a:rPr lang="it-IT" sz="1600" dirty="0" err="1" smtClean="0"/>
              <a:t>while</a:t>
            </a:r>
            <a:r>
              <a:rPr lang="it-IT" sz="1600" dirty="0" smtClean="0"/>
              <a:t> </a:t>
            </a:r>
            <a:r>
              <a:rPr lang="it-IT" sz="1600" dirty="0" err="1" smtClean="0"/>
              <a:t>working</a:t>
            </a:r>
            <a:r>
              <a:rPr lang="it-IT" sz="1600" dirty="0" smtClean="0"/>
              <a:t> on the </a:t>
            </a:r>
            <a:r>
              <a:rPr lang="it-IT" sz="1600" dirty="0" err="1" smtClean="0"/>
              <a:t>novel</a:t>
            </a:r>
            <a:r>
              <a:rPr lang="it-IT" sz="1600" dirty="0" smtClean="0"/>
              <a:t>. In </a:t>
            </a:r>
            <a:r>
              <a:rPr lang="it-IT" sz="1600" dirty="0" err="1" smtClean="0"/>
              <a:t>his</a:t>
            </a:r>
            <a:r>
              <a:rPr lang="it-IT" sz="1600" dirty="0" smtClean="0"/>
              <a:t> </a:t>
            </a:r>
            <a:r>
              <a:rPr lang="it-IT" sz="1600" dirty="0" err="1" smtClean="0"/>
              <a:t>attempt</a:t>
            </a:r>
            <a:r>
              <a:rPr lang="it-IT" sz="1600" dirty="0" smtClean="0"/>
              <a:t> </a:t>
            </a:r>
            <a:r>
              <a:rPr lang="it-IT" sz="1600" dirty="0" err="1" smtClean="0"/>
              <a:t>to</a:t>
            </a:r>
            <a:r>
              <a:rPr lang="it-IT" sz="1600" dirty="0" smtClean="0"/>
              <a:t> </a:t>
            </a:r>
            <a:r>
              <a:rPr lang="it-IT" sz="1600" dirty="0" err="1" smtClean="0"/>
              <a:t>write</a:t>
            </a:r>
            <a:r>
              <a:rPr lang="it-IT" sz="1600" dirty="0" smtClean="0"/>
              <a:t> </a:t>
            </a:r>
            <a:r>
              <a:rPr lang="it-IT" sz="1600" dirty="0" err="1" smtClean="0"/>
              <a:t>about</a:t>
            </a:r>
            <a:r>
              <a:rPr lang="it-IT" sz="1600" dirty="0" smtClean="0"/>
              <a:t> </a:t>
            </a:r>
            <a:r>
              <a:rPr lang="it-IT" sz="1600" dirty="0" err="1" smtClean="0"/>
              <a:t>these</a:t>
            </a:r>
            <a:r>
              <a:rPr lang="it-IT" sz="1600" dirty="0" smtClean="0"/>
              <a:t> wild </a:t>
            </a:r>
            <a:r>
              <a:rPr lang="it-IT" sz="1600" dirty="0" err="1" smtClean="0"/>
              <a:t>trips</a:t>
            </a:r>
            <a:r>
              <a:rPr lang="it-IT" sz="1600" dirty="0" smtClean="0"/>
              <a:t> </a:t>
            </a:r>
            <a:r>
              <a:rPr lang="it-IT" sz="1600" dirty="0" err="1" smtClean="0"/>
              <a:t>across</a:t>
            </a:r>
            <a:r>
              <a:rPr lang="it-IT" sz="1600" dirty="0" smtClean="0"/>
              <a:t> the </a:t>
            </a:r>
            <a:r>
              <a:rPr lang="it-IT" sz="1600" dirty="0" err="1" smtClean="0"/>
              <a:t>country</a:t>
            </a:r>
            <a:r>
              <a:rPr lang="it-IT" sz="1600" dirty="0" smtClean="0"/>
              <a:t> </a:t>
            </a:r>
            <a:r>
              <a:rPr lang="it-IT" sz="1600" dirty="0" err="1" smtClean="0"/>
              <a:t>he</a:t>
            </a:r>
            <a:r>
              <a:rPr lang="it-IT" sz="1600" dirty="0" smtClean="0"/>
              <a:t> </a:t>
            </a:r>
            <a:r>
              <a:rPr lang="it-IT" sz="1600" dirty="0" err="1" smtClean="0"/>
              <a:t>had</a:t>
            </a:r>
            <a:r>
              <a:rPr lang="it-IT" sz="1600" dirty="0" smtClean="0"/>
              <a:t> </a:t>
            </a:r>
            <a:r>
              <a:rPr lang="it-IT" sz="1600" dirty="0" err="1" smtClean="0"/>
              <a:t>begun</a:t>
            </a:r>
            <a:r>
              <a:rPr lang="it-IT" sz="1600" dirty="0" smtClean="0"/>
              <a:t> </a:t>
            </a:r>
            <a:r>
              <a:rPr lang="it-IT" sz="1600" dirty="0" err="1" smtClean="0"/>
              <a:t>ewperimenting</a:t>
            </a:r>
            <a:r>
              <a:rPr lang="it-IT" sz="1600" dirty="0" smtClean="0"/>
              <a:t> </a:t>
            </a:r>
            <a:r>
              <a:rPr lang="it-IT" sz="1600" dirty="0" err="1" smtClean="0"/>
              <a:t>with</a:t>
            </a:r>
            <a:r>
              <a:rPr lang="it-IT" sz="1600" dirty="0" smtClean="0"/>
              <a:t> </a:t>
            </a:r>
            <a:r>
              <a:rPr lang="it-IT" sz="1600" b="1" dirty="0" err="1" smtClean="0">
                <a:solidFill>
                  <a:schemeClr val="accent4">
                    <a:lumMod val="60000"/>
                    <a:lumOff val="40000"/>
                  </a:schemeClr>
                </a:solidFill>
              </a:rPr>
              <a:t>new</a:t>
            </a:r>
            <a:r>
              <a:rPr lang="it-IT" sz="1600" b="1" dirty="0" smtClean="0">
                <a:solidFill>
                  <a:schemeClr val="accent4">
                    <a:lumMod val="60000"/>
                    <a:lumOff val="40000"/>
                  </a:schemeClr>
                </a:solidFill>
              </a:rPr>
              <a:t>, </a:t>
            </a:r>
            <a:r>
              <a:rPr lang="it-IT" sz="1600" b="1" dirty="0" err="1" smtClean="0">
                <a:solidFill>
                  <a:schemeClr val="accent4">
                    <a:lumMod val="60000"/>
                    <a:lumOff val="40000"/>
                  </a:schemeClr>
                </a:solidFill>
              </a:rPr>
              <a:t>freer</a:t>
            </a:r>
            <a:r>
              <a:rPr lang="it-IT" sz="1600" b="1" dirty="0" smtClean="0">
                <a:solidFill>
                  <a:schemeClr val="accent4">
                    <a:lumMod val="60000"/>
                    <a:lumOff val="40000"/>
                  </a:schemeClr>
                </a:solidFill>
              </a:rPr>
              <a:t> </a:t>
            </a:r>
            <a:r>
              <a:rPr lang="it-IT" sz="1600" b="1" dirty="0" err="1" smtClean="0">
                <a:solidFill>
                  <a:schemeClr val="accent4">
                    <a:lumMod val="60000"/>
                    <a:lumOff val="40000"/>
                  </a:schemeClr>
                </a:solidFill>
              </a:rPr>
              <a:t>forms</a:t>
            </a:r>
            <a:r>
              <a:rPr lang="it-IT" sz="1600" b="1" dirty="0" smtClean="0">
                <a:solidFill>
                  <a:schemeClr val="accent4">
                    <a:lumMod val="60000"/>
                    <a:lumOff val="40000"/>
                  </a:schemeClr>
                </a:solidFill>
              </a:rPr>
              <a:t> </a:t>
            </a:r>
            <a:r>
              <a:rPr lang="it-IT" sz="1600" b="1" dirty="0" err="1" smtClean="0">
                <a:solidFill>
                  <a:schemeClr val="accent4">
                    <a:lumMod val="60000"/>
                    <a:lumOff val="40000"/>
                  </a:schemeClr>
                </a:solidFill>
              </a:rPr>
              <a:t>of</a:t>
            </a:r>
            <a:r>
              <a:rPr lang="it-IT" sz="1600" b="1" dirty="0" smtClean="0">
                <a:solidFill>
                  <a:schemeClr val="accent4">
                    <a:lumMod val="60000"/>
                    <a:lumOff val="40000"/>
                  </a:schemeClr>
                </a:solidFill>
              </a:rPr>
              <a:t> </a:t>
            </a:r>
            <a:r>
              <a:rPr lang="it-IT" sz="1600" b="1" dirty="0" err="1" smtClean="0">
                <a:solidFill>
                  <a:schemeClr val="accent4">
                    <a:lumMod val="60000"/>
                    <a:lumOff val="40000"/>
                  </a:schemeClr>
                </a:solidFill>
              </a:rPr>
              <a:t>writing</a:t>
            </a:r>
            <a:r>
              <a:rPr lang="it-IT" sz="1600" dirty="0" smtClean="0"/>
              <a:t> </a:t>
            </a:r>
            <a:r>
              <a:rPr lang="it-IT" sz="1600" dirty="0" err="1" smtClean="0"/>
              <a:t>which</a:t>
            </a:r>
            <a:r>
              <a:rPr lang="it-IT" sz="1600" dirty="0" smtClean="0"/>
              <a:t> </a:t>
            </a:r>
            <a:r>
              <a:rPr lang="it-IT" sz="1600" dirty="0" err="1" smtClean="0"/>
              <a:t>were</a:t>
            </a:r>
            <a:r>
              <a:rPr lang="it-IT" sz="1600" dirty="0" smtClean="0"/>
              <a:t> </a:t>
            </a:r>
            <a:r>
              <a:rPr lang="it-IT" sz="1600" dirty="0" err="1" smtClean="0"/>
              <a:t>partly</a:t>
            </a:r>
            <a:r>
              <a:rPr lang="it-IT" sz="1600" dirty="0" smtClean="0"/>
              <a:t> </a:t>
            </a:r>
            <a:r>
              <a:rPr lang="it-IT" sz="1600" dirty="0" err="1" smtClean="0"/>
              <a:t>inspired</a:t>
            </a:r>
            <a:r>
              <a:rPr lang="it-IT" sz="1600" dirty="0" smtClean="0"/>
              <a:t> </a:t>
            </a:r>
            <a:r>
              <a:rPr lang="it-IT" sz="1600" dirty="0" err="1" smtClean="0"/>
              <a:t>by</a:t>
            </a:r>
            <a:r>
              <a:rPr lang="it-IT" sz="1600" dirty="0" smtClean="0"/>
              <a:t> the </a:t>
            </a:r>
            <a:r>
              <a:rPr lang="it-IT" sz="1600" dirty="0" err="1" smtClean="0"/>
              <a:t>spontaneous</a:t>
            </a:r>
            <a:r>
              <a:rPr lang="it-IT" sz="1600" dirty="0" smtClean="0"/>
              <a:t>, </a:t>
            </a:r>
            <a:r>
              <a:rPr lang="it-IT" sz="1600" dirty="0" err="1" smtClean="0"/>
              <a:t>colloquial</a:t>
            </a:r>
            <a:r>
              <a:rPr lang="it-IT" sz="1600" dirty="0" smtClean="0"/>
              <a:t> prose </a:t>
            </a:r>
            <a:r>
              <a:rPr lang="it-IT" sz="1600" dirty="0" err="1" smtClean="0"/>
              <a:t>he</a:t>
            </a:r>
            <a:r>
              <a:rPr lang="it-IT" sz="1600" dirty="0" smtClean="0"/>
              <a:t> </a:t>
            </a:r>
            <a:r>
              <a:rPr lang="it-IT" sz="1600" dirty="0" err="1" smtClean="0"/>
              <a:t>found</a:t>
            </a:r>
            <a:r>
              <a:rPr lang="it-IT" sz="1600" dirty="0" smtClean="0"/>
              <a:t> in </a:t>
            </a:r>
            <a:r>
              <a:rPr lang="it-IT" sz="1600" dirty="0" err="1" smtClean="0"/>
              <a:t>Cassady</a:t>
            </a:r>
            <a:r>
              <a:rPr lang="it-IT" sz="1600" dirty="0" smtClean="0"/>
              <a:t>’s </a:t>
            </a:r>
            <a:r>
              <a:rPr lang="it-IT" sz="1600" dirty="0" err="1" smtClean="0"/>
              <a:t>letters</a:t>
            </a:r>
            <a:r>
              <a:rPr lang="it-IT" sz="1600" dirty="0" smtClean="0"/>
              <a:t>.</a:t>
            </a:r>
          </a:p>
          <a:p>
            <a:pPr algn="just"/>
            <a:r>
              <a:rPr lang="it-IT" sz="1600" dirty="0" smtClean="0"/>
              <a:t>At first </a:t>
            </a:r>
            <a:r>
              <a:rPr lang="it-IT" sz="1600" dirty="0" smtClean="0">
                <a:solidFill>
                  <a:schemeClr val="accent2">
                    <a:lumMod val="60000"/>
                    <a:lumOff val="40000"/>
                  </a:schemeClr>
                </a:solidFill>
              </a:rPr>
              <a:t>the </a:t>
            </a:r>
            <a:r>
              <a:rPr lang="it-IT" sz="1600" dirty="0" err="1" smtClean="0">
                <a:solidFill>
                  <a:schemeClr val="accent2">
                    <a:lumMod val="60000"/>
                    <a:lumOff val="40000"/>
                  </a:schemeClr>
                </a:solidFill>
              </a:rPr>
              <a:t>result</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of</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this</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experiment</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was</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not</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much</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appreciated</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by</a:t>
            </a:r>
            <a:r>
              <a:rPr lang="it-IT" sz="1600" dirty="0" smtClean="0">
                <a:solidFill>
                  <a:schemeClr val="accent2">
                    <a:lumMod val="60000"/>
                    <a:lumOff val="40000"/>
                  </a:schemeClr>
                </a:solidFill>
              </a:rPr>
              <a:t> </a:t>
            </a:r>
            <a:r>
              <a:rPr lang="it-IT" sz="1600" dirty="0" err="1" smtClean="0">
                <a:solidFill>
                  <a:schemeClr val="accent2">
                    <a:lumMod val="60000"/>
                    <a:lumOff val="40000"/>
                  </a:schemeClr>
                </a:solidFill>
              </a:rPr>
              <a:t>publishers</a:t>
            </a:r>
            <a:r>
              <a:rPr lang="it-IT" sz="1600" dirty="0" smtClean="0"/>
              <a:t>, and the </a:t>
            </a:r>
            <a:r>
              <a:rPr lang="it-IT" sz="1600" dirty="0" err="1" smtClean="0"/>
              <a:t>novel</a:t>
            </a:r>
            <a:r>
              <a:rPr lang="it-IT" sz="1600" dirty="0" smtClean="0"/>
              <a:t> </a:t>
            </a:r>
            <a:r>
              <a:rPr lang="it-IT" sz="1600" dirty="0" err="1" smtClean="0"/>
              <a:t>appeared</a:t>
            </a:r>
            <a:r>
              <a:rPr lang="it-IT" sz="1600" dirty="0" smtClean="0"/>
              <a:t> in </a:t>
            </a:r>
            <a:r>
              <a:rPr lang="it-IT" sz="1600" dirty="0" err="1" smtClean="0"/>
              <a:t>print</a:t>
            </a:r>
            <a:r>
              <a:rPr lang="it-IT" sz="1600" dirty="0" smtClean="0"/>
              <a:t> </a:t>
            </a:r>
            <a:r>
              <a:rPr lang="it-IT" sz="1600" dirty="0" err="1" smtClean="0"/>
              <a:t>only</a:t>
            </a:r>
            <a:r>
              <a:rPr lang="it-IT" sz="1600" dirty="0" smtClean="0"/>
              <a:t> </a:t>
            </a:r>
            <a:r>
              <a:rPr lang="it-IT" sz="1600" dirty="0" err="1" smtClean="0"/>
              <a:t>seven</a:t>
            </a:r>
            <a:r>
              <a:rPr lang="it-IT" sz="1600" dirty="0" smtClean="0"/>
              <a:t> </a:t>
            </a:r>
            <a:r>
              <a:rPr lang="it-IT" sz="1600" dirty="0" err="1" smtClean="0"/>
              <a:t>years</a:t>
            </a:r>
            <a:r>
              <a:rPr lang="it-IT" sz="1600" dirty="0" smtClean="0"/>
              <a:t> </a:t>
            </a:r>
            <a:r>
              <a:rPr lang="it-IT" sz="1600" dirty="0" err="1" smtClean="0"/>
              <a:t>later</a:t>
            </a:r>
            <a:r>
              <a:rPr lang="it-IT" sz="1600" dirty="0" smtClean="0"/>
              <a:t>, </a:t>
            </a:r>
            <a:r>
              <a:rPr lang="it-IT" sz="1600" dirty="0" err="1" smtClean="0"/>
              <a:t>soon</a:t>
            </a:r>
            <a:r>
              <a:rPr lang="it-IT" sz="1600" dirty="0" smtClean="0"/>
              <a:t> </a:t>
            </a:r>
            <a:r>
              <a:rPr lang="it-IT" sz="1600" dirty="0" err="1" smtClean="0"/>
              <a:t>becoming</a:t>
            </a:r>
            <a:r>
              <a:rPr lang="it-IT" sz="1600" dirty="0" smtClean="0"/>
              <a:t> a </a:t>
            </a:r>
            <a:r>
              <a:rPr lang="it-IT" sz="1600" dirty="0" err="1" smtClean="0"/>
              <a:t>tremendous</a:t>
            </a:r>
            <a:r>
              <a:rPr lang="it-IT" sz="1600" dirty="0" smtClean="0"/>
              <a:t> </a:t>
            </a:r>
            <a:r>
              <a:rPr lang="it-IT" sz="1600" dirty="0" err="1" smtClean="0"/>
              <a:t>popular</a:t>
            </a:r>
            <a:r>
              <a:rPr lang="it-IT" sz="1600" dirty="0" smtClean="0"/>
              <a:t> success.</a:t>
            </a:r>
          </a:p>
          <a:p>
            <a:pPr algn="just"/>
            <a:r>
              <a:rPr lang="it-IT" sz="1600" dirty="0" smtClean="0"/>
              <a:t>The </a:t>
            </a:r>
            <a:r>
              <a:rPr lang="it-IT" sz="1600" dirty="0" err="1" smtClean="0"/>
              <a:t>sudden</a:t>
            </a:r>
            <a:r>
              <a:rPr lang="it-IT" sz="1600" dirty="0" smtClean="0"/>
              <a:t> </a:t>
            </a:r>
            <a:r>
              <a:rPr lang="it-IT" sz="1600" dirty="0" err="1" smtClean="0"/>
              <a:t>celebrity</a:t>
            </a:r>
            <a:r>
              <a:rPr lang="it-IT" sz="1600" dirty="0" smtClean="0"/>
              <a:t> </a:t>
            </a:r>
            <a:r>
              <a:rPr lang="it-IT" sz="1600" dirty="0" err="1" smtClean="0"/>
              <a:t>was</a:t>
            </a:r>
            <a:r>
              <a:rPr lang="it-IT" sz="1600" dirty="0" smtClean="0"/>
              <a:t> a </a:t>
            </a:r>
            <a:r>
              <a:rPr lang="it-IT" sz="1600" dirty="0" err="1" smtClean="0"/>
              <a:t>real</a:t>
            </a:r>
            <a:r>
              <a:rPr lang="it-IT" sz="1600" dirty="0" smtClean="0"/>
              <a:t> shock </a:t>
            </a:r>
            <a:r>
              <a:rPr lang="it-IT" sz="1600" dirty="0" err="1" smtClean="0"/>
              <a:t>for</a:t>
            </a:r>
            <a:r>
              <a:rPr lang="it-IT" sz="1600" dirty="0" smtClean="0"/>
              <a:t> Kerouac. </a:t>
            </a:r>
            <a:r>
              <a:rPr lang="it-IT" sz="1600" dirty="0" err="1" smtClean="0"/>
              <a:t>He</a:t>
            </a:r>
            <a:r>
              <a:rPr lang="it-IT" sz="1600" dirty="0" smtClean="0"/>
              <a:t> </a:t>
            </a:r>
            <a:r>
              <a:rPr lang="it-IT" sz="1600" dirty="0" err="1" smtClean="0"/>
              <a:t>wrote</a:t>
            </a:r>
            <a:r>
              <a:rPr lang="it-IT" sz="1600" dirty="0" smtClean="0"/>
              <a:t> </a:t>
            </a:r>
            <a:r>
              <a:rPr lang="it-IT" sz="1600" dirty="0" err="1" smtClean="0"/>
              <a:t>other</a:t>
            </a:r>
            <a:r>
              <a:rPr lang="it-IT" sz="1600" dirty="0" smtClean="0"/>
              <a:t> </a:t>
            </a:r>
            <a:r>
              <a:rPr lang="it-IT" sz="1600" dirty="0" err="1" smtClean="0"/>
              <a:t>novels</a:t>
            </a:r>
            <a:r>
              <a:rPr lang="it-IT" sz="1600" dirty="0" smtClean="0"/>
              <a:t> ( “The </a:t>
            </a:r>
            <a:r>
              <a:rPr lang="it-IT" sz="1600" dirty="0" err="1" smtClean="0"/>
              <a:t>Suterraneans</a:t>
            </a:r>
            <a:r>
              <a:rPr lang="it-IT" sz="1600" dirty="0" smtClean="0"/>
              <a:t>”, and “The </a:t>
            </a:r>
            <a:r>
              <a:rPr lang="it-IT" sz="1600" dirty="0" err="1" smtClean="0"/>
              <a:t>Dharma</a:t>
            </a:r>
            <a:r>
              <a:rPr lang="it-IT" sz="1600" dirty="0" smtClean="0"/>
              <a:t> </a:t>
            </a:r>
            <a:r>
              <a:rPr lang="it-IT" sz="1600" dirty="0" err="1" smtClean="0"/>
              <a:t>Bums</a:t>
            </a:r>
            <a:r>
              <a:rPr lang="it-IT" sz="1600" dirty="0" smtClean="0"/>
              <a:t>”,  1958 – “Big </a:t>
            </a:r>
            <a:r>
              <a:rPr lang="it-IT" sz="1600" dirty="0" err="1" smtClean="0"/>
              <a:t>Sur</a:t>
            </a:r>
            <a:r>
              <a:rPr lang="it-IT" sz="1600" dirty="0" smtClean="0"/>
              <a:t>”, 1962), </a:t>
            </a:r>
            <a:r>
              <a:rPr lang="it-IT" sz="1600" dirty="0" err="1" smtClean="0"/>
              <a:t>but</a:t>
            </a:r>
            <a:r>
              <a:rPr lang="it-IT" sz="1600" dirty="0" smtClean="0"/>
              <a:t> </a:t>
            </a:r>
            <a:r>
              <a:rPr lang="it-IT" sz="1600" dirty="0" err="1" smtClean="0"/>
              <a:t>he</a:t>
            </a:r>
            <a:r>
              <a:rPr lang="it-IT" sz="1600" dirty="0" smtClean="0"/>
              <a:t> </a:t>
            </a:r>
            <a:r>
              <a:rPr lang="it-IT" sz="1600" dirty="0" err="1" smtClean="0"/>
              <a:t>found</a:t>
            </a:r>
            <a:r>
              <a:rPr lang="it-IT" sz="1600" dirty="0" smtClean="0"/>
              <a:t> </a:t>
            </a:r>
            <a:r>
              <a:rPr lang="it-IT" sz="1600" dirty="0" err="1" smtClean="0"/>
              <a:t>it</a:t>
            </a:r>
            <a:r>
              <a:rPr lang="it-IT" sz="1600" dirty="0" smtClean="0"/>
              <a:t> </a:t>
            </a:r>
            <a:r>
              <a:rPr lang="it-IT" sz="1600" dirty="0" err="1" smtClean="0"/>
              <a:t>difficult</a:t>
            </a:r>
            <a:r>
              <a:rPr lang="it-IT" sz="1600" dirty="0" smtClean="0"/>
              <a:t> </a:t>
            </a:r>
            <a:r>
              <a:rPr lang="it-IT" sz="1600" dirty="0" err="1" smtClean="0"/>
              <a:t>to</a:t>
            </a:r>
            <a:r>
              <a:rPr lang="it-IT" sz="1600" dirty="0" smtClean="0"/>
              <a:t> live up </a:t>
            </a:r>
            <a:r>
              <a:rPr lang="it-IT" sz="1600" dirty="0" err="1" smtClean="0"/>
              <a:t>to</a:t>
            </a:r>
            <a:r>
              <a:rPr lang="it-IT" sz="1600" dirty="0" smtClean="0"/>
              <a:t> </a:t>
            </a:r>
            <a:r>
              <a:rPr lang="it-IT" sz="1600" dirty="0" err="1" smtClean="0"/>
              <a:t>his</a:t>
            </a:r>
            <a:r>
              <a:rPr lang="it-IT" sz="1600" dirty="0" smtClean="0"/>
              <a:t> </a:t>
            </a:r>
            <a:r>
              <a:rPr lang="it-IT" sz="1600" dirty="0" err="1" smtClean="0"/>
              <a:t>new</a:t>
            </a:r>
            <a:r>
              <a:rPr lang="it-IT" sz="1600" dirty="0" smtClean="0"/>
              <a:t> public </a:t>
            </a:r>
            <a:r>
              <a:rPr lang="it-IT" sz="1600" dirty="0" err="1" smtClean="0"/>
              <a:t>image</a:t>
            </a:r>
            <a:r>
              <a:rPr lang="it-IT" sz="1600" dirty="0" smtClean="0"/>
              <a:t> and </a:t>
            </a:r>
            <a:r>
              <a:rPr lang="it-IT" sz="1600" b="1" dirty="0" err="1" smtClean="0">
                <a:solidFill>
                  <a:schemeClr val="tx2">
                    <a:lumMod val="20000"/>
                    <a:lumOff val="80000"/>
                  </a:schemeClr>
                </a:solidFill>
              </a:rPr>
              <a:t>started</a:t>
            </a:r>
            <a:r>
              <a:rPr lang="it-IT" sz="1600" b="1" dirty="0" smtClean="0">
                <a:solidFill>
                  <a:schemeClr val="tx2">
                    <a:lumMod val="20000"/>
                    <a:lumOff val="80000"/>
                  </a:schemeClr>
                </a:solidFill>
              </a:rPr>
              <a:t> </a:t>
            </a:r>
            <a:r>
              <a:rPr lang="it-IT" sz="1600" b="1" dirty="0" err="1" smtClean="0">
                <a:solidFill>
                  <a:schemeClr val="tx2">
                    <a:lumMod val="20000"/>
                    <a:lumOff val="80000"/>
                  </a:schemeClr>
                </a:solidFill>
              </a:rPr>
              <a:t>to</a:t>
            </a:r>
            <a:r>
              <a:rPr lang="it-IT" sz="1600" b="1" dirty="0" smtClean="0">
                <a:solidFill>
                  <a:schemeClr val="tx2">
                    <a:lumMod val="20000"/>
                    <a:lumOff val="80000"/>
                  </a:schemeClr>
                </a:solidFill>
              </a:rPr>
              <a:t> </a:t>
            </a:r>
            <a:r>
              <a:rPr lang="it-IT" sz="1600" b="1" dirty="0" err="1" smtClean="0">
                <a:solidFill>
                  <a:schemeClr val="tx2">
                    <a:lumMod val="20000"/>
                    <a:lumOff val="80000"/>
                  </a:schemeClr>
                </a:solidFill>
              </a:rPr>
              <a:t>drinking</a:t>
            </a:r>
            <a:r>
              <a:rPr lang="it-IT" sz="1600" b="1" dirty="0" smtClean="0">
                <a:solidFill>
                  <a:schemeClr val="tx2">
                    <a:lumMod val="20000"/>
                    <a:lumOff val="80000"/>
                  </a:schemeClr>
                </a:solidFill>
              </a:rPr>
              <a:t> </a:t>
            </a:r>
            <a:r>
              <a:rPr lang="it-IT" sz="1600" b="1" dirty="0" err="1" smtClean="0">
                <a:solidFill>
                  <a:schemeClr val="tx2">
                    <a:lumMod val="20000"/>
                    <a:lumOff val="80000"/>
                  </a:schemeClr>
                </a:solidFill>
              </a:rPr>
              <a:t>heavily</a:t>
            </a:r>
            <a:r>
              <a:rPr lang="it-IT" sz="1600" b="1" dirty="0" smtClean="0">
                <a:solidFill>
                  <a:schemeClr val="tx2">
                    <a:lumMod val="20000"/>
                    <a:lumOff val="80000"/>
                  </a:schemeClr>
                </a:solidFill>
              </a:rPr>
              <a:t>.</a:t>
            </a:r>
            <a:endParaRPr lang="it-IT" sz="1600" dirty="0" smtClean="0"/>
          </a:p>
          <a:p>
            <a:pPr algn="just"/>
            <a:r>
              <a:rPr lang="it-IT" sz="1600" dirty="0" smtClean="0"/>
              <a:t>Jack Kerouac </a:t>
            </a:r>
            <a:r>
              <a:rPr lang="it-IT" sz="1600" dirty="0" err="1" smtClean="0"/>
              <a:t>died</a:t>
            </a:r>
            <a:r>
              <a:rPr lang="it-IT" sz="1600" dirty="0" smtClean="0"/>
              <a:t> alone at 47 in San Francisco.</a:t>
            </a:r>
            <a:endParaRPr lang="it-IT" sz="1600" dirty="0"/>
          </a:p>
        </p:txBody>
      </p:sp>
      <p:sp>
        <p:nvSpPr>
          <p:cNvPr id="6" name="Freccia a sinistra 5">
            <a:hlinkClick r:id="" action="ppaction://hlinkshowjump?jump=previousslide"/>
          </p:cNvPr>
          <p:cNvSpPr/>
          <p:nvPr/>
        </p:nvSpPr>
        <p:spPr>
          <a:xfrm>
            <a:off x="4643438"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3" action="ppaction://hlinksldjump"/>
          </p:cNvPr>
          <p:cNvSpPr/>
          <p:nvPr/>
        </p:nvSpPr>
        <p:spPr>
          <a:xfrm>
            <a:off x="657226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285984" y="642918"/>
            <a:ext cx="4692311" cy="1087101"/>
          </a:xfrm>
          <a:prstGeom prst="rect">
            <a:avLst/>
          </a:prstGeom>
          <a:noFill/>
        </p:spPr>
        <p:txBody>
          <a:bodyPr wrap="none" lIns="91440" tIns="45720" rIns="91440" bIns="45720">
            <a:prstTxWarp prst="textArchUp">
              <a:avLst/>
            </a:prstTxWarp>
            <a:spAutoFit/>
            <a:scene3d>
              <a:camera prst="orthographicFront"/>
              <a:lightRig rig="balanced" dir="t">
                <a:rot lat="0" lon="0" rev="2100000"/>
              </a:lightRig>
            </a:scene3d>
            <a:sp3d extrusionH="57150" prstMaterial="metal">
              <a:bevelT w="38100" h="25400"/>
              <a:contourClr>
                <a:schemeClr val="bg2"/>
              </a:contourClr>
            </a:sp3d>
          </a:bodyPr>
          <a:lstStyle/>
          <a:p>
            <a:pPr algn="ctr"/>
            <a:r>
              <a:rPr lang="it-IT" sz="6000" b="1" cap="none" spc="0" dirty="0" err="1" smtClean="0">
                <a:ln w="50800">
                  <a:solidFill>
                    <a:schemeClr val="accent3">
                      <a:lumMod val="20000"/>
                      <a:lumOff val="80000"/>
                    </a:schemeClr>
                  </a:solidFill>
                </a:ln>
                <a:solidFill>
                  <a:schemeClr val="bg1">
                    <a:shade val="50000"/>
                  </a:schemeClr>
                </a:solidFill>
                <a:effectLst>
                  <a:glow rad="228600">
                    <a:schemeClr val="accent2">
                      <a:satMod val="175000"/>
                      <a:alpha val="40000"/>
                    </a:schemeClr>
                  </a:glow>
                  <a:outerShdw blurRad="38100" dist="38100" dir="2700000" algn="tl">
                    <a:srgbClr val="000000">
                      <a:alpha val="43137"/>
                    </a:srgbClr>
                  </a:outerShdw>
                </a:effectLst>
              </a:rPr>
              <a:t>What</a:t>
            </a:r>
            <a:r>
              <a:rPr lang="it-IT" sz="6000" b="1" cap="none" spc="0" dirty="0" smtClean="0">
                <a:ln w="50800">
                  <a:solidFill>
                    <a:schemeClr val="accent3">
                      <a:lumMod val="20000"/>
                      <a:lumOff val="80000"/>
                    </a:schemeClr>
                  </a:solidFill>
                </a:ln>
                <a:solidFill>
                  <a:schemeClr val="bg1">
                    <a:shade val="50000"/>
                  </a:schemeClr>
                </a:solidFill>
                <a:effectLst>
                  <a:glow rad="228600">
                    <a:schemeClr val="accent2">
                      <a:satMod val="175000"/>
                      <a:alpha val="40000"/>
                    </a:schemeClr>
                  </a:glow>
                  <a:outerShdw blurRad="38100" dist="38100" dir="2700000" algn="tl">
                    <a:srgbClr val="000000">
                      <a:alpha val="43137"/>
                    </a:srgbClr>
                  </a:outerShdw>
                </a:effectLst>
              </a:rPr>
              <a:t>’s Beat?</a:t>
            </a:r>
          </a:p>
        </p:txBody>
      </p:sp>
      <p:sp>
        <p:nvSpPr>
          <p:cNvPr id="3" name="CasellaDiTesto 2"/>
          <p:cNvSpPr txBox="1"/>
          <p:nvPr/>
        </p:nvSpPr>
        <p:spPr>
          <a:xfrm>
            <a:off x="214282" y="1285860"/>
            <a:ext cx="8643998" cy="2554545"/>
          </a:xfrm>
          <a:prstGeom prst="rect">
            <a:avLst/>
          </a:prstGeom>
          <a:noFill/>
        </p:spPr>
        <p:txBody>
          <a:bodyPr wrap="square" rtlCol="0">
            <a:spAutoFit/>
          </a:bodyPr>
          <a:lstStyle/>
          <a:p>
            <a:pPr algn="just"/>
            <a:r>
              <a:rPr lang="it-IT" sz="1600" dirty="0" smtClean="0"/>
              <a:t>Kerouac </a:t>
            </a:r>
            <a:r>
              <a:rPr lang="it-IT" sz="1600" dirty="0" err="1" smtClean="0"/>
              <a:t>was</a:t>
            </a:r>
            <a:r>
              <a:rPr lang="it-IT" sz="1600" dirty="0" smtClean="0"/>
              <a:t> </a:t>
            </a:r>
            <a:r>
              <a:rPr lang="it-IT" sz="1600" dirty="0" err="1" smtClean="0"/>
              <a:t>undoubtedly</a:t>
            </a:r>
            <a:r>
              <a:rPr lang="it-IT" sz="1600" dirty="0" smtClean="0"/>
              <a:t> the living </a:t>
            </a:r>
            <a:r>
              <a:rPr lang="it-IT" sz="1600" b="1" dirty="0" err="1" smtClean="0">
                <a:solidFill>
                  <a:schemeClr val="tx2">
                    <a:lumMod val="60000"/>
                    <a:lumOff val="40000"/>
                  </a:schemeClr>
                </a:solidFill>
              </a:rPr>
              <a:t>symbol</a:t>
            </a:r>
            <a:r>
              <a:rPr lang="it-IT" sz="1600" b="1" dirty="0" smtClean="0">
                <a:solidFill>
                  <a:schemeClr val="tx2">
                    <a:lumMod val="60000"/>
                    <a:lumOff val="40000"/>
                  </a:schemeClr>
                </a:solidFill>
              </a:rPr>
              <a:t> </a:t>
            </a:r>
            <a:r>
              <a:rPr lang="it-IT" sz="1600" b="1" dirty="0" err="1" smtClean="0">
                <a:solidFill>
                  <a:schemeClr val="tx2">
                    <a:lumMod val="60000"/>
                    <a:lumOff val="40000"/>
                  </a:schemeClr>
                </a:solidFill>
              </a:rPr>
              <a:t>of</a:t>
            </a:r>
            <a:r>
              <a:rPr lang="it-IT" sz="1600" b="1" dirty="0" smtClean="0">
                <a:solidFill>
                  <a:schemeClr val="tx2">
                    <a:lumMod val="60000"/>
                    <a:lumOff val="40000"/>
                  </a:schemeClr>
                </a:solidFill>
              </a:rPr>
              <a:t> the Beat Generation</a:t>
            </a:r>
            <a:r>
              <a:rPr lang="it-IT" sz="1600" dirty="0" smtClean="0"/>
              <a:t>. The </a:t>
            </a:r>
            <a:r>
              <a:rPr lang="it-IT" sz="1600" dirty="0" err="1" smtClean="0"/>
              <a:t>term</a:t>
            </a:r>
            <a:r>
              <a:rPr lang="it-IT" sz="1600" dirty="0" smtClean="0"/>
              <a:t> “BEAT” </a:t>
            </a:r>
            <a:r>
              <a:rPr lang="it-IT" sz="1600" dirty="0" err="1" smtClean="0"/>
              <a:t>was</a:t>
            </a:r>
            <a:r>
              <a:rPr lang="it-IT" sz="1600" dirty="0" smtClean="0"/>
              <a:t> </a:t>
            </a:r>
            <a:r>
              <a:rPr lang="it-IT" sz="1600" dirty="0" err="1" smtClean="0"/>
              <a:t>coined</a:t>
            </a:r>
            <a:r>
              <a:rPr lang="it-IT" sz="1600" dirty="0" smtClean="0"/>
              <a:t> </a:t>
            </a:r>
            <a:r>
              <a:rPr lang="it-IT" sz="1600" dirty="0" err="1" smtClean="0"/>
              <a:t>by</a:t>
            </a:r>
            <a:r>
              <a:rPr lang="it-IT" sz="1600" dirty="0" smtClean="0"/>
              <a:t> </a:t>
            </a:r>
            <a:r>
              <a:rPr lang="it-IT" sz="1600" dirty="0" err="1" smtClean="0"/>
              <a:t>him</a:t>
            </a:r>
            <a:r>
              <a:rPr lang="it-IT" sz="1600" dirty="0" smtClean="0"/>
              <a:t>: </a:t>
            </a:r>
            <a:r>
              <a:rPr lang="it-IT" sz="1600" dirty="0" err="1" smtClean="0"/>
              <a:t>he</a:t>
            </a:r>
            <a:r>
              <a:rPr lang="it-IT" sz="1600" dirty="0" smtClean="0"/>
              <a:t> </a:t>
            </a:r>
            <a:r>
              <a:rPr lang="it-IT" sz="1600" dirty="0" err="1" smtClean="0"/>
              <a:t>affirmed</a:t>
            </a:r>
            <a:r>
              <a:rPr lang="it-IT" sz="1600" dirty="0" smtClean="0"/>
              <a:t>  </a:t>
            </a:r>
            <a:r>
              <a:rPr lang="it-IT" sz="1600" dirty="0" err="1" smtClean="0"/>
              <a:t>that</a:t>
            </a:r>
            <a:r>
              <a:rPr lang="it-IT" sz="1600" dirty="0" smtClean="0"/>
              <a:t> </a:t>
            </a:r>
            <a:r>
              <a:rPr lang="it-IT" sz="1600" dirty="0" err="1" smtClean="0"/>
              <a:t>it</a:t>
            </a:r>
            <a:r>
              <a:rPr lang="it-IT" sz="1600" dirty="0" smtClean="0"/>
              <a:t> </a:t>
            </a:r>
            <a:r>
              <a:rPr lang="it-IT" sz="1600" dirty="0" err="1" smtClean="0"/>
              <a:t>was</a:t>
            </a:r>
            <a:r>
              <a:rPr lang="it-IT" sz="1600" dirty="0" smtClean="0"/>
              <a:t> </a:t>
            </a:r>
            <a:r>
              <a:rPr lang="it-IT" sz="1600" dirty="0" err="1" smtClean="0"/>
              <a:t>linked</a:t>
            </a:r>
            <a:r>
              <a:rPr lang="it-IT" sz="1600" dirty="0" smtClean="0"/>
              <a:t> </a:t>
            </a:r>
            <a:r>
              <a:rPr lang="it-IT" sz="1600" dirty="0" err="1" smtClean="0"/>
              <a:t>to</a:t>
            </a:r>
            <a:r>
              <a:rPr lang="it-IT" sz="1600" dirty="0" smtClean="0"/>
              <a:t> the </a:t>
            </a:r>
            <a:r>
              <a:rPr lang="it-IT" sz="1600" dirty="0" err="1" smtClean="0"/>
              <a:t>spontaneous</a:t>
            </a:r>
            <a:r>
              <a:rPr lang="it-IT" sz="1600" dirty="0" smtClean="0"/>
              <a:t> beat (</a:t>
            </a:r>
            <a:r>
              <a:rPr lang="it-IT" sz="1600" dirty="0" err="1" smtClean="0"/>
              <a:t>rhythm</a:t>
            </a:r>
            <a:r>
              <a:rPr lang="it-IT" sz="1600" dirty="0" smtClean="0"/>
              <a:t>) </a:t>
            </a:r>
            <a:r>
              <a:rPr lang="it-IT" sz="1600" dirty="0" err="1" smtClean="0"/>
              <a:t>of</a:t>
            </a:r>
            <a:r>
              <a:rPr lang="it-IT" sz="1600" dirty="0" smtClean="0"/>
              <a:t> jazz </a:t>
            </a:r>
            <a:r>
              <a:rPr lang="it-IT" sz="1600" dirty="0" err="1" smtClean="0"/>
              <a:t>music</a:t>
            </a:r>
            <a:r>
              <a:rPr lang="it-IT" sz="1600" dirty="0" smtClean="0"/>
              <a:t> and the </a:t>
            </a:r>
            <a:r>
              <a:rPr lang="it-IT" sz="1600" dirty="0" err="1" smtClean="0"/>
              <a:t>beatitude</a:t>
            </a:r>
            <a:r>
              <a:rPr lang="it-IT" sz="1600" dirty="0" smtClean="0"/>
              <a:t> </a:t>
            </a:r>
            <a:r>
              <a:rPr lang="it-IT" sz="1600" dirty="0" err="1" smtClean="0"/>
              <a:t>of</a:t>
            </a:r>
            <a:r>
              <a:rPr lang="it-IT" sz="1600" dirty="0" smtClean="0"/>
              <a:t> </a:t>
            </a:r>
            <a:r>
              <a:rPr lang="it-IT" sz="1600" dirty="0" err="1" smtClean="0"/>
              <a:t>oriental</a:t>
            </a:r>
            <a:r>
              <a:rPr lang="it-IT" sz="1600" dirty="0" smtClean="0"/>
              <a:t> </a:t>
            </a:r>
            <a:r>
              <a:rPr lang="it-IT" sz="1600" dirty="0" err="1" smtClean="0"/>
              <a:t>mysticism</a:t>
            </a:r>
            <a:r>
              <a:rPr lang="it-IT" sz="1600" dirty="0" smtClean="0"/>
              <a:t>.</a:t>
            </a:r>
          </a:p>
          <a:p>
            <a:pPr algn="just"/>
            <a:r>
              <a:rPr lang="it-IT" sz="1600" dirty="0" smtClean="0"/>
              <a:t>“Beat” </a:t>
            </a:r>
            <a:r>
              <a:rPr lang="it-IT" sz="1600" dirty="0" err="1" smtClean="0"/>
              <a:t>writing</a:t>
            </a:r>
            <a:r>
              <a:rPr lang="it-IT" sz="1600" dirty="0" smtClean="0"/>
              <a:t> and the </a:t>
            </a:r>
            <a:r>
              <a:rPr lang="it-IT" sz="1600" dirty="0" err="1" smtClean="0"/>
              <a:t>radical</a:t>
            </a:r>
            <a:r>
              <a:rPr lang="it-IT" sz="1600" dirty="0" smtClean="0"/>
              <a:t>, </a:t>
            </a:r>
            <a:r>
              <a:rPr lang="it-IT" sz="1600" dirty="0" err="1" smtClean="0"/>
              <a:t>unconventional</a:t>
            </a:r>
            <a:r>
              <a:rPr lang="it-IT" sz="1600" dirty="0" smtClean="0"/>
              <a:t> life </a:t>
            </a:r>
            <a:r>
              <a:rPr lang="it-IT" sz="1600" dirty="0" err="1" smtClean="0"/>
              <a:t>associated</a:t>
            </a:r>
            <a:r>
              <a:rPr lang="it-IT" sz="1600" dirty="0" smtClean="0"/>
              <a:t> </a:t>
            </a:r>
            <a:r>
              <a:rPr lang="it-IT" sz="1600" dirty="0" err="1" smtClean="0"/>
              <a:t>with</a:t>
            </a:r>
            <a:r>
              <a:rPr lang="it-IT" sz="1600" dirty="0" smtClean="0"/>
              <a:t> </a:t>
            </a:r>
            <a:r>
              <a:rPr lang="it-IT" sz="1600" dirty="0" err="1" smtClean="0"/>
              <a:t>it</a:t>
            </a:r>
            <a:r>
              <a:rPr lang="it-IT" sz="1600" dirty="0" smtClean="0"/>
              <a:t> </a:t>
            </a:r>
            <a:r>
              <a:rPr lang="it-IT" sz="1600" dirty="0" err="1" smtClean="0"/>
              <a:t>became</a:t>
            </a:r>
            <a:r>
              <a:rPr lang="it-IT" sz="1600" dirty="0" smtClean="0"/>
              <a:t> the </a:t>
            </a:r>
            <a:r>
              <a:rPr lang="it-IT" sz="1600" dirty="0" err="1" smtClean="0"/>
              <a:t>symbols</a:t>
            </a:r>
            <a:r>
              <a:rPr lang="it-IT" sz="1600" dirty="0" smtClean="0"/>
              <a:t> </a:t>
            </a:r>
            <a:r>
              <a:rPr lang="it-IT" sz="1600" dirty="0" err="1" smtClean="0"/>
              <a:t>of</a:t>
            </a:r>
            <a:r>
              <a:rPr lang="it-IT" sz="1600" dirty="0" smtClean="0"/>
              <a:t> a generation </a:t>
            </a:r>
            <a:r>
              <a:rPr lang="it-IT" sz="1600" dirty="0" err="1" smtClean="0"/>
              <a:t>that</a:t>
            </a:r>
            <a:r>
              <a:rPr lang="it-IT" sz="1600" dirty="0" smtClean="0"/>
              <a:t> </a:t>
            </a:r>
            <a:r>
              <a:rPr lang="it-IT" sz="1600" dirty="0" err="1" smtClean="0"/>
              <a:t>refused</a:t>
            </a:r>
            <a:r>
              <a:rPr lang="it-IT" sz="1600" dirty="0" smtClean="0"/>
              <a:t> </a:t>
            </a:r>
            <a:r>
              <a:rPr lang="it-IT" sz="1600" dirty="0" err="1" smtClean="0"/>
              <a:t>conventional</a:t>
            </a:r>
            <a:r>
              <a:rPr lang="it-IT" sz="1600" dirty="0" smtClean="0"/>
              <a:t> social </a:t>
            </a:r>
            <a:r>
              <a:rPr lang="it-IT" sz="1600" dirty="0" err="1" smtClean="0"/>
              <a:t>values</a:t>
            </a:r>
            <a:r>
              <a:rPr lang="it-IT" sz="1600" dirty="0" smtClean="0"/>
              <a:t> and wanted </a:t>
            </a:r>
            <a:r>
              <a:rPr lang="it-IT" sz="1600" dirty="0" err="1" smtClean="0"/>
              <a:t>to</a:t>
            </a:r>
            <a:r>
              <a:rPr lang="it-IT" sz="1600" dirty="0" smtClean="0"/>
              <a:t> express </a:t>
            </a:r>
            <a:r>
              <a:rPr lang="it-IT" sz="1600" dirty="0" err="1" smtClean="0"/>
              <a:t>its</a:t>
            </a:r>
            <a:r>
              <a:rPr lang="it-IT" sz="1600" dirty="0" smtClean="0"/>
              <a:t> </a:t>
            </a:r>
            <a:r>
              <a:rPr lang="it-IT" sz="1600" dirty="0" err="1" smtClean="0"/>
              <a:t>dissatisfaction</a:t>
            </a:r>
            <a:r>
              <a:rPr lang="it-IT" sz="1600" dirty="0" smtClean="0"/>
              <a:t> </a:t>
            </a:r>
            <a:r>
              <a:rPr lang="it-IT" sz="1600" dirty="0" err="1" smtClean="0"/>
              <a:t>by</a:t>
            </a:r>
            <a:r>
              <a:rPr lang="it-IT" sz="1600" dirty="0" smtClean="0"/>
              <a:t> </a:t>
            </a:r>
            <a:r>
              <a:rPr lang="it-IT" sz="1600" dirty="0" err="1" smtClean="0"/>
              <a:t>deviating</a:t>
            </a:r>
            <a:r>
              <a:rPr lang="it-IT" sz="1600" dirty="0" smtClean="0"/>
              <a:t> </a:t>
            </a:r>
            <a:r>
              <a:rPr lang="it-IT" sz="1600" dirty="0" err="1" smtClean="0"/>
              <a:t>from</a:t>
            </a:r>
            <a:r>
              <a:rPr lang="it-IT" sz="1600" dirty="0" smtClean="0"/>
              <a:t> the </a:t>
            </a:r>
            <a:r>
              <a:rPr lang="it-IT" sz="1600" dirty="0" err="1" smtClean="0"/>
              <a:t>accepted</a:t>
            </a:r>
            <a:r>
              <a:rPr lang="it-IT" sz="1600" dirty="0" smtClean="0"/>
              <a:t> </a:t>
            </a:r>
            <a:r>
              <a:rPr lang="it-IT" sz="1600" dirty="0" err="1" smtClean="0"/>
              <a:t>norm</a:t>
            </a:r>
            <a:r>
              <a:rPr lang="it-IT" sz="1600" dirty="0" smtClean="0"/>
              <a:t>. </a:t>
            </a:r>
          </a:p>
          <a:p>
            <a:pPr algn="just"/>
            <a:r>
              <a:rPr lang="it-IT" sz="1600" dirty="0" smtClean="0"/>
              <a:t>Kerouac’s </a:t>
            </a:r>
            <a:r>
              <a:rPr lang="it-IT" sz="1600" dirty="0" err="1" smtClean="0"/>
              <a:t>novels</a:t>
            </a:r>
            <a:r>
              <a:rPr lang="it-IT" sz="1600" dirty="0" smtClean="0"/>
              <a:t> </a:t>
            </a:r>
            <a:r>
              <a:rPr lang="it-IT" sz="1600" dirty="0" err="1" smtClean="0"/>
              <a:t>expressed</a:t>
            </a:r>
            <a:r>
              <a:rPr lang="it-IT" sz="1600" dirty="0" smtClean="0"/>
              <a:t> a </a:t>
            </a:r>
            <a:r>
              <a:rPr lang="it-IT" sz="1600" dirty="0" err="1" smtClean="0"/>
              <a:t>sort</a:t>
            </a:r>
            <a:r>
              <a:rPr lang="it-IT" sz="1600" dirty="0" smtClean="0"/>
              <a:t> </a:t>
            </a:r>
            <a:r>
              <a:rPr lang="it-IT" sz="1600" dirty="0" err="1" smtClean="0"/>
              <a:t>of</a:t>
            </a:r>
            <a:r>
              <a:rPr lang="it-IT" sz="1600" dirty="0" smtClean="0"/>
              <a:t> </a:t>
            </a:r>
            <a:r>
              <a:rPr lang="it-IT" sz="1600" b="1" dirty="0" err="1" smtClean="0">
                <a:solidFill>
                  <a:srgbClr val="FFC000"/>
                </a:solidFill>
              </a:rPr>
              <a:t>romantic</a:t>
            </a:r>
            <a:r>
              <a:rPr lang="it-IT" sz="1600" b="1" dirty="0" smtClean="0">
                <a:solidFill>
                  <a:srgbClr val="FFC000"/>
                </a:solidFill>
              </a:rPr>
              <a:t> </a:t>
            </a:r>
            <a:r>
              <a:rPr lang="it-IT" sz="1600" b="1" dirty="0" err="1" smtClean="0">
                <a:solidFill>
                  <a:srgbClr val="FFC000"/>
                </a:solidFill>
              </a:rPr>
              <a:t>anarchism</a:t>
            </a:r>
            <a:r>
              <a:rPr lang="it-IT" sz="1600" b="1" dirty="0" smtClean="0">
                <a:solidFill>
                  <a:srgbClr val="FFC000"/>
                </a:solidFill>
              </a:rPr>
              <a:t>, </a:t>
            </a:r>
            <a:r>
              <a:rPr lang="it-IT" sz="1600" b="1" dirty="0" err="1" smtClean="0">
                <a:solidFill>
                  <a:srgbClr val="FFC000"/>
                </a:solidFill>
              </a:rPr>
              <a:t>emphasizing</a:t>
            </a:r>
            <a:r>
              <a:rPr lang="it-IT" sz="1600" b="1" dirty="0" smtClean="0">
                <a:solidFill>
                  <a:srgbClr val="FFC000"/>
                </a:solidFill>
              </a:rPr>
              <a:t> </a:t>
            </a:r>
            <a:r>
              <a:rPr lang="it-IT" sz="1600" b="1" dirty="0" err="1" smtClean="0">
                <a:solidFill>
                  <a:srgbClr val="FFC000"/>
                </a:solidFill>
              </a:rPr>
              <a:t>instinct</a:t>
            </a:r>
            <a:r>
              <a:rPr lang="it-IT" sz="1600" b="1" dirty="0" smtClean="0">
                <a:solidFill>
                  <a:srgbClr val="FFC000"/>
                </a:solidFill>
              </a:rPr>
              <a:t> and </a:t>
            </a:r>
            <a:r>
              <a:rPr lang="it-IT" sz="1600" b="1" dirty="0" err="1" smtClean="0">
                <a:solidFill>
                  <a:srgbClr val="FFC000"/>
                </a:solidFill>
              </a:rPr>
              <a:t>spontaneity</a:t>
            </a:r>
            <a:r>
              <a:rPr lang="it-IT" sz="1600" b="1" dirty="0" smtClean="0">
                <a:solidFill>
                  <a:srgbClr val="FFC000"/>
                </a:solidFill>
              </a:rPr>
              <a:t>, </a:t>
            </a:r>
            <a:r>
              <a:rPr lang="it-IT" sz="1600" b="1" dirty="0" err="1" smtClean="0">
                <a:solidFill>
                  <a:srgbClr val="FFC000"/>
                </a:solidFill>
              </a:rPr>
              <a:t>friendship</a:t>
            </a:r>
            <a:r>
              <a:rPr lang="it-IT" sz="1600" b="1" dirty="0" smtClean="0">
                <a:solidFill>
                  <a:srgbClr val="FFC000"/>
                </a:solidFill>
              </a:rPr>
              <a:t> and love </a:t>
            </a:r>
            <a:r>
              <a:rPr lang="it-IT" sz="1600" b="1" dirty="0" err="1" smtClean="0">
                <a:solidFill>
                  <a:srgbClr val="FFC000"/>
                </a:solidFill>
              </a:rPr>
              <a:t>of</a:t>
            </a:r>
            <a:r>
              <a:rPr lang="it-IT" sz="1600" b="1" dirty="0" smtClean="0">
                <a:solidFill>
                  <a:srgbClr val="FFC000"/>
                </a:solidFill>
              </a:rPr>
              <a:t> nature, </a:t>
            </a:r>
            <a:r>
              <a:rPr lang="it-IT" sz="1600" b="1" dirty="0" err="1" smtClean="0">
                <a:solidFill>
                  <a:srgbClr val="FFC000"/>
                </a:solidFill>
              </a:rPr>
              <a:t>with</a:t>
            </a:r>
            <a:r>
              <a:rPr lang="it-IT" sz="1600" b="1" dirty="0" smtClean="0">
                <a:solidFill>
                  <a:srgbClr val="FFC000"/>
                </a:solidFill>
              </a:rPr>
              <a:t> </a:t>
            </a:r>
            <a:r>
              <a:rPr lang="it-IT" sz="1600" b="1" dirty="0" err="1" smtClean="0">
                <a:solidFill>
                  <a:srgbClr val="FFC000"/>
                </a:solidFill>
              </a:rPr>
              <a:t>an</a:t>
            </a:r>
            <a:r>
              <a:rPr lang="it-IT" sz="1600" b="1" dirty="0" smtClean="0">
                <a:solidFill>
                  <a:srgbClr val="FFC000"/>
                </a:solidFill>
              </a:rPr>
              <a:t> </a:t>
            </a:r>
            <a:r>
              <a:rPr lang="it-IT" sz="1600" b="1" dirty="0" err="1" smtClean="0">
                <a:solidFill>
                  <a:srgbClr val="FFC000"/>
                </a:solidFill>
              </a:rPr>
              <a:t>open-style</a:t>
            </a:r>
            <a:r>
              <a:rPr lang="it-IT" sz="1600" b="1" dirty="0" smtClean="0">
                <a:solidFill>
                  <a:srgbClr val="FFC000"/>
                </a:solidFill>
              </a:rPr>
              <a:t> </a:t>
            </a:r>
            <a:r>
              <a:rPr lang="it-IT" sz="1600" b="1" dirty="0" err="1" smtClean="0">
                <a:solidFill>
                  <a:srgbClr val="FFC000"/>
                </a:solidFill>
              </a:rPr>
              <a:t>sort</a:t>
            </a:r>
            <a:r>
              <a:rPr lang="it-IT" sz="1600" b="1" dirty="0" smtClean="0">
                <a:solidFill>
                  <a:srgbClr val="FFC000"/>
                </a:solidFill>
              </a:rPr>
              <a:t> </a:t>
            </a:r>
            <a:r>
              <a:rPr lang="it-IT" sz="1600" b="1" dirty="0" err="1" smtClean="0">
                <a:solidFill>
                  <a:srgbClr val="FFC000"/>
                </a:solidFill>
              </a:rPr>
              <a:t>of</a:t>
            </a:r>
            <a:r>
              <a:rPr lang="it-IT" sz="1600" b="1" dirty="0" smtClean="0">
                <a:solidFill>
                  <a:srgbClr val="FFC000"/>
                </a:solidFill>
              </a:rPr>
              <a:t> prose </a:t>
            </a:r>
            <a:r>
              <a:rPr lang="it-IT" sz="1600" dirty="0" err="1" smtClean="0"/>
              <a:t>which</a:t>
            </a:r>
            <a:r>
              <a:rPr lang="it-IT" sz="1600" dirty="0" smtClean="0"/>
              <a:t> </a:t>
            </a:r>
            <a:r>
              <a:rPr lang="it-IT" sz="1600" dirty="0" err="1" smtClean="0"/>
              <a:t>became</a:t>
            </a:r>
            <a:r>
              <a:rPr lang="it-IT" sz="1600" dirty="0" smtClean="0"/>
              <a:t> the </a:t>
            </a:r>
            <a:r>
              <a:rPr lang="it-IT" sz="1600" dirty="0" err="1" smtClean="0"/>
              <a:t>distinctive</a:t>
            </a:r>
            <a:r>
              <a:rPr lang="it-IT" sz="1600" dirty="0" smtClean="0"/>
              <a:t> </a:t>
            </a:r>
            <a:r>
              <a:rPr lang="it-IT" sz="1600" dirty="0" err="1" smtClean="0"/>
              <a:t>mark</a:t>
            </a:r>
            <a:r>
              <a:rPr lang="it-IT" sz="1600" dirty="0" smtClean="0"/>
              <a:t> </a:t>
            </a:r>
            <a:r>
              <a:rPr lang="it-IT" sz="1600" dirty="0" err="1" smtClean="0"/>
              <a:t>of</a:t>
            </a:r>
            <a:r>
              <a:rPr lang="it-IT" sz="1600" dirty="0" smtClean="0"/>
              <a:t> the Beat Generation </a:t>
            </a:r>
            <a:r>
              <a:rPr lang="it-IT" sz="1600" dirty="0" err="1" smtClean="0"/>
              <a:t>writers</a:t>
            </a:r>
            <a:r>
              <a:rPr lang="it-IT" sz="1600" dirty="0" smtClean="0"/>
              <a:t>.</a:t>
            </a:r>
          </a:p>
          <a:p>
            <a:pPr algn="just"/>
            <a:r>
              <a:rPr lang="it-IT" sz="1600" dirty="0" err="1" smtClean="0"/>
              <a:t>This</a:t>
            </a:r>
            <a:r>
              <a:rPr lang="it-IT" sz="1600" dirty="0" smtClean="0"/>
              <a:t> </a:t>
            </a:r>
            <a:r>
              <a:rPr lang="it-IT" sz="1600" dirty="0" err="1" smtClean="0"/>
              <a:t>established</a:t>
            </a:r>
            <a:r>
              <a:rPr lang="it-IT" sz="1600" dirty="0" smtClean="0"/>
              <a:t> a </a:t>
            </a:r>
            <a:r>
              <a:rPr lang="it-IT" sz="1600" dirty="0" err="1" smtClean="0"/>
              <a:t>new</a:t>
            </a:r>
            <a:r>
              <a:rPr lang="it-IT" sz="1600" dirty="0" smtClean="0"/>
              <a:t> </a:t>
            </a:r>
            <a:r>
              <a:rPr lang="it-IT" sz="1600" dirty="0" err="1" smtClean="0"/>
              <a:t>aesthetics</a:t>
            </a:r>
            <a:r>
              <a:rPr lang="it-IT" sz="1600" dirty="0" smtClean="0"/>
              <a:t>, </a:t>
            </a:r>
            <a:r>
              <a:rPr lang="it-IT" sz="1600" dirty="0" err="1" smtClean="0"/>
              <a:t>which</a:t>
            </a:r>
            <a:r>
              <a:rPr lang="it-IT" sz="1600" dirty="0" smtClean="0"/>
              <a:t> </a:t>
            </a:r>
            <a:r>
              <a:rPr lang="it-IT" sz="1600" dirty="0" err="1" smtClean="0"/>
              <a:t>later</a:t>
            </a:r>
            <a:r>
              <a:rPr lang="it-IT" sz="1600" dirty="0" smtClean="0"/>
              <a:t> </a:t>
            </a:r>
            <a:r>
              <a:rPr lang="it-IT" sz="1600" dirty="0" err="1" smtClean="0"/>
              <a:t>developed</a:t>
            </a:r>
            <a:r>
              <a:rPr lang="it-IT" sz="1600" dirty="0" smtClean="0"/>
              <a:t> </a:t>
            </a:r>
            <a:r>
              <a:rPr lang="it-IT" sz="1600" dirty="0" err="1" smtClean="0"/>
              <a:t>into</a:t>
            </a:r>
            <a:r>
              <a:rPr lang="it-IT" sz="1600" dirty="0" smtClean="0"/>
              <a:t> the hippie </a:t>
            </a:r>
            <a:r>
              <a:rPr lang="it-IT" sz="1600" dirty="0" err="1" smtClean="0"/>
              <a:t>movement</a:t>
            </a:r>
            <a:r>
              <a:rPr lang="it-IT" sz="1600" dirty="0" smtClean="0"/>
              <a:t>!</a:t>
            </a:r>
            <a:endParaRPr lang="it-IT" sz="1600" dirty="0"/>
          </a:p>
        </p:txBody>
      </p:sp>
      <p:pic>
        <p:nvPicPr>
          <p:cNvPr id="4" name="Immagine 3" descr="the_beat_generation.jpg"/>
          <p:cNvPicPr>
            <a:picLocks noChangeAspect="1"/>
          </p:cNvPicPr>
          <p:nvPr/>
        </p:nvPicPr>
        <p:blipFill>
          <a:blip r:embed="rId2"/>
          <a:stretch>
            <a:fillRect/>
          </a:stretch>
        </p:blipFill>
        <p:spPr>
          <a:xfrm>
            <a:off x="0" y="3857604"/>
            <a:ext cx="3214710" cy="3000396"/>
          </a:xfrm>
          <a:prstGeom prst="rect">
            <a:avLst/>
          </a:prstGeom>
        </p:spPr>
      </p:pic>
      <p:pic>
        <p:nvPicPr>
          <p:cNvPr id="5" name="Immagine 4" descr="dont20worry20be20hippie.jpg"/>
          <p:cNvPicPr>
            <a:picLocks noChangeAspect="1"/>
          </p:cNvPicPr>
          <p:nvPr/>
        </p:nvPicPr>
        <p:blipFill>
          <a:blip r:embed="rId3"/>
          <a:stretch>
            <a:fillRect/>
          </a:stretch>
        </p:blipFill>
        <p:spPr>
          <a:xfrm>
            <a:off x="7715272" y="3857628"/>
            <a:ext cx="1428728" cy="2214578"/>
          </a:xfrm>
          <a:prstGeom prst="rect">
            <a:avLst/>
          </a:prstGeom>
        </p:spPr>
      </p:pic>
      <p:pic>
        <p:nvPicPr>
          <p:cNvPr id="6" name="Immagine 5" descr="hippie.jpg"/>
          <p:cNvPicPr>
            <a:picLocks noChangeAspect="1"/>
          </p:cNvPicPr>
          <p:nvPr/>
        </p:nvPicPr>
        <p:blipFill>
          <a:blip r:embed="rId4"/>
          <a:stretch>
            <a:fillRect/>
          </a:stretch>
        </p:blipFill>
        <p:spPr>
          <a:xfrm>
            <a:off x="3714744" y="4000504"/>
            <a:ext cx="3850072" cy="2643206"/>
          </a:xfrm>
          <a:prstGeom prst="rect">
            <a:avLst/>
          </a:prstGeom>
        </p:spPr>
      </p:pic>
      <p:sp>
        <p:nvSpPr>
          <p:cNvPr id="7" name="Freccia a sinistra 6">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5" action="ppaction://hlinksldjump"/>
          </p:cNvPr>
          <p:cNvSpPr/>
          <p:nvPr/>
        </p:nvSpPr>
        <p:spPr>
          <a:xfrm>
            <a:off x="800102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d45c1480.jpg"/>
          <p:cNvPicPr>
            <a:picLocks noChangeAspect="1"/>
          </p:cNvPicPr>
          <p:nvPr/>
        </p:nvPicPr>
        <p:blipFill>
          <a:blip r:embed="rId2"/>
          <a:stretch>
            <a:fillRect/>
          </a:stretch>
        </p:blipFill>
        <p:spPr>
          <a:xfrm>
            <a:off x="4643438" y="3448072"/>
            <a:ext cx="4500562" cy="3409928"/>
          </a:xfrm>
          <a:prstGeom prst="rect">
            <a:avLst/>
          </a:prstGeom>
        </p:spPr>
      </p:pic>
      <p:sp>
        <p:nvSpPr>
          <p:cNvPr id="3" name="Rettangolo 2"/>
          <p:cNvSpPr/>
          <p:nvPr/>
        </p:nvSpPr>
        <p:spPr>
          <a:xfrm>
            <a:off x="4688934" y="5786454"/>
            <a:ext cx="4455066" cy="923330"/>
          </a:xfrm>
          <a:prstGeom prst="rect">
            <a:avLst/>
          </a:prstGeom>
          <a:noFill/>
        </p:spPr>
        <p:txBody>
          <a:bodyPr wrap="none" lIns="91440" tIns="45720" rIns="91440" bIns="45720">
            <a:spAutoFit/>
            <a:scene3d>
              <a:camera prst="isometricOffAxis1Right"/>
              <a:lightRig rig="threePt" dir="t"/>
            </a:scene3d>
            <a:sp3d extrusionH="57150">
              <a:bevelT w="57150" h="38100" prst="hardEdge"/>
            </a:sp3d>
          </a:bodyPr>
          <a:lstStyle/>
          <a:p>
            <a:pPr algn="ctr"/>
            <a:r>
              <a:rPr lang="it-IT" sz="5400" b="1" cap="none" spc="50" dirty="0" smtClean="0">
                <a:ln w="13500">
                  <a:solidFill>
                    <a:schemeClr val="accent1">
                      <a:shade val="2500"/>
                      <a:alpha val="6500"/>
                    </a:schemeClr>
                  </a:solidFill>
                  <a:prstDash val="solid"/>
                </a:ln>
                <a:gradFill flip="none" rotWithShape="1">
                  <a:gsLst>
                    <a:gs pos="0">
                      <a:srgbClr val="FF5050">
                        <a:tint val="66000"/>
                        <a:satMod val="160000"/>
                      </a:srgbClr>
                    </a:gs>
                    <a:gs pos="50000">
                      <a:srgbClr val="FF5050">
                        <a:tint val="44500"/>
                        <a:satMod val="160000"/>
                      </a:srgbClr>
                    </a:gs>
                    <a:gs pos="100000">
                      <a:srgbClr val="FF5050">
                        <a:tint val="23500"/>
                        <a:satMod val="160000"/>
                      </a:srgbClr>
                    </a:gs>
                  </a:gsLst>
                  <a:lin ang="5400000" scaled="1"/>
                  <a:tileRect/>
                </a:gradFill>
                <a:effectLst>
                  <a:outerShdw blurRad="38100" dist="38100" dir="2700000" algn="tl">
                    <a:srgbClr val="000000">
                      <a:alpha val="43137"/>
                    </a:srgbClr>
                  </a:outerShdw>
                </a:effectLst>
              </a:rPr>
              <a:t>On the Road!</a:t>
            </a:r>
          </a:p>
        </p:txBody>
      </p:sp>
      <p:pic>
        <p:nvPicPr>
          <p:cNvPr id="4" name="Immagine 3" descr="Volkswagen-VW-Hippie-Flower-Van-Art-Print-Poster.jpg"/>
          <p:cNvPicPr>
            <a:picLocks noChangeAspect="1"/>
          </p:cNvPicPr>
          <p:nvPr/>
        </p:nvPicPr>
        <p:blipFill>
          <a:blip r:embed="rId3"/>
          <a:stretch>
            <a:fillRect/>
          </a:stretch>
        </p:blipFill>
        <p:spPr>
          <a:xfrm>
            <a:off x="0" y="0"/>
            <a:ext cx="3810000" cy="3143248"/>
          </a:xfrm>
          <a:prstGeom prst="rect">
            <a:avLst/>
          </a:prstGeom>
        </p:spPr>
      </p:pic>
      <p:sp>
        <p:nvSpPr>
          <p:cNvPr id="6" name="CasellaDiTesto 5"/>
          <p:cNvSpPr txBox="1"/>
          <p:nvPr/>
        </p:nvSpPr>
        <p:spPr>
          <a:xfrm>
            <a:off x="3786182" y="0"/>
            <a:ext cx="5357818" cy="3293209"/>
          </a:xfrm>
          <a:prstGeom prst="rect">
            <a:avLst/>
          </a:prstGeom>
          <a:noFill/>
        </p:spPr>
        <p:txBody>
          <a:bodyPr wrap="square" rtlCol="0">
            <a:spAutoFit/>
          </a:bodyPr>
          <a:lstStyle/>
          <a:p>
            <a:pPr algn="just"/>
            <a:r>
              <a:rPr lang="it-IT" sz="1600" dirty="0" smtClean="0"/>
              <a:t>Kerouac’s </a:t>
            </a:r>
            <a:r>
              <a:rPr lang="it-IT" sz="1600" dirty="0" err="1" smtClean="0"/>
              <a:t>masterpiece</a:t>
            </a:r>
            <a:r>
              <a:rPr lang="it-IT" sz="1600" dirty="0" smtClean="0"/>
              <a:t> , </a:t>
            </a:r>
            <a:r>
              <a:rPr lang="it-IT" sz="1600" dirty="0" err="1" smtClean="0"/>
              <a:t>is</a:t>
            </a:r>
            <a:r>
              <a:rPr lang="it-IT" sz="1600" dirty="0" smtClean="0"/>
              <a:t> </a:t>
            </a:r>
            <a:r>
              <a:rPr lang="it-IT" sz="1600" dirty="0" err="1" smtClean="0"/>
              <a:t>also</a:t>
            </a:r>
            <a:r>
              <a:rPr lang="it-IT" sz="1600" dirty="0" smtClean="0"/>
              <a:t> the </a:t>
            </a:r>
            <a:r>
              <a:rPr lang="it-IT" sz="1600" dirty="0" err="1" smtClean="0"/>
              <a:t>main</a:t>
            </a:r>
            <a:r>
              <a:rPr lang="it-IT" sz="1600" dirty="0" smtClean="0"/>
              <a:t> book </a:t>
            </a:r>
            <a:r>
              <a:rPr lang="it-IT" sz="1600" dirty="0" err="1" smtClean="0"/>
              <a:t>that</a:t>
            </a:r>
            <a:r>
              <a:rPr lang="it-IT" sz="1600" dirty="0" smtClean="0"/>
              <a:t> </a:t>
            </a:r>
            <a:r>
              <a:rPr lang="it-IT" sz="1600" dirty="0" err="1" smtClean="0"/>
              <a:t>every</a:t>
            </a:r>
            <a:r>
              <a:rPr lang="it-IT" sz="1600" dirty="0" smtClean="0"/>
              <a:t> “</a:t>
            </a:r>
            <a:r>
              <a:rPr lang="it-IT" sz="1600" dirty="0" err="1" smtClean="0"/>
              <a:t>beatman</a:t>
            </a:r>
            <a:r>
              <a:rPr lang="it-IT" sz="1600" dirty="0" smtClean="0"/>
              <a:t>” </a:t>
            </a:r>
            <a:r>
              <a:rPr lang="it-IT" sz="1600" dirty="0" err="1" smtClean="0"/>
              <a:t>had</a:t>
            </a:r>
            <a:r>
              <a:rPr lang="it-IT" sz="1600" dirty="0" smtClean="0"/>
              <a:t> </a:t>
            </a:r>
            <a:r>
              <a:rPr lang="it-IT" sz="1600" dirty="0" err="1" smtClean="0"/>
              <a:t>read</a:t>
            </a:r>
            <a:r>
              <a:rPr lang="it-IT" sz="1600" dirty="0" smtClean="0"/>
              <a:t>. “On the Road” </a:t>
            </a:r>
            <a:r>
              <a:rPr lang="it-IT" sz="1600" dirty="0" err="1" smtClean="0"/>
              <a:t>is</a:t>
            </a:r>
            <a:r>
              <a:rPr lang="it-IT" sz="1600" dirty="0" smtClean="0"/>
              <a:t> the story </a:t>
            </a:r>
            <a:r>
              <a:rPr lang="it-IT" sz="1600" dirty="0" err="1" smtClean="0"/>
              <a:t>of</a:t>
            </a:r>
            <a:r>
              <a:rPr lang="it-IT" sz="1600" dirty="0" smtClean="0"/>
              <a:t> a </a:t>
            </a:r>
            <a:r>
              <a:rPr lang="it-IT" sz="1600" dirty="0" err="1" smtClean="0"/>
              <a:t>friendship</a:t>
            </a:r>
            <a:r>
              <a:rPr lang="it-IT" sz="1600" dirty="0" smtClean="0"/>
              <a:t> and </a:t>
            </a:r>
            <a:r>
              <a:rPr lang="it-IT" sz="1600" dirty="0" err="1" smtClean="0"/>
              <a:t>four</a:t>
            </a:r>
            <a:r>
              <a:rPr lang="it-IT" sz="1600" dirty="0" smtClean="0"/>
              <a:t> </a:t>
            </a:r>
            <a:r>
              <a:rPr lang="it-IT" sz="1600" dirty="0" err="1" smtClean="0"/>
              <a:t>hitch</a:t>
            </a:r>
            <a:r>
              <a:rPr lang="it-IT" sz="1600" dirty="0" smtClean="0"/>
              <a:t> </a:t>
            </a:r>
            <a:r>
              <a:rPr lang="it-IT" sz="1600" dirty="0" err="1" smtClean="0"/>
              <a:t>hiking</a:t>
            </a:r>
            <a:r>
              <a:rPr lang="it-IT" sz="1600" dirty="0" smtClean="0"/>
              <a:t> </a:t>
            </a:r>
            <a:r>
              <a:rPr lang="it-IT" sz="1600" dirty="0" err="1" smtClean="0"/>
              <a:t>trips</a:t>
            </a:r>
            <a:r>
              <a:rPr lang="it-IT" sz="1600" dirty="0" smtClean="0"/>
              <a:t> </a:t>
            </a:r>
            <a:r>
              <a:rPr lang="it-IT" sz="1600" dirty="0" err="1" smtClean="0"/>
              <a:t>across</a:t>
            </a:r>
            <a:r>
              <a:rPr lang="it-IT" sz="1600" dirty="0" smtClean="0"/>
              <a:t> America.</a:t>
            </a:r>
          </a:p>
          <a:p>
            <a:pPr algn="just"/>
            <a:r>
              <a:rPr lang="it-IT" sz="1600" dirty="0" smtClean="0"/>
              <a:t>The story </a:t>
            </a:r>
            <a:r>
              <a:rPr lang="it-IT" sz="1600" dirty="0" err="1" smtClean="0"/>
              <a:t>is</a:t>
            </a:r>
            <a:r>
              <a:rPr lang="it-IT" sz="1600" dirty="0" smtClean="0"/>
              <a:t> </a:t>
            </a:r>
            <a:r>
              <a:rPr lang="it-IT" sz="1600" dirty="0" err="1" smtClean="0"/>
              <a:t>narred</a:t>
            </a:r>
            <a:r>
              <a:rPr lang="it-IT" sz="1600" dirty="0" smtClean="0"/>
              <a:t> </a:t>
            </a:r>
            <a:r>
              <a:rPr lang="it-IT" sz="1600" dirty="0" err="1" smtClean="0"/>
              <a:t>by</a:t>
            </a:r>
            <a:r>
              <a:rPr lang="it-IT" sz="1600" dirty="0" smtClean="0"/>
              <a:t> </a:t>
            </a:r>
            <a:r>
              <a:rPr lang="it-IT" sz="1600" dirty="0" err="1" smtClean="0"/>
              <a:t>Sal</a:t>
            </a:r>
            <a:r>
              <a:rPr lang="it-IT" sz="1600" dirty="0" smtClean="0"/>
              <a:t> </a:t>
            </a:r>
            <a:r>
              <a:rPr lang="it-IT" sz="1600" dirty="0" err="1" smtClean="0"/>
              <a:t>Paradise</a:t>
            </a:r>
            <a:r>
              <a:rPr lang="it-IT" sz="1600" dirty="0" smtClean="0"/>
              <a:t>, a </a:t>
            </a:r>
            <a:r>
              <a:rPr lang="it-IT" sz="1600" dirty="0" err="1" smtClean="0"/>
              <a:t>young</a:t>
            </a:r>
            <a:r>
              <a:rPr lang="it-IT" sz="1600" dirty="0" smtClean="0"/>
              <a:t> </a:t>
            </a:r>
            <a:r>
              <a:rPr lang="it-IT" sz="1600" dirty="0" err="1" smtClean="0"/>
              <a:t>novelist-to-be</a:t>
            </a:r>
            <a:r>
              <a:rPr lang="it-IT" sz="1600" dirty="0" smtClean="0"/>
              <a:t> </a:t>
            </a:r>
            <a:r>
              <a:rPr lang="it-IT" sz="1600" dirty="0" err="1" smtClean="0"/>
              <a:t>who</a:t>
            </a:r>
            <a:r>
              <a:rPr lang="it-IT" sz="1600" dirty="0" smtClean="0"/>
              <a:t> </a:t>
            </a:r>
            <a:r>
              <a:rPr lang="it-IT" sz="1600" dirty="0" err="1" smtClean="0"/>
              <a:t>lives</a:t>
            </a:r>
            <a:r>
              <a:rPr lang="it-IT" sz="1600" dirty="0" smtClean="0"/>
              <a:t> </a:t>
            </a:r>
            <a:r>
              <a:rPr lang="it-IT" sz="1600" dirty="0" err="1" smtClean="0"/>
              <a:t>with</a:t>
            </a:r>
            <a:r>
              <a:rPr lang="it-IT" sz="1600" dirty="0" smtClean="0"/>
              <a:t> </a:t>
            </a:r>
            <a:r>
              <a:rPr lang="it-IT" sz="1600" dirty="0" err="1" smtClean="0"/>
              <a:t>his</a:t>
            </a:r>
            <a:r>
              <a:rPr lang="it-IT" sz="1600" dirty="0" smtClean="0"/>
              <a:t> </a:t>
            </a:r>
            <a:r>
              <a:rPr lang="it-IT" sz="1600" dirty="0" err="1" smtClean="0"/>
              <a:t>aunt</a:t>
            </a:r>
            <a:r>
              <a:rPr lang="it-IT" sz="1600" dirty="0" smtClean="0"/>
              <a:t> in New Jersey. A college friend </a:t>
            </a:r>
            <a:r>
              <a:rPr lang="it-IT" sz="1600" dirty="0" err="1" smtClean="0"/>
              <a:t>has</a:t>
            </a:r>
            <a:r>
              <a:rPr lang="it-IT" sz="1600" dirty="0" smtClean="0"/>
              <a:t> </a:t>
            </a:r>
            <a:r>
              <a:rPr lang="it-IT" sz="1600" dirty="0" err="1" smtClean="0"/>
              <a:t>invited</a:t>
            </a:r>
            <a:r>
              <a:rPr lang="it-IT" sz="1600" dirty="0" smtClean="0"/>
              <a:t> </a:t>
            </a:r>
            <a:r>
              <a:rPr lang="it-IT" sz="1600" dirty="0" err="1" smtClean="0"/>
              <a:t>Sal</a:t>
            </a:r>
            <a:r>
              <a:rPr lang="it-IT" sz="1600" dirty="0" smtClean="0"/>
              <a:t> </a:t>
            </a:r>
            <a:r>
              <a:rPr lang="it-IT" sz="1600" dirty="0" err="1" smtClean="0"/>
              <a:t>to</a:t>
            </a:r>
            <a:r>
              <a:rPr lang="it-IT" sz="1600" dirty="0" smtClean="0"/>
              <a:t> live </a:t>
            </a:r>
            <a:r>
              <a:rPr lang="it-IT" sz="1600" dirty="0" err="1" smtClean="0"/>
              <a:t>with</a:t>
            </a:r>
            <a:r>
              <a:rPr lang="it-IT" sz="1600" dirty="0" smtClean="0"/>
              <a:t> </a:t>
            </a:r>
            <a:r>
              <a:rPr lang="it-IT" sz="1600" dirty="0" err="1" smtClean="0"/>
              <a:t>him</a:t>
            </a:r>
            <a:r>
              <a:rPr lang="it-IT" sz="1600" dirty="0" smtClean="0"/>
              <a:t> in San </a:t>
            </a:r>
            <a:r>
              <a:rPr lang="it-IT" sz="1600" dirty="0" err="1" smtClean="0"/>
              <a:t>Frencisco</a:t>
            </a:r>
            <a:r>
              <a:rPr lang="it-IT" sz="1600" dirty="0" smtClean="0"/>
              <a:t>, and </a:t>
            </a:r>
            <a:r>
              <a:rPr lang="it-IT" sz="1600" dirty="0" err="1" smtClean="0"/>
              <a:t>Sal</a:t>
            </a:r>
            <a:r>
              <a:rPr lang="it-IT" sz="1600" dirty="0" smtClean="0"/>
              <a:t> </a:t>
            </a:r>
            <a:r>
              <a:rPr lang="it-IT" sz="1600" dirty="0" err="1" smtClean="0"/>
              <a:t>also</a:t>
            </a:r>
            <a:r>
              <a:rPr lang="it-IT" sz="1600" dirty="0" smtClean="0"/>
              <a:t> </a:t>
            </a:r>
            <a:r>
              <a:rPr lang="it-IT" sz="1600" dirty="0" err="1" smtClean="0"/>
              <a:t>wants</a:t>
            </a:r>
            <a:r>
              <a:rPr lang="it-IT" sz="1600" dirty="0" smtClean="0"/>
              <a:t> </a:t>
            </a:r>
            <a:r>
              <a:rPr lang="it-IT" sz="1600" dirty="0" err="1" smtClean="0"/>
              <a:t>to</a:t>
            </a:r>
            <a:r>
              <a:rPr lang="it-IT" sz="1600" dirty="0" smtClean="0"/>
              <a:t> </a:t>
            </a:r>
            <a:r>
              <a:rPr lang="it-IT" sz="1600" dirty="0" err="1" smtClean="0"/>
              <a:t>visit</a:t>
            </a:r>
            <a:r>
              <a:rPr lang="it-IT" sz="1600" dirty="0" smtClean="0"/>
              <a:t> Denver, the home </a:t>
            </a:r>
            <a:r>
              <a:rPr lang="it-IT" sz="1600" dirty="0" err="1" smtClean="0"/>
              <a:t>of</a:t>
            </a:r>
            <a:r>
              <a:rPr lang="it-IT" sz="1600" dirty="0" smtClean="0"/>
              <a:t> the </a:t>
            </a:r>
            <a:r>
              <a:rPr lang="it-IT" sz="1600" dirty="0" err="1" smtClean="0"/>
              <a:t>crazy</a:t>
            </a:r>
            <a:r>
              <a:rPr lang="it-IT" sz="1600" dirty="0" smtClean="0"/>
              <a:t> Dean </a:t>
            </a:r>
            <a:r>
              <a:rPr lang="it-IT" sz="1600" dirty="0" err="1" smtClean="0"/>
              <a:t>Moriarty</a:t>
            </a:r>
            <a:r>
              <a:rPr lang="it-IT" sz="1600" dirty="0" smtClean="0"/>
              <a:t>, </a:t>
            </a:r>
            <a:r>
              <a:rPr lang="it-IT" sz="1600" dirty="0" err="1" smtClean="0"/>
              <a:t>who</a:t>
            </a:r>
            <a:r>
              <a:rPr lang="it-IT" sz="1600" dirty="0" smtClean="0"/>
              <a:t> </a:t>
            </a:r>
            <a:r>
              <a:rPr lang="it-IT" sz="1600" dirty="0" err="1" smtClean="0"/>
              <a:t>came</a:t>
            </a:r>
            <a:r>
              <a:rPr lang="it-IT" sz="1600" dirty="0" smtClean="0"/>
              <a:t> </a:t>
            </a:r>
            <a:r>
              <a:rPr lang="it-IT" sz="1600" dirty="0" err="1" smtClean="0"/>
              <a:t>to</a:t>
            </a:r>
            <a:r>
              <a:rPr lang="it-IT" sz="1600" dirty="0" smtClean="0"/>
              <a:t> New York </a:t>
            </a:r>
            <a:r>
              <a:rPr lang="it-IT" sz="1600" dirty="0" err="1" smtClean="0"/>
              <a:t>to</a:t>
            </a:r>
            <a:r>
              <a:rPr lang="it-IT" sz="1600" dirty="0" smtClean="0"/>
              <a:t> </a:t>
            </a:r>
            <a:r>
              <a:rPr lang="it-IT" sz="1600" dirty="0" err="1" smtClean="0"/>
              <a:t>learn</a:t>
            </a:r>
            <a:r>
              <a:rPr lang="it-IT" sz="1600" dirty="0" smtClean="0"/>
              <a:t> </a:t>
            </a:r>
            <a:r>
              <a:rPr lang="it-IT" sz="1600" dirty="0" err="1" smtClean="0"/>
              <a:t>to</a:t>
            </a:r>
            <a:r>
              <a:rPr lang="it-IT" sz="1600" dirty="0" smtClean="0"/>
              <a:t> </a:t>
            </a:r>
            <a:r>
              <a:rPr lang="it-IT" sz="1600" dirty="0" err="1" smtClean="0"/>
              <a:t>be</a:t>
            </a:r>
            <a:r>
              <a:rPr lang="it-IT" sz="1600" dirty="0" smtClean="0"/>
              <a:t> a </a:t>
            </a:r>
            <a:r>
              <a:rPr lang="it-IT" sz="1600" dirty="0" err="1" smtClean="0"/>
              <a:t>writer</a:t>
            </a:r>
            <a:r>
              <a:rPr lang="it-IT" sz="1600" dirty="0" smtClean="0"/>
              <a:t>. </a:t>
            </a:r>
          </a:p>
          <a:p>
            <a:pPr algn="just"/>
            <a:r>
              <a:rPr lang="it-IT" sz="1600" dirty="0" err="1" smtClean="0"/>
              <a:t>Sal</a:t>
            </a:r>
            <a:r>
              <a:rPr lang="it-IT" sz="1600" dirty="0" smtClean="0"/>
              <a:t> </a:t>
            </a:r>
            <a:r>
              <a:rPr lang="it-IT" sz="1600" dirty="0" err="1" smtClean="0"/>
              <a:t>makes</a:t>
            </a:r>
            <a:r>
              <a:rPr lang="it-IT" sz="1600" dirty="0" smtClean="0"/>
              <a:t> </a:t>
            </a:r>
            <a:r>
              <a:rPr lang="it-IT" sz="1600" dirty="0" err="1" smtClean="0"/>
              <a:t>four</a:t>
            </a:r>
            <a:r>
              <a:rPr lang="it-IT" sz="1600" dirty="0" smtClean="0"/>
              <a:t> </a:t>
            </a:r>
            <a:r>
              <a:rPr lang="it-IT" sz="1600" dirty="0" err="1" smtClean="0"/>
              <a:t>trips</a:t>
            </a:r>
            <a:r>
              <a:rPr lang="it-IT" sz="1600" dirty="0" smtClean="0"/>
              <a:t> </a:t>
            </a:r>
            <a:r>
              <a:rPr lang="it-IT" sz="1600" dirty="0" err="1" smtClean="0"/>
              <a:t>across</a:t>
            </a:r>
            <a:r>
              <a:rPr lang="it-IT" sz="1600" dirty="0" smtClean="0"/>
              <a:t> America, </a:t>
            </a:r>
            <a:r>
              <a:rPr lang="it-IT" sz="1600" dirty="0" err="1" smtClean="0"/>
              <a:t>going</a:t>
            </a:r>
            <a:r>
              <a:rPr lang="it-IT" sz="1600" dirty="0" smtClean="0"/>
              <a:t> </a:t>
            </a:r>
            <a:r>
              <a:rPr lang="it-IT" sz="1600" dirty="0" err="1" smtClean="0"/>
              <a:t>to</a:t>
            </a:r>
            <a:r>
              <a:rPr lang="it-IT" sz="1600" dirty="0" smtClean="0"/>
              <a:t> Denver, New Orleans, San Francisco, Chicago and </a:t>
            </a:r>
            <a:r>
              <a:rPr lang="it-IT" sz="1600" dirty="0" err="1" smtClean="0"/>
              <a:t>even</a:t>
            </a:r>
            <a:r>
              <a:rPr lang="it-IT" sz="1600" dirty="0" smtClean="0"/>
              <a:t> Mexico, </a:t>
            </a:r>
            <a:r>
              <a:rPr lang="it-IT" sz="1600" dirty="0" err="1" smtClean="0"/>
              <a:t>having</a:t>
            </a:r>
            <a:r>
              <a:rPr lang="it-IT" sz="1600" dirty="0" smtClean="0"/>
              <a:t> wild </a:t>
            </a:r>
            <a:r>
              <a:rPr lang="it-IT" sz="1600" dirty="0" err="1" smtClean="0"/>
              <a:t>adventures</a:t>
            </a:r>
            <a:r>
              <a:rPr lang="it-IT" sz="1600" dirty="0" smtClean="0"/>
              <a:t> and meeting a </a:t>
            </a:r>
            <a:r>
              <a:rPr lang="it-IT" sz="1600" dirty="0" err="1" smtClean="0"/>
              <a:t>lot</a:t>
            </a:r>
            <a:r>
              <a:rPr lang="it-IT" sz="1600" dirty="0" smtClean="0"/>
              <a:t> </a:t>
            </a:r>
            <a:r>
              <a:rPr lang="it-IT" sz="1600" dirty="0" err="1" smtClean="0"/>
              <a:t>of</a:t>
            </a:r>
            <a:r>
              <a:rPr lang="it-IT" sz="1600" dirty="0" smtClean="0"/>
              <a:t> </a:t>
            </a:r>
            <a:r>
              <a:rPr lang="it-IT" sz="1600" dirty="0" err="1" smtClean="0"/>
              <a:t>peculiar</a:t>
            </a:r>
            <a:r>
              <a:rPr lang="it-IT" sz="1600" dirty="0" smtClean="0"/>
              <a:t> </a:t>
            </a:r>
            <a:r>
              <a:rPr lang="it-IT" sz="1600" dirty="0" err="1" smtClean="0"/>
              <a:t>characters</a:t>
            </a:r>
            <a:r>
              <a:rPr lang="it-IT" sz="1600" dirty="0" smtClean="0"/>
              <a:t>.</a:t>
            </a:r>
            <a:endParaRPr lang="it-IT" sz="1600" dirty="0"/>
          </a:p>
        </p:txBody>
      </p:sp>
      <p:sp>
        <p:nvSpPr>
          <p:cNvPr id="7" name="CasellaDiTesto 6"/>
          <p:cNvSpPr txBox="1"/>
          <p:nvPr/>
        </p:nvSpPr>
        <p:spPr>
          <a:xfrm>
            <a:off x="0" y="3429000"/>
            <a:ext cx="4643438" cy="2800767"/>
          </a:xfrm>
          <a:prstGeom prst="rect">
            <a:avLst/>
          </a:prstGeom>
          <a:noFill/>
        </p:spPr>
        <p:txBody>
          <a:bodyPr wrap="square" rtlCol="0">
            <a:spAutoFit/>
          </a:bodyPr>
          <a:lstStyle/>
          <a:p>
            <a:pPr algn="just"/>
            <a:r>
              <a:rPr lang="it-IT" sz="1600" dirty="0" err="1" smtClean="0"/>
              <a:t>Finally</a:t>
            </a:r>
            <a:r>
              <a:rPr lang="it-IT" sz="1600" dirty="0" smtClean="0"/>
              <a:t> </a:t>
            </a:r>
            <a:r>
              <a:rPr lang="it-IT" sz="1600" dirty="0" err="1" smtClean="0"/>
              <a:t>Sal</a:t>
            </a:r>
            <a:r>
              <a:rPr lang="it-IT" sz="1600" dirty="0" smtClean="0"/>
              <a:t> </a:t>
            </a:r>
            <a:r>
              <a:rPr lang="it-IT" sz="1600" dirty="0" err="1" smtClean="0"/>
              <a:t>goes</a:t>
            </a:r>
            <a:r>
              <a:rPr lang="it-IT" sz="1600" dirty="0" smtClean="0"/>
              <a:t> back </a:t>
            </a:r>
            <a:r>
              <a:rPr lang="it-IT" sz="1600" dirty="0" err="1" smtClean="0"/>
              <a:t>to</a:t>
            </a:r>
            <a:r>
              <a:rPr lang="it-IT" sz="1600" dirty="0" smtClean="0"/>
              <a:t> NY, </a:t>
            </a:r>
            <a:r>
              <a:rPr lang="it-IT" sz="1600" dirty="0" err="1" smtClean="0"/>
              <a:t>apparentaly</a:t>
            </a:r>
            <a:r>
              <a:rPr lang="it-IT" sz="1600" dirty="0" smtClean="0"/>
              <a:t> </a:t>
            </a:r>
            <a:r>
              <a:rPr lang="it-IT" sz="1600" dirty="0" err="1" smtClean="0"/>
              <a:t>choosing</a:t>
            </a:r>
            <a:r>
              <a:rPr lang="it-IT" sz="1600" dirty="0" smtClean="0"/>
              <a:t> </a:t>
            </a:r>
            <a:r>
              <a:rPr lang="it-IT" sz="1600" dirty="0" err="1" smtClean="0"/>
              <a:t>new</a:t>
            </a:r>
            <a:r>
              <a:rPr lang="it-IT" sz="1600" dirty="0" smtClean="0"/>
              <a:t> </a:t>
            </a:r>
            <a:r>
              <a:rPr lang="it-IT" sz="1600" dirty="0" err="1" smtClean="0"/>
              <a:t>friends</a:t>
            </a:r>
            <a:r>
              <a:rPr lang="it-IT" sz="1600" dirty="0" smtClean="0"/>
              <a:t> and </a:t>
            </a:r>
            <a:r>
              <a:rPr lang="it-IT" sz="1600" dirty="0" err="1" smtClean="0"/>
              <a:t>maybe</a:t>
            </a:r>
            <a:r>
              <a:rPr lang="it-IT" sz="1600" dirty="0" smtClean="0"/>
              <a:t> a </a:t>
            </a:r>
            <a:r>
              <a:rPr lang="it-IT" sz="1600" dirty="0" err="1" smtClean="0"/>
              <a:t>different</a:t>
            </a:r>
            <a:r>
              <a:rPr lang="it-IT" sz="1600" dirty="0" smtClean="0"/>
              <a:t> life style, </a:t>
            </a:r>
            <a:r>
              <a:rPr lang="it-IT" sz="1600" dirty="0" err="1" smtClean="0"/>
              <a:t>even</a:t>
            </a:r>
            <a:r>
              <a:rPr lang="it-IT" sz="1600" dirty="0" smtClean="0"/>
              <a:t> </a:t>
            </a:r>
            <a:r>
              <a:rPr lang="it-IT" sz="1600" dirty="0" err="1" smtClean="0"/>
              <a:t>if</a:t>
            </a:r>
            <a:r>
              <a:rPr lang="it-IT" sz="1600" dirty="0" smtClean="0"/>
              <a:t> the end </a:t>
            </a:r>
            <a:r>
              <a:rPr lang="it-IT" sz="1600" dirty="0" err="1" smtClean="0"/>
              <a:t>of</a:t>
            </a:r>
            <a:r>
              <a:rPr lang="it-IT" sz="1600" dirty="0" smtClean="0"/>
              <a:t> the </a:t>
            </a:r>
            <a:r>
              <a:rPr lang="it-IT" sz="1600" dirty="0" err="1" smtClean="0"/>
              <a:t>novel</a:t>
            </a:r>
            <a:r>
              <a:rPr lang="it-IT" sz="1600" dirty="0" smtClean="0"/>
              <a:t> </a:t>
            </a:r>
            <a:r>
              <a:rPr lang="it-IT" sz="1600" dirty="0" err="1" smtClean="0"/>
              <a:t>remains</a:t>
            </a:r>
            <a:r>
              <a:rPr lang="it-IT" sz="1600" dirty="0" smtClean="0"/>
              <a:t> </a:t>
            </a:r>
            <a:r>
              <a:rPr lang="it-IT" sz="1600" dirty="0" err="1" smtClean="0"/>
              <a:t>ambiguous</a:t>
            </a:r>
            <a:r>
              <a:rPr lang="it-IT" sz="1600" dirty="0" smtClean="0"/>
              <a:t> and the </a:t>
            </a:r>
            <a:r>
              <a:rPr lang="it-IT" sz="1600" dirty="0" err="1" smtClean="0"/>
              <a:t>writer</a:t>
            </a:r>
            <a:r>
              <a:rPr lang="it-IT" sz="1600" dirty="0" smtClean="0"/>
              <a:t> </a:t>
            </a:r>
            <a:r>
              <a:rPr lang="it-IT" sz="1600" dirty="0" err="1" smtClean="0"/>
              <a:t>does</a:t>
            </a:r>
            <a:r>
              <a:rPr lang="it-IT" sz="1600" dirty="0" smtClean="0"/>
              <a:t> </a:t>
            </a:r>
            <a:r>
              <a:rPr lang="it-IT" sz="1600" dirty="0" err="1" smtClean="0"/>
              <a:t>not</a:t>
            </a:r>
            <a:r>
              <a:rPr lang="it-IT" sz="1600" dirty="0" smtClean="0"/>
              <a:t> </a:t>
            </a:r>
            <a:r>
              <a:rPr lang="it-IT" sz="1600" dirty="0" err="1" smtClean="0"/>
              <a:t>tell</a:t>
            </a:r>
            <a:r>
              <a:rPr lang="it-IT" sz="1600" dirty="0" smtClean="0"/>
              <a:t> </a:t>
            </a:r>
            <a:r>
              <a:rPr lang="it-IT" sz="1600" dirty="0" err="1" smtClean="0"/>
              <a:t>us</a:t>
            </a:r>
            <a:r>
              <a:rPr lang="it-IT" sz="1600" dirty="0" smtClean="0"/>
              <a:t> </a:t>
            </a:r>
            <a:r>
              <a:rPr lang="it-IT" sz="1600" dirty="0" err="1" smtClean="0"/>
              <a:t>what</a:t>
            </a:r>
            <a:r>
              <a:rPr lang="it-IT" sz="1600" dirty="0" smtClean="0"/>
              <a:t> </a:t>
            </a:r>
            <a:r>
              <a:rPr lang="it-IT" sz="1600" dirty="0" err="1" smtClean="0"/>
              <a:t>will</a:t>
            </a:r>
            <a:r>
              <a:rPr lang="it-IT" sz="1600" dirty="0" smtClean="0"/>
              <a:t> </a:t>
            </a:r>
            <a:r>
              <a:rPr lang="it-IT" sz="1600" dirty="0" err="1" smtClean="0"/>
              <a:t>become</a:t>
            </a:r>
            <a:r>
              <a:rPr lang="it-IT" sz="1600" dirty="0" smtClean="0"/>
              <a:t> </a:t>
            </a:r>
            <a:r>
              <a:rPr lang="it-IT" sz="1600" dirty="0" err="1" smtClean="0"/>
              <a:t>of</a:t>
            </a:r>
            <a:r>
              <a:rPr lang="it-IT" sz="1600" dirty="0" smtClean="0"/>
              <a:t> </a:t>
            </a:r>
            <a:r>
              <a:rPr lang="it-IT" sz="1600" dirty="0" err="1" smtClean="0"/>
              <a:t>him</a:t>
            </a:r>
            <a:r>
              <a:rPr lang="it-IT" sz="1600" dirty="0" smtClean="0"/>
              <a:t>.</a:t>
            </a:r>
          </a:p>
          <a:p>
            <a:pPr algn="just"/>
            <a:endParaRPr lang="it-IT" sz="1600" dirty="0" smtClean="0"/>
          </a:p>
          <a:p>
            <a:pPr algn="just"/>
            <a:r>
              <a:rPr lang="it-IT" sz="1600" dirty="0" err="1" smtClean="0">
                <a:solidFill>
                  <a:srgbClr val="DFF478"/>
                </a:solidFill>
              </a:rPr>
              <a:t>However</a:t>
            </a:r>
            <a:r>
              <a:rPr lang="it-IT" sz="1600" dirty="0" smtClean="0">
                <a:solidFill>
                  <a:srgbClr val="DFF478"/>
                </a:solidFill>
              </a:rPr>
              <a:t> </a:t>
            </a:r>
            <a:r>
              <a:rPr lang="it-IT" sz="1600" dirty="0" err="1" smtClean="0">
                <a:solidFill>
                  <a:srgbClr val="DFF478"/>
                </a:solidFill>
              </a:rPr>
              <a:t>this</a:t>
            </a:r>
            <a:r>
              <a:rPr lang="it-IT" sz="1600" dirty="0" smtClean="0">
                <a:solidFill>
                  <a:srgbClr val="DFF478"/>
                </a:solidFill>
              </a:rPr>
              <a:t> </a:t>
            </a:r>
            <a:r>
              <a:rPr lang="it-IT" sz="1600" dirty="0" err="1" smtClean="0">
                <a:solidFill>
                  <a:srgbClr val="DFF478"/>
                </a:solidFill>
              </a:rPr>
              <a:t>novel</a:t>
            </a:r>
            <a:r>
              <a:rPr lang="it-IT" sz="1600" dirty="0" smtClean="0">
                <a:solidFill>
                  <a:srgbClr val="DFF478"/>
                </a:solidFill>
              </a:rPr>
              <a:t> </a:t>
            </a:r>
            <a:r>
              <a:rPr lang="it-IT" sz="1600" dirty="0" err="1" smtClean="0">
                <a:solidFill>
                  <a:srgbClr val="DFF478"/>
                </a:solidFill>
              </a:rPr>
              <a:t>influenced</a:t>
            </a:r>
            <a:r>
              <a:rPr lang="it-IT" sz="1600" dirty="0" smtClean="0">
                <a:solidFill>
                  <a:srgbClr val="DFF478"/>
                </a:solidFill>
              </a:rPr>
              <a:t> </a:t>
            </a:r>
            <a:r>
              <a:rPr lang="it-IT" sz="1600" dirty="0" err="1" smtClean="0">
                <a:solidFill>
                  <a:srgbClr val="DFF478"/>
                </a:solidFill>
              </a:rPr>
              <a:t>deeply</a:t>
            </a:r>
            <a:r>
              <a:rPr lang="it-IT" sz="1600" dirty="0" smtClean="0">
                <a:solidFill>
                  <a:srgbClr val="DFF478"/>
                </a:solidFill>
              </a:rPr>
              <a:t> the </a:t>
            </a:r>
            <a:r>
              <a:rPr lang="it-IT" sz="1600" dirty="0" err="1" smtClean="0">
                <a:solidFill>
                  <a:srgbClr val="DFF478"/>
                </a:solidFill>
              </a:rPr>
              <a:t>spirit</a:t>
            </a:r>
            <a:r>
              <a:rPr lang="it-IT" sz="1600" dirty="0" smtClean="0">
                <a:solidFill>
                  <a:srgbClr val="DFF478"/>
                </a:solidFill>
              </a:rPr>
              <a:t> </a:t>
            </a:r>
            <a:r>
              <a:rPr lang="it-IT" sz="1600" dirty="0" err="1" smtClean="0">
                <a:solidFill>
                  <a:srgbClr val="DFF478"/>
                </a:solidFill>
              </a:rPr>
              <a:t>of</a:t>
            </a:r>
            <a:r>
              <a:rPr lang="it-IT" sz="1600" dirty="0" smtClean="0">
                <a:solidFill>
                  <a:srgbClr val="DFF478"/>
                </a:solidFill>
              </a:rPr>
              <a:t> the </a:t>
            </a:r>
            <a:r>
              <a:rPr lang="it-IT" sz="1600" dirty="0" err="1" smtClean="0">
                <a:solidFill>
                  <a:srgbClr val="DFF478"/>
                </a:solidFill>
              </a:rPr>
              <a:t>sixty</a:t>
            </a:r>
            <a:r>
              <a:rPr lang="it-IT" sz="1600" dirty="0" smtClean="0">
                <a:solidFill>
                  <a:srgbClr val="DFF478"/>
                </a:solidFill>
              </a:rPr>
              <a:t>’s generation,</a:t>
            </a:r>
            <a:r>
              <a:rPr lang="it-IT" sz="1600" dirty="0" smtClean="0"/>
              <a:t> </a:t>
            </a:r>
            <a:r>
              <a:rPr lang="it-IT" sz="1600" dirty="0" err="1" smtClean="0"/>
              <a:t>imposing</a:t>
            </a:r>
            <a:r>
              <a:rPr lang="it-IT" sz="1600" dirty="0" smtClean="0"/>
              <a:t> </a:t>
            </a:r>
            <a:r>
              <a:rPr lang="it-IT" sz="1600" dirty="0" err="1" smtClean="0"/>
              <a:t>itself</a:t>
            </a:r>
            <a:r>
              <a:rPr lang="it-IT" sz="1600" dirty="0" smtClean="0"/>
              <a:t> </a:t>
            </a:r>
            <a:r>
              <a:rPr lang="it-IT" sz="1600" dirty="0" err="1" smtClean="0"/>
              <a:t>as</a:t>
            </a:r>
            <a:r>
              <a:rPr lang="it-IT" sz="1600" dirty="0" smtClean="0"/>
              <a:t> a </a:t>
            </a:r>
            <a:r>
              <a:rPr lang="it-IT" sz="1600" dirty="0" err="1" smtClean="0"/>
              <a:t>great</a:t>
            </a:r>
            <a:r>
              <a:rPr lang="it-IT" sz="1600" dirty="0" smtClean="0"/>
              <a:t> </a:t>
            </a:r>
            <a:r>
              <a:rPr lang="it-IT" sz="1600" dirty="0" err="1" smtClean="0"/>
              <a:t>real</a:t>
            </a:r>
            <a:r>
              <a:rPr lang="it-IT" sz="1600" dirty="0" smtClean="0"/>
              <a:t> way </a:t>
            </a:r>
            <a:r>
              <a:rPr lang="it-IT" sz="1600" dirty="0" err="1" smtClean="0"/>
              <a:t>of</a:t>
            </a:r>
            <a:r>
              <a:rPr lang="it-IT" sz="1600" dirty="0" smtClean="0"/>
              <a:t> life </a:t>
            </a:r>
            <a:r>
              <a:rPr lang="it-IT" sz="1600" dirty="0" err="1" smtClean="0"/>
              <a:t>to</a:t>
            </a:r>
            <a:r>
              <a:rPr lang="it-IT" sz="1600" dirty="0" smtClean="0"/>
              <a:t> </a:t>
            </a:r>
            <a:r>
              <a:rPr lang="it-IT" sz="1600" dirty="0" err="1" smtClean="0"/>
              <a:t>follow</a:t>
            </a:r>
            <a:r>
              <a:rPr lang="it-IT" sz="1600" dirty="0" smtClean="0"/>
              <a:t> and </a:t>
            </a:r>
            <a:r>
              <a:rPr lang="it-IT" sz="1600" dirty="0" err="1" smtClean="0"/>
              <a:t>to</a:t>
            </a:r>
            <a:r>
              <a:rPr lang="it-IT" sz="1600" dirty="0" smtClean="0"/>
              <a:t> emulate, </a:t>
            </a:r>
            <a:r>
              <a:rPr lang="it-IT" sz="1600" dirty="0" err="1" smtClean="0"/>
              <a:t>searching</a:t>
            </a:r>
            <a:r>
              <a:rPr lang="it-IT" sz="1600" dirty="0" smtClean="0"/>
              <a:t> a </a:t>
            </a:r>
            <a:r>
              <a:rPr lang="it-IT" sz="1600" dirty="0" err="1" smtClean="0"/>
              <a:t>democratic</a:t>
            </a:r>
            <a:r>
              <a:rPr lang="it-IT" sz="1600" dirty="0" smtClean="0"/>
              <a:t> “American Dream” </a:t>
            </a:r>
            <a:r>
              <a:rPr lang="it-IT" sz="1600" dirty="0" err="1" smtClean="0"/>
              <a:t>that</a:t>
            </a:r>
            <a:r>
              <a:rPr lang="it-IT" sz="1600" dirty="0" smtClean="0"/>
              <a:t> can </a:t>
            </a:r>
            <a:r>
              <a:rPr lang="it-IT" sz="1600" dirty="0" err="1" smtClean="0"/>
              <a:t>be</a:t>
            </a:r>
            <a:r>
              <a:rPr lang="it-IT" sz="1600" dirty="0" smtClean="0"/>
              <a:t> </a:t>
            </a:r>
            <a:r>
              <a:rPr lang="it-IT" sz="1600" dirty="0" err="1" smtClean="0"/>
              <a:t>realized</a:t>
            </a:r>
            <a:r>
              <a:rPr lang="it-IT" sz="1600" dirty="0" smtClean="0"/>
              <a:t> just “on the road”!</a:t>
            </a:r>
            <a:endParaRPr lang="it-IT" sz="1600" dirty="0"/>
          </a:p>
        </p:txBody>
      </p:sp>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4143372"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4" action="ppaction://hlinksldjump"/>
          </p:cNvPr>
          <p:cNvSpPr/>
          <p:nvPr/>
        </p:nvSpPr>
        <p:spPr>
          <a:xfrm>
            <a:off x="2000232"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fondue_easyrider_wideweb__470x301,0.jpg"/>
          <p:cNvPicPr>
            <a:picLocks noChangeAspect="1"/>
          </p:cNvPicPr>
          <p:nvPr/>
        </p:nvPicPr>
        <p:blipFill>
          <a:blip r:embed="rId2"/>
          <a:stretch>
            <a:fillRect/>
          </a:stretch>
        </p:blipFill>
        <p:spPr>
          <a:xfrm>
            <a:off x="0" y="0"/>
            <a:ext cx="9144000" cy="6858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ttangolo 2"/>
          <p:cNvSpPr/>
          <p:nvPr/>
        </p:nvSpPr>
        <p:spPr>
          <a:xfrm rot="21215003">
            <a:off x="0" y="500042"/>
            <a:ext cx="4474302"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it-IT" sz="5400" b="1" cap="all" spc="0" dirty="0" smtClean="0">
                <a:ln/>
                <a:solidFill>
                  <a:srgbClr val="FFC000"/>
                </a:solidFill>
                <a:effectLst>
                  <a:outerShdw blurRad="19685" dist="12700" dir="5400000" algn="tl" rotWithShape="0">
                    <a:schemeClr val="accent1">
                      <a:satMod val="130000"/>
                      <a:alpha val="60000"/>
                    </a:schemeClr>
                  </a:outerShdw>
                  <a:reflection blurRad="6350" stA="60000" endA="900" endPos="60000" dist="29997" dir="5400000" sy="-100000" algn="bl" rotWithShape="0"/>
                </a:effectLst>
              </a:rPr>
              <a:t>Easy Rider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142852"/>
            <a:ext cx="5072066" cy="5262979"/>
          </a:xfrm>
          <a:prstGeom prst="rect">
            <a:avLst/>
          </a:prstGeom>
          <a:noFill/>
        </p:spPr>
        <p:txBody>
          <a:bodyPr wrap="square" rtlCol="0">
            <a:spAutoFit/>
          </a:bodyPr>
          <a:lstStyle/>
          <a:p>
            <a:pPr algn="just"/>
            <a:r>
              <a:rPr lang="it-IT" sz="1600" b="1" dirty="0" smtClean="0">
                <a:solidFill>
                  <a:srgbClr val="FFC000"/>
                </a:solidFill>
              </a:rPr>
              <a:t>Manifesto della cultura alternativa e simbolo del movimento pacifista</a:t>
            </a:r>
            <a:r>
              <a:rPr lang="it-IT" sz="1600" dirty="0" smtClean="0"/>
              <a:t>, Easy Rider (1969) di Dennis Hopper ne ripropone alcuni aspetti centrali: la musica rock, la ribellione, la droga, la libertà sessuale e il viaggio alla ricerca di una nuova frontiera che non esiste più (come conferma anche il drammatico finale del film).</a:t>
            </a:r>
          </a:p>
          <a:p>
            <a:pPr algn="just"/>
            <a:r>
              <a:rPr lang="it-IT" sz="1600" dirty="0" smtClean="0"/>
              <a:t>Al di là dei suoi valori intrinseci, </a:t>
            </a:r>
            <a:r>
              <a:rPr lang="it-IT" sz="1600" b="1" i="1" dirty="0" smtClean="0">
                <a:solidFill>
                  <a:srgbClr val="FFFF00"/>
                </a:solidFill>
              </a:rPr>
              <a:t>il film seppe veramente rappresentare i sentimenti di un'intera generazione</a:t>
            </a:r>
            <a:r>
              <a:rPr lang="it-IT" sz="1600" dirty="0" smtClean="0"/>
              <a:t> e, nel contempo, dimostrare lo stretto legame tra tendenza giovanilistica e sperimentazione stilistica: i passaggi da un'inquadratura ad un’altra sono discontinui, alcune scene sono girate attraverso l'uso della macchina a spalla, altre utilizzano delle lenti anamorfiche che schiacciano le immagini.</a:t>
            </a:r>
          </a:p>
          <a:p>
            <a:pPr algn="just"/>
            <a:r>
              <a:rPr lang="it-IT" sz="1600" dirty="0" smtClean="0">
                <a:solidFill>
                  <a:schemeClr val="accent3">
                    <a:lumMod val="60000"/>
                    <a:lumOff val="40000"/>
                  </a:schemeClr>
                </a:solidFill>
              </a:rPr>
              <a:t>Il successo commerciale di Easy Rider </a:t>
            </a:r>
            <a:r>
              <a:rPr lang="it-IT" sz="1600" dirty="0" smtClean="0"/>
              <a:t>che, realizzato con pochissimi mezzi, incassò più di 60 milioni di dollari, </a:t>
            </a:r>
            <a:r>
              <a:rPr lang="it-IT" sz="1600" dirty="0" smtClean="0">
                <a:solidFill>
                  <a:schemeClr val="accent3">
                    <a:lumMod val="60000"/>
                    <a:lumOff val="40000"/>
                  </a:schemeClr>
                </a:solidFill>
              </a:rPr>
              <a:t>dimostrò non solo la mutata composizione degli spettatori, ma anche la necessità di un ricambio generazionale</a:t>
            </a:r>
            <a:r>
              <a:rPr lang="it-IT" sz="1600" dirty="0" smtClean="0"/>
              <a:t>: erano necessari giovani registi che sapessero parlare a un nuovo pubblico. </a:t>
            </a:r>
            <a:endParaRPr lang="it-IT" sz="1600" dirty="0"/>
          </a:p>
        </p:txBody>
      </p:sp>
      <p:pic>
        <p:nvPicPr>
          <p:cNvPr id="11" name="Immagine 10" descr="easy_rider.jpg"/>
          <p:cNvPicPr>
            <a:picLocks noChangeAspect="1"/>
          </p:cNvPicPr>
          <p:nvPr/>
        </p:nvPicPr>
        <p:blipFill>
          <a:blip r:embed="rId2"/>
          <a:stretch>
            <a:fillRect/>
          </a:stretch>
        </p:blipFill>
        <p:spPr>
          <a:xfrm>
            <a:off x="5715008" y="0"/>
            <a:ext cx="3428992" cy="5322781"/>
          </a:xfrm>
          <a:prstGeom prst="rect">
            <a:avLst/>
          </a:prstGeom>
        </p:spPr>
      </p:pic>
      <p:sp>
        <p:nvSpPr>
          <p:cNvPr id="12" name="CasellaDiTesto 11"/>
          <p:cNvSpPr txBox="1"/>
          <p:nvPr/>
        </p:nvSpPr>
        <p:spPr>
          <a:xfrm>
            <a:off x="0" y="5288340"/>
            <a:ext cx="9144000" cy="1569660"/>
          </a:xfrm>
          <a:prstGeom prst="rect">
            <a:avLst/>
          </a:prstGeom>
          <a:noFill/>
        </p:spPr>
        <p:txBody>
          <a:bodyPr wrap="square" rtlCol="0">
            <a:spAutoFit/>
          </a:bodyPr>
          <a:lstStyle/>
          <a:p>
            <a:pPr algn="just"/>
            <a:r>
              <a:rPr lang="it-IT" sz="1600" dirty="0" smtClean="0"/>
              <a:t>Nei primi anni ‘60 si afferma così la generazione dei cosiddetti </a:t>
            </a:r>
            <a:r>
              <a:rPr lang="it-IT" sz="1600" b="1" i="1" dirty="0" smtClean="0">
                <a:solidFill>
                  <a:srgbClr val="00B050"/>
                </a:solidFill>
              </a:rPr>
              <a:t>“movie </a:t>
            </a:r>
            <a:r>
              <a:rPr lang="it-IT" sz="1600" b="1" i="1" dirty="0" err="1" smtClean="0">
                <a:solidFill>
                  <a:srgbClr val="00B050"/>
                </a:solidFill>
              </a:rPr>
              <a:t>brats</a:t>
            </a:r>
            <a:r>
              <a:rPr lang="it-IT" sz="1600" b="1" i="1" dirty="0" smtClean="0">
                <a:solidFill>
                  <a:srgbClr val="00B050"/>
                </a:solidFill>
              </a:rPr>
              <a:t>” </a:t>
            </a:r>
            <a:r>
              <a:rPr lang="it-IT" sz="1600" dirty="0" smtClean="0"/>
              <a:t>(monelli del cinema), un gruppo di registi che avevano frequentato l'università di cinema nel corso degli anni ‘60 e che quindi, da una parte, conoscevano bene la storia della “Settima arte”, e, dall'altra, avevano la stessa età dei loro spettatori. Tra questi ricordiamo: Francis Ford Coppola, George Lucas, Brian De Palma, Steven Spielberg, Martin Scorsese.</a:t>
            </a:r>
          </a:p>
          <a:p>
            <a:pPr algn="just"/>
            <a:endParaRPr lang="it-IT" sz="1600" dirty="0"/>
          </a:p>
        </p:txBody>
      </p:sp>
      <p:sp>
        <p:nvSpPr>
          <p:cNvPr id="5" name="Freccia a sinistra 4">
            <a:hlinkClick r:id="" action="ppaction://hlinkshowjump?jump=previousslide"/>
          </p:cNvPr>
          <p:cNvSpPr/>
          <p:nvPr/>
        </p:nvSpPr>
        <p:spPr>
          <a:xfrm>
            <a:off x="3428992"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8501090"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mile 7">
            <a:hlinkClick r:id="rId3" action="ppaction://hlinksldjump"/>
          </p:cNvPr>
          <p:cNvSpPr/>
          <p:nvPr/>
        </p:nvSpPr>
        <p:spPr>
          <a:xfrm>
            <a:off x="5929322"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YouTube - Easy Rider opening credits.wmv">
            <a:hlinkClick r:id="" action="ppaction://media"/>
          </p:cNvPr>
          <p:cNvPicPr>
            <a:picLocks noRot="1" noChangeAspect="1"/>
          </p:cNvPicPr>
          <p:nvPr>
            <a:videoFile r:link="rId1"/>
          </p:nvPr>
        </p:nvPicPr>
        <p:blipFill>
          <a:blip r:embed="rId3"/>
          <a:stretch>
            <a:fillRect/>
          </a:stretch>
        </p:blipFill>
        <p:spPr>
          <a:xfrm>
            <a:off x="3214678" y="1571612"/>
            <a:ext cx="5715040" cy="4286280"/>
          </a:xfrm>
          <a:prstGeom prst="rect">
            <a:avLst/>
          </a:prstGeom>
        </p:spPr>
      </p:pic>
      <p:sp>
        <p:nvSpPr>
          <p:cNvPr id="8" name="CasellaDiTesto 7"/>
          <p:cNvSpPr txBox="1"/>
          <p:nvPr/>
        </p:nvSpPr>
        <p:spPr>
          <a:xfrm>
            <a:off x="0" y="214290"/>
            <a:ext cx="9144000" cy="830997"/>
          </a:xfrm>
          <a:prstGeom prst="rect">
            <a:avLst/>
          </a:prstGeom>
          <a:noFill/>
        </p:spPr>
        <p:txBody>
          <a:bodyPr wrap="square" rtlCol="0">
            <a:spAutoFit/>
          </a:bodyPr>
          <a:lstStyle/>
          <a:p>
            <a:pPr algn="just"/>
            <a:r>
              <a:rPr lang="it-IT" sz="1600" dirty="0" smtClean="0"/>
              <a:t>Componente fondamentale di questa madre di tutte le  </a:t>
            </a:r>
            <a:r>
              <a:rPr lang="it-IT" sz="1600" dirty="0" smtClean="0">
                <a:solidFill>
                  <a:schemeClr val="accent3">
                    <a:lumMod val="40000"/>
                    <a:lumOff val="60000"/>
                  </a:schemeClr>
                </a:solidFill>
              </a:rPr>
              <a:t>“Road Movie” </a:t>
            </a:r>
            <a:r>
              <a:rPr lang="it-IT" sz="1600" dirty="0" smtClean="0"/>
              <a:t>è sicuramente la colonna sonora fatta di brani ormai diventati classici della musica rock; probabilmente il pezzo più caratteristico può essere considerato </a:t>
            </a:r>
            <a:r>
              <a:rPr lang="it-IT" sz="1600" dirty="0" smtClean="0">
                <a:solidFill>
                  <a:srgbClr val="FFFF99"/>
                </a:solidFill>
              </a:rPr>
              <a:t>“</a:t>
            </a:r>
            <a:r>
              <a:rPr lang="it-IT" sz="1600" dirty="0" err="1" smtClean="0">
                <a:solidFill>
                  <a:srgbClr val="FFFF99"/>
                </a:solidFill>
              </a:rPr>
              <a:t>Born</a:t>
            </a:r>
            <a:r>
              <a:rPr lang="it-IT" sz="1600" dirty="0" smtClean="0">
                <a:solidFill>
                  <a:srgbClr val="FFFF99"/>
                </a:solidFill>
              </a:rPr>
              <a:t> </a:t>
            </a:r>
            <a:r>
              <a:rPr lang="it-IT" sz="1600" dirty="0" err="1" smtClean="0">
                <a:solidFill>
                  <a:srgbClr val="FFFF99"/>
                </a:solidFill>
              </a:rPr>
              <a:t>to</a:t>
            </a:r>
            <a:r>
              <a:rPr lang="it-IT" sz="1600" dirty="0" smtClean="0">
                <a:solidFill>
                  <a:srgbClr val="FFFF99"/>
                </a:solidFill>
              </a:rPr>
              <a:t> </a:t>
            </a:r>
            <a:r>
              <a:rPr lang="it-IT" sz="1600" dirty="0" err="1" smtClean="0">
                <a:solidFill>
                  <a:srgbClr val="FFFF99"/>
                </a:solidFill>
              </a:rPr>
              <a:t>be</a:t>
            </a:r>
            <a:r>
              <a:rPr lang="it-IT" sz="1600" dirty="0" smtClean="0">
                <a:solidFill>
                  <a:srgbClr val="FFFF99"/>
                </a:solidFill>
              </a:rPr>
              <a:t> wild” degli </a:t>
            </a:r>
            <a:r>
              <a:rPr lang="it-IT" sz="1600" dirty="0" err="1" smtClean="0">
                <a:solidFill>
                  <a:srgbClr val="FFFF99"/>
                </a:solidFill>
              </a:rPr>
              <a:t>Steppenwolf</a:t>
            </a:r>
            <a:r>
              <a:rPr lang="it-IT" sz="1600" dirty="0" smtClean="0"/>
              <a:t>.</a:t>
            </a:r>
            <a:endParaRPr lang="it-IT" sz="1600" dirty="0"/>
          </a:p>
        </p:txBody>
      </p:sp>
      <p:sp>
        <p:nvSpPr>
          <p:cNvPr id="9" name="CasellaDiTesto 8"/>
          <p:cNvSpPr txBox="1"/>
          <p:nvPr/>
        </p:nvSpPr>
        <p:spPr>
          <a:xfrm>
            <a:off x="0" y="1164134"/>
            <a:ext cx="3071802" cy="5693866"/>
          </a:xfrm>
          <a:prstGeom prst="rect">
            <a:avLst/>
          </a:prstGeom>
          <a:noFill/>
        </p:spPr>
        <p:txBody>
          <a:bodyPr wrap="square" rtlCol="0">
            <a:spAutoFit/>
          </a:bodyPr>
          <a:lstStyle/>
          <a:p>
            <a:pPr algn="ctr"/>
            <a:r>
              <a:rPr lang="en-US" sz="1400" i="1" dirty="0" smtClean="0">
                <a:solidFill>
                  <a:srgbClr val="FFFF99"/>
                </a:solidFill>
              </a:rPr>
              <a:t>Get your motor </a:t>
            </a:r>
            <a:r>
              <a:rPr lang="en-US" sz="1400" i="1" dirty="0" err="1" smtClean="0">
                <a:solidFill>
                  <a:srgbClr val="FFFF99"/>
                </a:solidFill>
              </a:rPr>
              <a:t>runnin</a:t>
            </a:r>
            <a:r>
              <a:rPr lang="en-US" sz="1400" i="1" dirty="0" smtClean="0">
                <a:solidFill>
                  <a:srgbClr val="FFFF99"/>
                </a:solidFill>
              </a:rPr>
              <a:t>'</a:t>
            </a:r>
            <a:br>
              <a:rPr lang="en-US" sz="1400" i="1" dirty="0" smtClean="0">
                <a:solidFill>
                  <a:srgbClr val="FFFF99"/>
                </a:solidFill>
              </a:rPr>
            </a:br>
            <a:r>
              <a:rPr lang="en-US" sz="1400" i="1" dirty="0" smtClean="0">
                <a:solidFill>
                  <a:srgbClr val="FFFF99"/>
                </a:solidFill>
              </a:rPr>
              <a:t>Head out on the highway</a:t>
            </a:r>
            <a:br>
              <a:rPr lang="en-US" sz="1400" i="1" dirty="0" smtClean="0">
                <a:solidFill>
                  <a:srgbClr val="FFFF99"/>
                </a:solidFill>
              </a:rPr>
            </a:br>
            <a:r>
              <a:rPr lang="en-US" sz="1400" i="1" dirty="0" err="1" smtClean="0">
                <a:solidFill>
                  <a:srgbClr val="FFFF99"/>
                </a:solidFill>
              </a:rPr>
              <a:t>Lookin</a:t>
            </a:r>
            <a:r>
              <a:rPr lang="en-US" sz="1400" i="1" dirty="0" smtClean="0">
                <a:solidFill>
                  <a:srgbClr val="FFFF99"/>
                </a:solidFill>
              </a:rPr>
              <a:t>' for adventure</a:t>
            </a:r>
            <a:br>
              <a:rPr lang="en-US" sz="1400" i="1" dirty="0" smtClean="0">
                <a:solidFill>
                  <a:srgbClr val="FFFF99"/>
                </a:solidFill>
              </a:rPr>
            </a:br>
            <a:r>
              <a:rPr lang="en-US" sz="1400" i="1" dirty="0" smtClean="0">
                <a:solidFill>
                  <a:srgbClr val="FFFF99"/>
                </a:solidFill>
              </a:rPr>
              <a:t>And whatever comes our way</a:t>
            </a:r>
            <a:br>
              <a:rPr lang="en-US" sz="1400" i="1" dirty="0" smtClean="0">
                <a:solidFill>
                  <a:srgbClr val="FFFF99"/>
                </a:solidFill>
              </a:rPr>
            </a:br>
            <a:r>
              <a:rPr lang="en-US" sz="1400" i="1" dirty="0" smtClean="0">
                <a:solidFill>
                  <a:srgbClr val="FFFF99"/>
                </a:solidFill>
              </a:rPr>
              <a:t>Yeah </a:t>
            </a:r>
            <a:r>
              <a:rPr lang="en-US" sz="1400" i="1" dirty="0" err="1" smtClean="0">
                <a:solidFill>
                  <a:srgbClr val="FFFF99"/>
                </a:solidFill>
              </a:rPr>
              <a:t>Darlin</a:t>
            </a:r>
            <a:r>
              <a:rPr lang="en-US" sz="1400" i="1" dirty="0" smtClean="0">
                <a:solidFill>
                  <a:srgbClr val="FFFF99"/>
                </a:solidFill>
              </a:rPr>
              <a:t>' go make it happen</a:t>
            </a:r>
            <a:br>
              <a:rPr lang="en-US" sz="1400" i="1" dirty="0" smtClean="0">
                <a:solidFill>
                  <a:srgbClr val="FFFF99"/>
                </a:solidFill>
              </a:rPr>
            </a:br>
            <a:r>
              <a:rPr lang="en-US" sz="1400" i="1" dirty="0" smtClean="0">
                <a:solidFill>
                  <a:srgbClr val="FFFF99"/>
                </a:solidFill>
              </a:rPr>
              <a:t>Take the world in a love embrace</a:t>
            </a:r>
            <a:br>
              <a:rPr lang="en-US" sz="1400" i="1" dirty="0" smtClean="0">
                <a:solidFill>
                  <a:srgbClr val="FFFF99"/>
                </a:solidFill>
              </a:rPr>
            </a:br>
            <a:r>
              <a:rPr lang="en-US" sz="1400" i="1" dirty="0" smtClean="0">
                <a:solidFill>
                  <a:srgbClr val="FFFF99"/>
                </a:solidFill>
              </a:rPr>
              <a:t>Fire all of your guns at once</a:t>
            </a:r>
            <a:br>
              <a:rPr lang="en-US" sz="1400" i="1" dirty="0" smtClean="0">
                <a:solidFill>
                  <a:srgbClr val="FFFF99"/>
                </a:solidFill>
              </a:rPr>
            </a:br>
            <a:r>
              <a:rPr lang="en-US" sz="1400" i="1" dirty="0" smtClean="0">
                <a:solidFill>
                  <a:srgbClr val="FFFF99"/>
                </a:solidFill>
              </a:rPr>
              <a:t>And explode into space</a:t>
            </a:r>
            <a:br>
              <a:rPr lang="en-US" sz="1400" i="1" dirty="0" smtClean="0">
                <a:solidFill>
                  <a:srgbClr val="FFFF99"/>
                </a:solidFill>
              </a:rPr>
            </a:br>
            <a:r>
              <a:rPr lang="en-US" sz="1400" i="1" dirty="0" smtClean="0">
                <a:solidFill>
                  <a:srgbClr val="FFFF99"/>
                </a:solidFill>
              </a:rPr>
              <a:t/>
            </a:r>
            <a:br>
              <a:rPr lang="en-US" sz="1400" i="1" dirty="0" smtClean="0">
                <a:solidFill>
                  <a:srgbClr val="FFFF99"/>
                </a:solidFill>
              </a:rPr>
            </a:br>
            <a:r>
              <a:rPr lang="en-US" sz="1400" i="1" dirty="0" smtClean="0">
                <a:solidFill>
                  <a:srgbClr val="FFFF99"/>
                </a:solidFill>
              </a:rPr>
              <a:t>I like smoke and lightning</a:t>
            </a:r>
            <a:br>
              <a:rPr lang="en-US" sz="1400" i="1" dirty="0" smtClean="0">
                <a:solidFill>
                  <a:srgbClr val="FFFF99"/>
                </a:solidFill>
              </a:rPr>
            </a:br>
            <a:r>
              <a:rPr lang="en-US" sz="1400" i="1" dirty="0" smtClean="0">
                <a:solidFill>
                  <a:srgbClr val="FFFF99"/>
                </a:solidFill>
              </a:rPr>
              <a:t>Heavy metal thunder </a:t>
            </a:r>
            <a:br>
              <a:rPr lang="en-US" sz="1400" i="1" dirty="0" smtClean="0">
                <a:solidFill>
                  <a:srgbClr val="FFFF99"/>
                </a:solidFill>
              </a:rPr>
            </a:br>
            <a:r>
              <a:rPr lang="en-US" sz="1400" i="1" dirty="0" err="1" smtClean="0">
                <a:solidFill>
                  <a:srgbClr val="FFFF99"/>
                </a:solidFill>
              </a:rPr>
              <a:t>Racin</a:t>
            </a:r>
            <a:r>
              <a:rPr lang="en-US" sz="1400" i="1" dirty="0" smtClean="0">
                <a:solidFill>
                  <a:srgbClr val="FFFF99"/>
                </a:solidFill>
              </a:rPr>
              <a:t>' with the wind</a:t>
            </a:r>
            <a:br>
              <a:rPr lang="en-US" sz="1400" i="1" dirty="0" smtClean="0">
                <a:solidFill>
                  <a:srgbClr val="FFFF99"/>
                </a:solidFill>
              </a:rPr>
            </a:br>
            <a:r>
              <a:rPr lang="en-US" sz="1400" i="1" dirty="0" smtClean="0">
                <a:solidFill>
                  <a:srgbClr val="FFFF99"/>
                </a:solidFill>
              </a:rPr>
              <a:t>And the </a:t>
            </a:r>
            <a:r>
              <a:rPr lang="en-US" sz="1400" i="1" dirty="0" err="1" smtClean="0">
                <a:solidFill>
                  <a:srgbClr val="FFFF99"/>
                </a:solidFill>
              </a:rPr>
              <a:t>feelin</a:t>
            </a:r>
            <a:r>
              <a:rPr lang="en-US" sz="1400" i="1" dirty="0" smtClean="0">
                <a:solidFill>
                  <a:srgbClr val="FFFF99"/>
                </a:solidFill>
              </a:rPr>
              <a:t>' that I'm under</a:t>
            </a:r>
            <a:br>
              <a:rPr lang="en-US" sz="1400" i="1" dirty="0" smtClean="0">
                <a:solidFill>
                  <a:srgbClr val="FFFF99"/>
                </a:solidFill>
              </a:rPr>
            </a:br>
            <a:r>
              <a:rPr lang="en-US" sz="1400" i="1" dirty="0" smtClean="0">
                <a:solidFill>
                  <a:srgbClr val="FFFF99"/>
                </a:solidFill>
              </a:rPr>
              <a:t>Yeah </a:t>
            </a:r>
            <a:r>
              <a:rPr lang="en-US" sz="1400" i="1" dirty="0" err="1" smtClean="0">
                <a:solidFill>
                  <a:srgbClr val="FFFF99"/>
                </a:solidFill>
              </a:rPr>
              <a:t>Darlin</a:t>
            </a:r>
            <a:r>
              <a:rPr lang="en-US" sz="1400" i="1" dirty="0" smtClean="0">
                <a:solidFill>
                  <a:srgbClr val="FFFF99"/>
                </a:solidFill>
              </a:rPr>
              <a:t>' go make it happen</a:t>
            </a:r>
            <a:br>
              <a:rPr lang="en-US" sz="1400" i="1" dirty="0" smtClean="0">
                <a:solidFill>
                  <a:srgbClr val="FFFF99"/>
                </a:solidFill>
              </a:rPr>
            </a:br>
            <a:r>
              <a:rPr lang="en-US" sz="1400" i="1" dirty="0" smtClean="0">
                <a:solidFill>
                  <a:srgbClr val="FFFF99"/>
                </a:solidFill>
              </a:rPr>
              <a:t>Take the world in a love embrace</a:t>
            </a:r>
            <a:br>
              <a:rPr lang="en-US" sz="1400" i="1" dirty="0" smtClean="0">
                <a:solidFill>
                  <a:srgbClr val="FFFF99"/>
                </a:solidFill>
              </a:rPr>
            </a:br>
            <a:r>
              <a:rPr lang="en-US" sz="1400" i="1" dirty="0" smtClean="0">
                <a:solidFill>
                  <a:srgbClr val="FFFF99"/>
                </a:solidFill>
              </a:rPr>
              <a:t>Fire all of your guns at once</a:t>
            </a:r>
            <a:br>
              <a:rPr lang="en-US" sz="1400" i="1" dirty="0" smtClean="0">
                <a:solidFill>
                  <a:srgbClr val="FFFF99"/>
                </a:solidFill>
              </a:rPr>
            </a:br>
            <a:r>
              <a:rPr lang="en-US" sz="1400" i="1" dirty="0" smtClean="0">
                <a:solidFill>
                  <a:srgbClr val="FFFF99"/>
                </a:solidFill>
              </a:rPr>
              <a:t>And explode into space</a:t>
            </a:r>
            <a:br>
              <a:rPr lang="en-US" sz="1400" i="1" dirty="0" smtClean="0">
                <a:solidFill>
                  <a:srgbClr val="FFFF99"/>
                </a:solidFill>
              </a:rPr>
            </a:br>
            <a:r>
              <a:rPr lang="en-US" sz="1400" i="1" dirty="0" smtClean="0">
                <a:solidFill>
                  <a:srgbClr val="FFFF99"/>
                </a:solidFill>
              </a:rPr>
              <a:t/>
            </a:r>
            <a:br>
              <a:rPr lang="en-US" sz="1400" i="1" dirty="0" smtClean="0">
                <a:solidFill>
                  <a:srgbClr val="FFFF99"/>
                </a:solidFill>
              </a:rPr>
            </a:br>
            <a:r>
              <a:rPr lang="en-US" sz="1400" i="1" dirty="0" smtClean="0">
                <a:solidFill>
                  <a:srgbClr val="FFFF99"/>
                </a:solidFill>
              </a:rPr>
              <a:t>Like a true nature's child</a:t>
            </a:r>
            <a:br>
              <a:rPr lang="en-US" sz="1400" i="1" dirty="0" smtClean="0">
                <a:solidFill>
                  <a:srgbClr val="FFFF99"/>
                </a:solidFill>
              </a:rPr>
            </a:br>
            <a:r>
              <a:rPr lang="en-US" sz="1400" i="1" dirty="0" smtClean="0">
                <a:solidFill>
                  <a:srgbClr val="FFFF99"/>
                </a:solidFill>
              </a:rPr>
              <a:t>We were born, born to be wild</a:t>
            </a:r>
            <a:br>
              <a:rPr lang="en-US" sz="1400" i="1" dirty="0" smtClean="0">
                <a:solidFill>
                  <a:srgbClr val="FFFF99"/>
                </a:solidFill>
              </a:rPr>
            </a:br>
            <a:r>
              <a:rPr lang="en-US" sz="1400" i="1" dirty="0" smtClean="0">
                <a:solidFill>
                  <a:srgbClr val="FFFF99"/>
                </a:solidFill>
              </a:rPr>
              <a:t>We can climb so high</a:t>
            </a:r>
            <a:br>
              <a:rPr lang="en-US" sz="1400" i="1" dirty="0" smtClean="0">
                <a:solidFill>
                  <a:srgbClr val="FFFF99"/>
                </a:solidFill>
              </a:rPr>
            </a:br>
            <a:r>
              <a:rPr lang="en-US" sz="1400" i="1" dirty="0" smtClean="0">
                <a:solidFill>
                  <a:srgbClr val="FFFF99"/>
                </a:solidFill>
              </a:rPr>
              <a:t>I never </a:t>
            </a:r>
            <a:r>
              <a:rPr lang="en-US" sz="1400" i="1" dirty="0" err="1" smtClean="0">
                <a:solidFill>
                  <a:srgbClr val="FFFF99"/>
                </a:solidFill>
              </a:rPr>
              <a:t>wanna</a:t>
            </a:r>
            <a:r>
              <a:rPr lang="en-US" sz="1400" i="1" dirty="0" smtClean="0">
                <a:solidFill>
                  <a:srgbClr val="FFFF99"/>
                </a:solidFill>
              </a:rPr>
              <a:t> die</a:t>
            </a:r>
            <a:br>
              <a:rPr lang="en-US" sz="1400" i="1" dirty="0" smtClean="0">
                <a:solidFill>
                  <a:srgbClr val="FFFF99"/>
                </a:solidFill>
              </a:rPr>
            </a:br>
            <a:r>
              <a:rPr lang="en-US" sz="1400" i="1" dirty="0" smtClean="0">
                <a:solidFill>
                  <a:srgbClr val="FFFF99"/>
                </a:solidFill>
              </a:rPr>
              <a:t/>
            </a:r>
            <a:br>
              <a:rPr lang="en-US" sz="1400" i="1" dirty="0" smtClean="0">
                <a:solidFill>
                  <a:srgbClr val="FFFF99"/>
                </a:solidFill>
              </a:rPr>
            </a:br>
            <a:r>
              <a:rPr lang="en-US" sz="1400" i="1" dirty="0" smtClean="0">
                <a:solidFill>
                  <a:srgbClr val="FFFF99"/>
                </a:solidFill>
              </a:rPr>
              <a:t>Born to be wild</a:t>
            </a:r>
            <a:br>
              <a:rPr lang="en-US" sz="1400" i="1" dirty="0" smtClean="0">
                <a:solidFill>
                  <a:srgbClr val="FFFF99"/>
                </a:solidFill>
              </a:rPr>
            </a:br>
            <a:r>
              <a:rPr lang="en-US" sz="1400" i="1" dirty="0" smtClean="0">
                <a:solidFill>
                  <a:srgbClr val="FFFF99"/>
                </a:solidFill>
              </a:rPr>
              <a:t>Born to be wild</a:t>
            </a:r>
            <a:r>
              <a:rPr lang="en-US" sz="1400" dirty="0" smtClean="0"/>
              <a:t/>
            </a:r>
            <a:br>
              <a:rPr lang="en-US" sz="1400" dirty="0" smtClean="0"/>
            </a:br>
            <a:endParaRPr lang="it-IT" sz="1400" dirty="0"/>
          </a:p>
        </p:txBody>
      </p:sp>
      <p:sp>
        <p:nvSpPr>
          <p:cNvPr id="10" name="CasellaDiTesto 9"/>
          <p:cNvSpPr txBox="1"/>
          <p:nvPr/>
        </p:nvSpPr>
        <p:spPr>
          <a:xfrm>
            <a:off x="4929190" y="5857892"/>
            <a:ext cx="2786082" cy="276999"/>
          </a:xfrm>
          <a:prstGeom prst="rect">
            <a:avLst/>
          </a:prstGeom>
          <a:noFill/>
        </p:spPr>
        <p:txBody>
          <a:bodyPr wrap="square" rtlCol="0">
            <a:spAutoFit/>
          </a:bodyPr>
          <a:lstStyle/>
          <a:p>
            <a:pPr algn="just"/>
            <a:r>
              <a:rPr lang="it-IT" sz="1200" i="1" dirty="0" smtClean="0">
                <a:solidFill>
                  <a:srgbClr val="FF0000"/>
                </a:solidFill>
              </a:rPr>
              <a:t>Ecco l’inizio del film … </a:t>
            </a:r>
            <a:endParaRPr lang="it-IT" sz="1200" i="1" dirty="0">
              <a:solidFill>
                <a:srgbClr val="FF0000"/>
              </a:solidFill>
            </a:endParaRPr>
          </a:p>
        </p:txBody>
      </p:sp>
      <p:sp>
        <p:nvSpPr>
          <p:cNvPr id="7" name="Freccia a sinistra 6">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a:hlinkClick r:id="" action="ppaction://hlinkshowjump?jump=nextslide"/>
          </p:cNvPr>
          <p:cNvSpPr/>
          <p:nvPr/>
        </p:nvSpPr>
        <p:spPr>
          <a:xfrm>
            <a:off x="8501090"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mile 11">
            <a:hlinkClick r:id="rId4"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33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sfondo-muro-lathuille.jpg"/>
          <p:cNvPicPr>
            <a:picLocks noChangeAspect="1"/>
          </p:cNvPicPr>
          <p:nvPr/>
        </p:nvPicPr>
        <p:blipFill>
          <a:blip r:embed="rId3"/>
          <a:stretch>
            <a:fillRect/>
          </a:stretch>
        </p:blipFill>
        <p:spPr>
          <a:xfrm>
            <a:off x="29688" y="0"/>
            <a:ext cx="9084623"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2" name="Titolo 1"/>
          <p:cNvSpPr>
            <a:spLocks noGrp="1"/>
          </p:cNvSpPr>
          <p:nvPr>
            <p:ph type="title"/>
          </p:nvPr>
        </p:nvSpPr>
        <p:spPr>
          <a:xfrm>
            <a:off x="571472" y="214290"/>
            <a:ext cx="2500330" cy="785818"/>
          </a:xfrm>
        </p:spPr>
        <p:txBody>
          <a:bodyPr>
            <a:normAutofit fontScale="90000"/>
          </a:bodyPr>
          <a:lstStyle/>
          <a:p>
            <a:r>
              <a:rPr lang="it-IT" sz="4400" b="1" dirty="0" smtClean="0">
                <a:ln w="10541" cmpd="sng">
                  <a:solidFill>
                    <a:srgbClr val="7D7D7D">
                      <a:tint val="100000"/>
                      <a:shade val="100000"/>
                      <a:satMod val="110000"/>
                    </a:srgbClr>
                  </a:solidFill>
                  <a:prstDash val="solid"/>
                </a:ln>
                <a:solidFill>
                  <a:schemeClr val="accent4">
                    <a:lumMod val="75000"/>
                  </a:schemeClr>
                </a:solidFill>
                <a:effectLst/>
                <a:latin typeface="Alba" pitchFamily="2" charset="0"/>
              </a:rPr>
              <a:t>Indice</a:t>
            </a:r>
            <a:r>
              <a:rPr lang="it-IT" b="1" dirty="0" smtClean="0">
                <a:solidFill>
                  <a:schemeClr val="accent4">
                    <a:lumMod val="75000"/>
                  </a:schemeClr>
                </a:solidFill>
                <a:latin typeface="Alba" pitchFamily="2" charset="0"/>
              </a:rPr>
              <a:t/>
            </a:r>
            <a:br>
              <a:rPr lang="it-IT" b="1" dirty="0" smtClean="0">
                <a:solidFill>
                  <a:schemeClr val="accent4">
                    <a:lumMod val="75000"/>
                  </a:schemeClr>
                </a:solidFill>
                <a:latin typeface="Alba" pitchFamily="2" charset="0"/>
              </a:rPr>
            </a:br>
            <a:endParaRPr lang="it-IT" b="1" dirty="0">
              <a:solidFill>
                <a:schemeClr val="accent4">
                  <a:lumMod val="75000"/>
                </a:schemeClr>
              </a:solidFill>
              <a:latin typeface="Alba" pitchFamily="2" charset="0"/>
            </a:endParaRPr>
          </a:p>
        </p:txBody>
      </p:sp>
      <p:sp>
        <p:nvSpPr>
          <p:cNvPr id="4" name="Segnaposto testo 3"/>
          <p:cNvSpPr>
            <a:spLocks noGrp="1"/>
          </p:cNvSpPr>
          <p:nvPr>
            <p:ph type="body" idx="2"/>
          </p:nvPr>
        </p:nvSpPr>
        <p:spPr>
          <a:xfrm>
            <a:off x="428596" y="642918"/>
            <a:ext cx="4214842" cy="5268931"/>
          </a:xfrm>
          <a:ln>
            <a:solidFill>
              <a:schemeClr val="tx1"/>
            </a:solidFill>
          </a:ln>
        </p:spPr>
        <p:txBody>
          <a:bodyPr>
            <a:normAutofit/>
          </a:bodyPr>
          <a:lstStyle/>
          <a:p>
            <a:endParaRPr lang="it-IT" dirty="0" smtClean="0"/>
          </a:p>
          <a:p>
            <a:pPr>
              <a:buFont typeface="Wingdings" pitchFamily="2" charset="2"/>
              <a:buChar char="Ø"/>
            </a:pPr>
            <a:r>
              <a:rPr lang="it-IT" dirty="0" smtClean="0"/>
              <a:t>  </a:t>
            </a:r>
            <a:r>
              <a:rPr lang="it-IT" dirty="0" smtClean="0">
                <a:solidFill>
                  <a:srgbClr val="FFC000"/>
                </a:solidFill>
                <a:latin typeface="Elephant" pitchFamily="18" charset="0"/>
                <a:hlinkClick r:id="rId4" action="ppaction://hlinksldjump"/>
              </a:rPr>
              <a:t>Il ’68: tra rivolta e rivoluzione!</a:t>
            </a:r>
            <a:endParaRPr lang="it-IT" dirty="0" smtClean="0">
              <a:solidFill>
                <a:srgbClr val="FFC000"/>
              </a:solidFill>
              <a:latin typeface="Elephant" pitchFamily="18" charset="0"/>
            </a:endParaRPr>
          </a:p>
          <a:p>
            <a:pPr>
              <a:buFont typeface="Wingdings" pitchFamily="2" charset="2"/>
              <a:buChar char="Ø"/>
            </a:pPr>
            <a:r>
              <a:rPr lang="it-IT" dirty="0" smtClean="0"/>
              <a:t>  </a:t>
            </a:r>
            <a:r>
              <a:rPr lang="it-IT" dirty="0" smtClean="0">
                <a:solidFill>
                  <a:srgbClr val="92D050"/>
                </a:solidFill>
                <a:latin typeface="Elephant" pitchFamily="18" charset="0"/>
                <a:hlinkClick r:id="rId5" action="ppaction://hlinksldjump"/>
              </a:rPr>
              <a:t>Pasolini: l’intellettuale moderno</a:t>
            </a:r>
            <a:endParaRPr lang="it-IT" dirty="0" smtClean="0">
              <a:solidFill>
                <a:srgbClr val="92D050"/>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chemeClr val="accent3">
                    <a:lumMod val="60000"/>
                    <a:lumOff val="40000"/>
                  </a:schemeClr>
                </a:solidFill>
                <a:latin typeface="Elephant" pitchFamily="18" charset="0"/>
                <a:hlinkClick r:id="rId6" action="ppaction://hlinksldjump"/>
              </a:rPr>
              <a:t>Marcuse e la scuola di Francoforte</a:t>
            </a:r>
            <a:endParaRPr lang="it-IT" dirty="0" smtClean="0">
              <a:solidFill>
                <a:schemeClr val="accent3">
                  <a:lumMod val="60000"/>
                  <a:lumOff val="40000"/>
                </a:schemeClr>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rgbClr val="FFFF00"/>
                </a:solidFill>
                <a:latin typeface="Elephant" pitchFamily="18" charset="0"/>
                <a:hlinkClick r:id="rId7" action="ppaction://hlinksldjump"/>
              </a:rPr>
              <a:t>La Beat Generation:</a:t>
            </a:r>
            <a:r>
              <a:rPr lang="it-IT" dirty="0" smtClean="0">
                <a:latin typeface="Elephant" pitchFamily="18" charset="0"/>
              </a:rPr>
              <a:t>	</a:t>
            </a:r>
          </a:p>
          <a:p>
            <a:pPr lvl="1">
              <a:buFont typeface="Wingdings" pitchFamily="2" charset="2"/>
              <a:buChar char="§"/>
            </a:pPr>
            <a:r>
              <a:rPr lang="it-IT" dirty="0" smtClean="0">
                <a:solidFill>
                  <a:schemeClr val="accent1">
                    <a:lumMod val="20000"/>
                    <a:lumOff val="80000"/>
                  </a:schemeClr>
                </a:solidFill>
                <a:latin typeface="Elephant" pitchFamily="18" charset="0"/>
              </a:rPr>
              <a:t> </a:t>
            </a:r>
            <a:r>
              <a:rPr lang="it-IT" dirty="0" smtClean="0">
                <a:solidFill>
                  <a:schemeClr val="accent1">
                    <a:lumMod val="20000"/>
                    <a:lumOff val="80000"/>
                  </a:schemeClr>
                </a:solidFill>
                <a:latin typeface="Elephant" pitchFamily="18" charset="0"/>
                <a:hlinkClick r:id="rId8" action="ppaction://hlinksldjump"/>
              </a:rPr>
              <a:t>Jack Kerouac: “On the road”</a:t>
            </a:r>
            <a:endParaRPr lang="it-IT" dirty="0" smtClean="0">
              <a:solidFill>
                <a:schemeClr val="accent1">
                  <a:lumMod val="20000"/>
                  <a:lumOff val="80000"/>
                </a:schemeClr>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rgbClr val="FFC000"/>
                </a:solidFill>
                <a:latin typeface="Elephant" pitchFamily="18" charset="0"/>
                <a:hlinkClick r:id="rId9" action="ppaction://hlinksldjump"/>
              </a:rPr>
              <a:t>Easy Rider e il cinema dagli anni ‘60</a:t>
            </a:r>
            <a:endParaRPr lang="it-IT" dirty="0" smtClean="0">
              <a:solidFill>
                <a:srgbClr val="FFC000"/>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rgbClr val="00B0F0"/>
                </a:solidFill>
                <a:latin typeface="Elephant" pitchFamily="18" charset="0"/>
                <a:hlinkClick r:id="rId10" action="ppaction://hlinksldjump"/>
              </a:rPr>
              <a:t>Rock   </a:t>
            </a:r>
            <a:r>
              <a:rPr lang="it-IT" dirty="0" err="1" smtClean="0">
                <a:solidFill>
                  <a:srgbClr val="00B0F0"/>
                </a:solidFill>
                <a:latin typeface="Elephant" pitchFamily="18" charset="0"/>
                <a:hlinkClick r:id="rId10" action="ppaction://hlinksldjump"/>
              </a:rPr>
              <a:t>your</a:t>
            </a:r>
            <a:r>
              <a:rPr lang="it-IT" dirty="0" smtClean="0">
                <a:solidFill>
                  <a:srgbClr val="00B0F0"/>
                </a:solidFill>
                <a:latin typeface="Elephant" pitchFamily="18" charset="0"/>
                <a:hlinkClick r:id="rId10" action="ppaction://hlinksldjump"/>
              </a:rPr>
              <a:t> self:</a:t>
            </a:r>
            <a:endParaRPr lang="it-IT" dirty="0" smtClean="0">
              <a:solidFill>
                <a:srgbClr val="00B0F0"/>
              </a:solidFill>
              <a:latin typeface="Elephant" pitchFamily="18" charset="0"/>
            </a:endParaRPr>
          </a:p>
          <a:p>
            <a:pPr lvl="1">
              <a:buFont typeface="Wingdings" pitchFamily="2" charset="2"/>
              <a:buChar char="§"/>
            </a:pPr>
            <a:r>
              <a:rPr lang="it-IT" dirty="0" smtClean="0">
                <a:latin typeface="Elephant" pitchFamily="18" charset="0"/>
                <a:hlinkClick r:id="rId10" action="ppaction://hlinksldjump"/>
              </a:rPr>
              <a:t>The Beatles</a:t>
            </a:r>
            <a:endParaRPr lang="it-IT" dirty="0" smtClean="0">
              <a:latin typeface="Elephant" pitchFamily="18" charset="0"/>
            </a:endParaRPr>
          </a:p>
          <a:p>
            <a:pPr lvl="1">
              <a:buFont typeface="Wingdings" pitchFamily="2" charset="2"/>
              <a:buChar char="§"/>
            </a:pPr>
            <a:r>
              <a:rPr lang="it-IT" dirty="0" smtClean="0">
                <a:latin typeface="Elephant" pitchFamily="18" charset="0"/>
                <a:hlinkClick r:id="rId11" action="ppaction://hlinksldjump"/>
              </a:rPr>
              <a:t> Jimi Hendrix </a:t>
            </a:r>
            <a:endParaRPr lang="it-IT" dirty="0" smtClean="0">
              <a:latin typeface="Elephant" pitchFamily="18" charset="0"/>
            </a:endParaRPr>
          </a:p>
          <a:p>
            <a:pPr lvl="1">
              <a:buFont typeface="Wingdings" pitchFamily="2" charset="2"/>
              <a:buChar char="§"/>
            </a:pPr>
            <a:r>
              <a:rPr lang="it-IT" dirty="0" smtClean="0">
                <a:latin typeface="Elephant" pitchFamily="18" charset="0"/>
              </a:rPr>
              <a:t> </a:t>
            </a:r>
            <a:r>
              <a:rPr lang="it-IT" dirty="0" smtClean="0">
                <a:latin typeface="Elephant" pitchFamily="18" charset="0"/>
                <a:hlinkClick r:id="rId12" action="ppaction://hlinksldjump"/>
              </a:rPr>
              <a:t>Pink Floyd : The </a:t>
            </a:r>
            <a:r>
              <a:rPr lang="it-IT" dirty="0" err="1" smtClean="0">
                <a:latin typeface="Elephant" pitchFamily="18" charset="0"/>
                <a:hlinkClick r:id="rId12" action="ppaction://hlinksldjump"/>
              </a:rPr>
              <a:t>Wall</a:t>
            </a:r>
            <a:r>
              <a:rPr lang="it-IT" dirty="0" smtClean="0">
                <a:latin typeface="Elephant" pitchFamily="18" charset="0"/>
                <a:hlinkClick r:id="rId12" action="ppaction://hlinksldjump"/>
              </a:rPr>
              <a:t> </a:t>
            </a:r>
            <a:endParaRPr lang="it-IT" dirty="0" smtClean="0">
              <a:latin typeface="Elephant" pitchFamily="18" charset="0"/>
            </a:endParaRPr>
          </a:p>
          <a:p>
            <a:pPr>
              <a:buFont typeface="Wingdings" pitchFamily="2" charset="2"/>
              <a:buChar char="Ø"/>
            </a:pPr>
            <a:r>
              <a:rPr lang="it-IT" dirty="0" smtClean="0">
                <a:solidFill>
                  <a:srgbClr val="66FF66"/>
                </a:solidFill>
                <a:latin typeface="Elephant" pitchFamily="18" charset="0"/>
              </a:rPr>
              <a:t>  </a:t>
            </a:r>
            <a:r>
              <a:rPr lang="it-IT" dirty="0" smtClean="0">
                <a:solidFill>
                  <a:srgbClr val="66FF66"/>
                </a:solidFill>
                <a:latin typeface="Elephant" pitchFamily="18" charset="0"/>
                <a:hlinkClick r:id="rId13" action="ppaction://hlinksldjump"/>
              </a:rPr>
              <a:t>L’arte  “del popolo “</a:t>
            </a:r>
            <a:endParaRPr lang="it-IT" dirty="0" smtClean="0">
              <a:solidFill>
                <a:srgbClr val="66FF66"/>
              </a:solidFill>
              <a:latin typeface="Elephant" pitchFamily="18" charset="0"/>
            </a:endParaRPr>
          </a:p>
          <a:p>
            <a:pPr lvl="1">
              <a:buFont typeface="Wingdings" pitchFamily="2" charset="2"/>
              <a:buChar char="§"/>
            </a:pPr>
            <a:r>
              <a:rPr lang="it-IT" dirty="0" smtClean="0">
                <a:latin typeface="Elephant" pitchFamily="18" charset="0"/>
              </a:rPr>
              <a:t> </a:t>
            </a:r>
            <a:r>
              <a:rPr lang="it-IT" dirty="0" smtClean="0">
                <a:solidFill>
                  <a:srgbClr val="C8D14F"/>
                </a:solidFill>
                <a:latin typeface="Elephant" pitchFamily="18" charset="0"/>
                <a:hlinkClick r:id="rId14" action="ppaction://hlinksldjump"/>
              </a:rPr>
              <a:t>Andy Warhol</a:t>
            </a:r>
            <a:endParaRPr lang="it-IT" dirty="0" smtClean="0">
              <a:solidFill>
                <a:srgbClr val="C8D14F"/>
              </a:solidFill>
              <a:latin typeface="Elephant" pitchFamily="18" charset="0"/>
            </a:endParaRPr>
          </a:p>
          <a:p>
            <a:pPr lvl="1">
              <a:buFont typeface="Wingdings" pitchFamily="2" charset="2"/>
              <a:buChar char="§"/>
            </a:pPr>
            <a:r>
              <a:rPr lang="it-IT" dirty="0" smtClean="0">
                <a:solidFill>
                  <a:srgbClr val="C8D14F"/>
                </a:solidFill>
                <a:latin typeface="Elephant" pitchFamily="18" charset="0"/>
              </a:rPr>
              <a:t> </a:t>
            </a:r>
            <a:r>
              <a:rPr lang="it-IT" dirty="0" smtClean="0">
                <a:solidFill>
                  <a:srgbClr val="C8D14F"/>
                </a:solidFill>
                <a:latin typeface="Elephant" pitchFamily="18" charset="0"/>
                <a:hlinkClick r:id="rId15" action="ppaction://hlinksldjump"/>
              </a:rPr>
              <a:t>Roy Liechtenstein</a:t>
            </a:r>
            <a:endParaRPr lang="it-IT" dirty="0" smtClean="0">
              <a:solidFill>
                <a:srgbClr val="C8D14F"/>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chemeClr val="accent5">
                    <a:lumMod val="20000"/>
                    <a:lumOff val="80000"/>
                  </a:schemeClr>
                </a:solidFill>
                <a:latin typeface="Elephant" pitchFamily="18" charset="0"/>
                <a:hlinkClick r:id="rId16" action="ppaction://hlinksldjump"/>
              </a:rPr>
              <a:t>Fedro: la protesta nell’antica Roma</a:t>
            </a:r>
            <a:endParaRPr lang="it-IT" dirty="0" smtClean="0">
              <a:solidFill>
                <a:schemeClr val="accent5">
                  <a:lumMod val="20000"/>
                  <a:lumOff val="80000"/>
                </a:schemeClr>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chemeClr val="accent5">
                    <a:lumMod val="60000"/>
                    <a:lumOff val="40000"/>
                  </a:schemeClr>
                </a:solidFill>
                <a:latin typeface="Elephant" pitchFamily="18" charset="0"/>
                <a:hlinkClick r:id="rId17" action="ppaction://hlinksldjump"/>
              </a:rPr>
              <a:t>La tettonica delle placche:</a:t>
            </a:r>
          </a:p>
          <a:p>
            <a:r>
              <a:rPr lang="it-IT" dirty="0" smtClean="0">
                <a:solidFill>
                  <a:schemeClr val="accent5">
                    <a:lumMod val="60000"/>
                    <a:lumOff val="40000"/>
                  </a:schemeClr>
                </a:solidFill>
                <a:latin typeface="Elephant" pitchFamily="18" charset="0"/>
                <a:hlinkClick r:id="rId17" action="ppaction://hlinksldjump"/>
              </a:rPr>
              <a:t>un modello globale</a:t>
            </a:r>
            <a:endParaRPr lang="it-IT" dirty="0" smtClean="0">
              <a:solidFill>
                <a:schemeClr val="accent5">
                  <a:lumMod val="60000"/>
                  <a:lumOff val="40000"/>
                </a:schemeClr>
              </a:solidFill>
              <a:latin typeface="Elephant" pitchFamily="18" charset="0"/>
            </a:endParaRPr>
          </a:p>
          <a:p>
            <a:pPr>
              <a:buFont typeface="Wingdings" pitchFamily="2" charset="2"/>
              <a:buChar char="Ø"/>
            </a:pPr>
            <a:r>
              <a:rPr lang="it-IT" dirty="0" smtClean="0">
                <a:latin typeface="Elephant" pitchFamily="18" charset="0"/>
              </a:rPr>
              <a:t>  </a:t>
            </a:r>
            <a:r>
              <a:rPr lang="it-IT" dirty="0" smtClean="0">
                <a:solidFill>
                  <a:srgbClr val="FF6699"/>
                </a:solidFill>
                <a:latin typeface="Elephant" pitchFamily="18" charset="0"/>
                <a:hlinkClick r:id="rId18" action="ppaction://hlinksldjump"/>
              </a:rPr>
              <a:t>La chitarra elettrica e le onde sonore</a:t>
            </a:r>
            <a:endParaRPr lang="it-IT" dirty="0" smtClean="0">
              <a:solidFill>
                <a:srgbClr val="FF6699"/>
              </a:solidFill>
              <a:latin typeface="Elephant" pitchFamily="18" charset="0"/>
            </a:endParaRPr>
          </a:p>
          <a:p>
            <a:pPr>
              <a:buFont typeface="Wingdings" pitchFamily="2" charset="2"/>
              <a:buChar char="Ø"/>
            </a:pPr>
            <a:r>
              <a:rPr lang="it-IT" dirty="0" smtClean="0">
                <a:solidFill>
                  <a:srgbClr val="FF6699"/>
                </a:solidFill>
                <a:latin typeface="Elephant" pitchFamily="18" charset="0"/>
              </a:rPr>
              <a:t>  </a:t>
            </a:r>
            <a:r>
              <a:rPr lang="it-IT" dirty="0" smtClean="0">
                <a:solidFill>
                  <a:srgbClr val="42C1D2"/>
                </a:solidFill>
                <a:latin typeface="Elephant" pitchFamily="18" charset="0"/>
                <a:hlinkClick r:id="rId19" action="ppaction://hlinksldjump"/>
              </a:rPr>
              <a:t>Dov’è il muro?</a:t>
            </a:r>
            <a:endParaRPr lang="it-IT" dirty="0" smtClean="0">
              <a:solidFill>
                <a:srgbClr val="42C1D2"/>
              </a:solidFill>
              <a:latin typeface="Elephant" pitchFamily="18" charset="0"/>
            </a:endParaRPr>
          </a:p>
          <a:p>
            <a:pPr lvl="1">
              <a:buFont typeface="Wingdings" pitchFamily="2" charset="2"/>
              <a:buChar char="§"/>
            </a:pPr>
            <a:r>
              <a:rPr lang="it-IT" dirty="0" smtClean="0">
                <a:solidFill>
                  <a:srgbClr val="42C1D2"/>
                </a:solidFill>
                <a:latin typeface="Elephant" pitchFamily="18" charset="0"/>
              </a:rPr>
              <a:t> </a:t>
            </a:r>
            <a:r>
              <a:rPr lang="it-IT" dirty="0" smtClean="0">
                <a:solidFill>
                  <a:srgbClr val="42C1D2"/>
                </a:solidFill>
                <a:latin typeface="Elephant" pitchFamily="18" charset="0"/>
                <a:hlinkClick r:id="rId19" action="ppaction://hlinksldjump"/>
              </a:rPr>
              <a:t>dall’ ‘89 al 2008: cosa è cambiato?</a:t>
            </a:r>
            <a:endParaRPr lang="it-IT" dirty="0" smtClean="0">
              <a:solidFill>
                <a:srgbClr val="42C1D2"/>
              </a:solidFill>
              <a:latin typeface="Elephant" pitchFamily="18" charset="0"/>
            </a:endParaRPr>
          </a:p>
          <a:p>
            <a:pPr>
              <a:buFont typeface="Wingdings" pitchFamily="2" charset="2"/>
              <a:buChar char="Ø"/>
            </a:pPr>
            <a:r>
              <a:rPr lang="it-IT" dirty="0" smtClean="0">
                <a:solidFill>
                  <a:srgbClr val="42C1D2"/>
                </a:solidFill>
                <a:latin typeface="Elephant" pitchFamily="18" charset="0"/>
              </a:rPr>
              <a:t>  </a:t>
            </a:r>
            <a:r>
              <a:rPr lang="it-IT" dirty="0" err="1" smtClean="0">
                <a:solidFill>
                  <a:srgbClr val="42C1D2"/>
                </a:solidFill>
                <a:latin typeface="Elephant" pitchFamily="18" charset="0"/>
                <a:hlinkClick r:id="rId20" action="ppaction://hlinksldjump"/>
              </a:rPr>
              <a:t>Credits</a:t>
            </a:r>
            <a:endParaRPr lang="it-IT" dirty="0" smtClean="0">
              <a:solidFill>
                <a:srgbClr val="42C1D2"/>
              </a:solidFill>
              <a:latin typeface="Elephant" pitchFamily="18" charset="0"/>
            </a:endParaRPr>
          </a:p>
        </p:txBody>
      </p:sp>
      <p:pic>
        <p:nvPicPr>
          <p:cNvPr id="12" name="Rivoluzione.wmv">
            <a:hlinkClick r:id="" action="ppaction://media"/>
          </p:cNvPr>
          <p:cNvPicPr>
            <a:picLocks noGrp="1" noRot="1" noChangeAspect="1"/>
          </p:cNvPicPr>
          <p:nvPr>
            <p:ph sz="half" idx="1"/>
            <a:videoFile r:link="rId1"/>
          </p:nvPr>
        </p:nvPicPr>
        <p:blipFill>
          <a:blip r:embed="rId21"/>
          <a:stretch>
            <a:fillRect/>
          </a:stretch>
        </p:blipFill>
        <p:spPr>
          <a:xfrm>
            <a:off x="4214810" y="1571612"/>
            <a:ext cx="4552973" cy="34147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137"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beatles-the-london-4900268.jpg"/>
          <p:cNvPicPr>
            <a:picLocks noChangeAspect="1"/>
          </p:cNvPicPr>
          <p:nvPr/>
        </p:nvPicPr>
        <p:blipFill>
          <a:blip r:embed="rId2"/>
          <a:stretch>
            <a:fillRect/>
          </a:stretch>
        </p:blipFill>
        <p:spPr>
          <a:xfrm>
            <a:off x="2144389" y="0"/>
            <a:ext cx="4856503" cy="685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perspectiveLef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b1683.jpg"/>
          <p:cNvPicPr>
            <a:picLocks noChangeAspect="1"/>
          </p:cNvPicPr>
          <p:nvPr/>
        </p:nvPicPr>
        <p:blipFill>
          <a:blip r:embed="rId3"/>
          <a:stretch>
            <a:fillRect/>
          </a:stretch>
        </p:blipFill>
        <p:spPr>
          <a:xfrm>
            <a:off x="0" y="0"/>
            <a:ext cx="2786058" cy="2786058"/>
          </a:xfrm>
          <a:prstGeom prst="rect">
            <a:avLst/>
          </a:prstGeom>
        </p:spPr>
      </p:pic>
      <p:sp>
        <p:nvSpPr>
          <p:cNvPr id="3" name="CasellaDiTesto 2"/>
          <p:cNvSpPr txBox="1"/>
          <p:nvPr/>
        </p:nvSpPr>
        <p:spPr>
          <a:xfrm>
            <a:off x="2786050" y="1"/>
            <a:ext cx="6357950" cy="2800767"/>
          </a:xfrm>
          <a:prstGeom prst="rect">
            <a:avLst/>
          </a:prstGeom>
          <a:noFill/>
        </p:spPr>
        <p:txBody>
          <a:bodyPr wrap="square" rtlCol="0">
            <a:spAutoFit/>
          </a:bodyPr>
          <a:lstStyle/>
          <a:p>
            <a:pPr algn="just"/>
            <a:r>
              <a:rPr lang="it-IT" sz="1600" dirty="0" smtClean="0"/>
              <a:t>Sicuramente, i quattro ragazzi di Liverpool, non meritano presentazioni.</a:t>
            </a:r>
          </a:p>
          <a:p>
            <a:pPr algn="just"/>
            <a:r>
              <a:rPr lang="it-IT" sz="1600" dirty="0" smtClean="0"/>
              <a:t>Senza dubbio </a:t>
            </a:r>
            <a:r>
              <a:rPr lang="it-IT" sz="1600" dirty="0" smtClean="0">
                <a:solidFill>
                  <a:srgbClr val="00B0F0"/>
                </a:solidFill>
              </a:rPr>
              <a:t>la Band più famosa della storia del rock, i Beatles hanno sfornato brani ormai divenuti celebri divenendo un fenomeno commerciale di vastissima eco, con dirette influenze anche sui costumi e sul modo di fare rock.</a:t>
            </a:r>
          </a:p>
          <a:p>
            <a:pPr algn="just"/>
            <a:r>
              <a:rPr lang="it-IT" sz="1600" dirty="0" smtClean="0"/>
              <a:t>Le immagini che più rappresentano l'impatto dei Beatles nella società del loro tempo sono le scene di isteria collettiva che accompagnavano i loro concerti e i loro trasferimenti nei (magici e misteriosi) </a:t>
            </a:r>
            <a:r>
              <a:rPr lang="it-IT" sz="1600" i="1" dirty="0" smtClean="0"/>
              <a:t>tour</a:t>
            </a:r>
            <a:r>
              <a:rPr lang="it-IT" sz="1600" dirty="0" smtClean="0"/>
              <a:t> da un continente all'altro.</a:t>
            </a:r>
          </a:p>
          <a:p>
            <a:pPr algn="just"/>
            <a:endParaRPr lang="it-IT" sz="1600" dirty="0" smtClean="0"/>
          </a:p>
        </p:txBody>
      </p:sp>
      <p:sp>
        <p:nvSpPr>
          <p:cNvPr id="5" name="CasellaDiTesto 4"/>
          <p:cNvSpPr txBox="1"/>
          <p:nvPr/>
        </p:nvSpPr>
        <p:spPr>
          <a:xfrm>
            <a:off x="0" y="2786058"/>
            <a:ext cx="9144000" cy="1323439"/>
          </a:xfrm>
          <a:prstGeom prst="rect">
            <a:avLst/>
          </a:prstGeom>
          <a:noFill/>
        </p:spPr>
        <p:txBody>
          <a:bodyPr wrap="square" rtlCol="0">
            <a:spAutoFit/>
          </a:bodyPr>
          <a:lstStyle/>
          <a:p>
            <a:pPr algn="just"/>
            <a:r>
              <a:rPr lang="it-IT" sz="1600" dirty="0" smtClean="0"/>
              <a:t>Grazie a questa loro grande influenza e grazie alla </a:t>
            </a:r>
            <a:r>
              <a:rPr lang="it-IT" sz="1600" dirty="0" smtClean="0">
                <a:solidFill>
                  <a:srgbClr val="FFFF00"/>
                </a:solidFill>
              </a:rPr>
              <a:t>personalità significativa di John Lennon</a:t>
            </a:r>
            <a:r>
              <a:rPr lang="it-IT" sz="1600" dirty="0" smtClean="0"/>
              <a:t>, i Beatles, si imposero nella seconda fase della loro attività (a partire dal ‘68 appunto) anche sulla scena politica e sociale, divenendo veri e propri simboli della nuova generazione “trasgressiva”!</a:t>
            </a:r>
          </a:p>
          <a:p>
            <a:pPr algn="just"/>
            <a:r>
              <a:rPr lang="it-IT" sz="1600" dirty="0" smtClean="0"/>
              <a:t>Gli album più significativi del periodo furono sicuramente “Revolver” (1966), “the White Album” (1968)  e l’ultimo vero grande lavoro dei Beatles, </a:t>
            </a:r>
            <a:r>
              <a:rPr lang="it-IT" sz="1600" dirty="0" err="1" smtClean="0"/>
              <a:t>Abbey</a:t>
            </a:r>
            <a:r>
              <a:rPr lang="it-IT" sz="1600" dirty="0" smtClean="0"/>
              <a:t> Road (1969). </a:t>
            </a:r>
          </a:p>
        </p:txBody>
      </p:sp>
      <p:pic>
        <p:nvPicPr>
          <p:cNvPr id="6" name="YouTube - Hey Jude.wmv">
            <a:hlinkClick r:id="" action="ppaction://media"/>
          </p:cNvPr>
          <p:cNvPicPr>
            <a:picLocks noRot="1" noChangeAspect="1"/>
          </p:cNvPicPr>
          <p:nvPr>
            <a:videoFile r:link="rId1"/>
          </p:nvPr>
        </p:nvPicPr>
        <p:blipFill>
          <a:blip r:embed="rId4"/>
          <a:stretch>
            <a:fillRect/>
          </a:stretch>
        </p:blipFill>
        <p:spPr>
          <a:xfrm>
            <a:off x="5453058" y="4089793"/>
            <a:ext cx="3690942" cy="2768207"/>
          </a:xfrm>
          <a:prstGeom prst="rect">
            <a:avLst/>
          </a:prstGeom>
        </p:spPr>
      </p:pic>
      <p:sp>
        <p:nvSpPr>
          <p:cNvPr id="7" name="CasellaDiTesto 6"/>
          <p:cNvSpPr txBox="1"/>
          <p:nvPr/>
        </p:nvSpPr>
        <p:spPr>
          <a:xfrm>
            <a:off x="0" y="4214818"/>
            <a:ext cx="5429256" cy="1569660"/>
          </a:xfrm>
          <a:prstGeom prst="rect">
            <a:avLst/>
          </a:prstGeom>
          <a:noFill/>
        </p:spPr>
        <p:txBody>
          <a:bodyPr wrap="square" rtlCol="0">
            <a:spAutoFit/>
          </a:bodyPr>
          <a:lstStyle/>
          <a:p>
            <a:pPr algn="just"/>
            <a:r>
              <a:rPr lang="it-IT" sz="1600" dirty="0" smtClean="0"/>
              <a:t>Di questi ultimi lavori insieme (la band si scioglierà nel’70), rimangono memorabili alcuni brani come: ”Yellow </a:t>
            </a:r>
            <a:r>
              <a:rPr lang="it-IT" sz="1600" dirty="0" err="1" smtClean="0"/>
              <a:t>Submarine</a:t>
            </a:r>
            <a:r>
              <a:rPr lang="it-IT" sz="1600" dirty="0" smtClean="0"/>
              <a:t>” (che si crede sia la descrizione di un “trip” dopo l’assunzione di sostanze), “Revolution1” e ”Revolution9” (brani dalle nuove tendenze psichedeliche e ossessive),  ed il super singolo “</a:t>
            </a:r>
            <a:r>
              <a:rPr lang="it-IT" sz="1600" dirty="0" err="1" smtClean="0"/>
              <a:t>Hey</a:t>
            </a:r>
            <a:r>
              <a:rPr lang="it-IT" sz="1600" dirty="0" smtClean="0"/>
              <a:t> </a:t>
            </a:r>
            <a:r>
              <a:rPr lang="it-IT" sz="1600" dirty="0" err="1" smtClean="0"/>
              <a:t>Jude</a:t>
            </a:r>
            <a:r>
              <a:rPr lang="it-IT" sz="1600" dirty="0" smtClean="0"/>
              <a:t>”.</a:t>
            </a:r>
            <a:endParaRPr lang="it-IT" sz="1600" dirty="0"/>
          </a:p>
        </p:txBody>
      </p:sp>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4929190"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5" action="ppaction://hlinksldjump"/>
          </p:cNvPr>
          <p:cNvSpPr/>
          <p:nvPr/>
        </p:nvSpPr>
        <p:spPr>
          <a:xfrm>
            <a:off x="228598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012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Abbey-A.jpg"/>
          <p:cNvPicPr>
            <a:picLocks noChangeAspect="1"/>
          </p:cNvPicPr>
          <p:nvPr/>
        </p:nvPicPr>
        <p:blipFill>
          <a:blip r:embed="rId2"/>
          <a:stretch>
            <a:fillRect/>
          </a:stretch>
        </p:blipFill>
        <p:spPr>
          <a:xfrm>
            <a:off x="0" y="3000372"/>
            <a:ext cx="3857628" cy="3857628"/>
          </a:xfrm>
          <a:prstGeom prst="rect">
            <a:avLst/>
          </a:prstGeom>
        </p:spPr>
      </p:pic>
      <p:sp>
        <p:nvSpPr>
          <p:cNvPr id="4" name="CasellaDiTesto 3"/>
          <p:cNvSpPr txBox="1"/>
          <p:nvPr/>
        </p:nvSpPr>
        <p:spPr>
          <a:xfrm>
            <a:off x="0" y="0"/>
            <a:ext cx="9144000" cy="3046988"/>
          </a:xfrm>
          <a:prstGeom prst="rect">
            <a:avLst/>
          </a:prstGeom>
          <a:noFill/>
        </p:spPr>
        <p:txBody>
          <a:bodyPr wrap="square" rtlCol="0">
            <a:spAutoFit/>
          </a:bodyPr>
          <a:lstStyle/>
          <a:p>
            <a:pPr algn="just"/>
            <a:r>
              <a:rPr lang="it-IT" sz="1600" dirty="0" smtClean="0"/>
              <a:t>Verso la fine degli anni ’60, quando ormai i Beatles erano diventati «più famosi di Gesù Cristo» (come disse Lennon in una celebre intervista), e la band si avviava ormai a vivere gli ultimi periodi insieme, </a:t>
            </a:r>
            <a:r>
              <a:rPr lang="it-IT" sz="1600" dirty="0" smtClean="0">
                <a:solidFill>
                  <a:schemeClr val="accent3">
                    <a:lumMod val="60000"/>
                    <a:lumOff val="40000"/>
                  </a:schemeClr>
                </a:solidFill>
              </a:rPr>
              <a:t>i Beatles cambiarono aspetto incarnando la gioventù occidentale nella propria presa di coscienza,</a:t>
            </a:r>
            <a:r>
              <a:rPr lang="it-IT" sz="1600" dirty="0" smtClean="0"/>
              <a:t> intesa in ogni senso: estetica (i capelli lunghi, gli abiti), artistica (le influenze musicali, che ormai si aprono anche verso la musica indiana e l'avanguardia), politica (il pacifismo e l'opposizione alla guerra del Vietnam).</a:t>
            </a:r>
          </a:p>
          <a:p>
            <a:pPr algn="just"/>
            <a:r>
              <a:rPr lang="it-IT" sz="1600" dirty="0" smtClean="0"/>
              <a:t>In particolare, la figura di  John Lennon, dopo il suo viaggio in oriente e l’incontro con Yoko </a:t>
            </a:r>
            <a:r>
              <a:rPr lang="it-IT" sz="1600" dirty="0" err="1" smtClean="0"/>
              <a:t>Ono</a:t>
            </a:r>
            <a:r>
              <a:rPr lang="it-IT" sz="1600" dirty="0" smtClean="0"/>
              <a:t>, assunse un radicale cambiamento, dove l’influenza delle ideologie pacifiste e dell’era hippie ebbero il loro peso in ambito artistico nonché mediatico.</a:t>
            </a:r>
          </a:p>
          <a:p>
            <a:pPr algn="just"/>
            <a:r>
              <a:rPr lang="it-IT" sz="1600" dirty="0" smtClean="0">
                <a:solidFill>
                  <a:srgbClr val="DFF478"/>
                </a:solidFill>
              </a:rPr>
              <a:t>La figura di John Lennon divenne un vero e proprio simbolo beat, una figura che riusciva a smuovere milioni di persone, un personaggio pericoloso</a:t>
            </a:r>
            <a:r>
              <a:rPr lang="it-IT" sz="1600" dirty="0" smtClean="0"/>
              <a:t> che, grazie hai suoi messaggi, riuscì a guadagnarsi la diffidenza del governo americano e l’apertura di un fascicolo dell’FBI sul suo conto.</a:t>
            </a:r>
            <a:endParaRPr lang="it-IT" sz="1600" dirty="0"/>
          </a:p>
        </p:txBody>
      </p:sp>
      <p:sp>
        <p:nvSpPr>
          <p:cNvPr id="5" name="CasellaDiTesto 4"/>
          <p:cNvSpPr txBox="1"/>
          <p:nvPr/>
        </p:nvSpPr>
        <p:spPr>
          <a:xfrm>
            <a:off x="3929058" y="3000372"/>
            <a:ext cx="5214942" cy="1323439"/>
          </a:xfrm>
          <a:prstGeom prst="rect">
            <a:avLst/>
          </a:prstGeom>
          <a:noFill/>
        </p:spPr>
        <p:txBody>
          <a:bodyPr wrap="square" rtlCol="0">
            <a:spAutoFit/>
          </a:bodyPr>
          <a:lstStyle/>
          <a:p>
            <a:pPr algn="just"/>
            <a:r>
              <a:rPr lang="it-IT" sz="1600" dirty="0" smtClean="0"/>
              <a:t>Per gli USA Lennon poteva diventare un vero e proprio problema che non avrebbe fatto altro che fomentare quella serie di moti i cui focolai diventavano ormai veri e propri incendi non solo in America ma in tutto il mondo.</a:t>
            </a:r>
            <a:endParaRPr lang="it-IT" sz="1600" dirty="0"/>
          </a:p>
        </p:txBody>
      </p:sp>
      <p:pic>
        <p:nvPicPr>
          <p:cNvPr id="6" name="Immagine 5" descr="BEATLES-Revolution.jpg"/>
          <p:cNvPicPr>
            <a:picLocks noChangeAspect="1"/>
          </p:cNvPicPr>
          <p:nvPr/>
        </p:nvPicPr>
        <p:blipFill>
          <a:blip r:embed="rId3"/>
          <a:stretch>
            <a:fillRect/>
          </a:stretch>
        </p:blipFill>
        <p:spPr>
          <a:xfrm>
            <a:off x="5286380" y="4084817"/>
            <a:ext cx="2857520" cy="2773183"/>
          </a:xfrm>
          <a:prstGeom prst="rect">
            <a:avLst/>
          </a:prstGeom>
        </p:spPr>
      </p:pic>
      <p:sp>
        <p:nvSpPr>
          <p:cNvPr id="7" name="Freccia a sinistra 6">
            <a:hlinkClick r:id="" action="ppaction://hlinkshowjump?jump=previousslide"/>
          </p:cNvPr>
          <p:cNvSpPr/>
          <p:nvPr/>
        </p:nvSpPr>
        <p:spPr>
          <a:xfrm>
            <a:off x="3929058"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4" action="ppaction://hlinksldjump"/>
          </p:cNvPr>
          <p:cNvSpPr/>
          <p:nvPr/>
        </p:nvSpPr>
        <p:spPr>
          <a:xfrm>
            <a:off x="4500562"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05big.jpg"/>
          <p:cNvPicPr>
            <a:picLocks noChangeAspect="1"/>
          </p:cNvPicPr>
          <p:nvPr/>
        </p:nvPicPr>
        <p:blipFill>
          <a:blip r:embed="rId2"/>
          <a:stretch>
            <a:fillRect/>
          </a:stretch>
        </p:blipFill>
        <p:spPr>
          <a:xfrm>
            <a:off x="0" y="49090"/>
            <a:ext cx="9144000" cy="6808910"/>
          </a:xfrm>
          <a:prstGeom prst="rect">
            <a:avLst/>
          </a:prstGeom>
          <a:ln>
            <a:noFill/>
          </a:ln>
          <a:effectLst>
            <a:softEdge rad="112500"/>
          </a:effectLst>
        </p:spPr>
      </p:pic>
      <p:sp>
        <p:nvSpPr>
          <p:cNvPr id="4" name="Rettangolo 3"/>
          <p:cNvSpPr/>
          <p:nvPr/>
        </p:nvSpPr>
        <p:spPr>
          <a:xfrm>
            <a:off x="142844" y="142852"/>
            <a:ext cx="4500594" cy="3143272"/>
          </a:xfrm>
          <a:prstGeom prst="rect">
            <a:avLst/>
          </a:prstGeom>
          <a:noFill/>
        </p:spPr>
        <p:txBody>
          <a:bodyPr wrap="none" lIns="91440" tIns="45720" rIns="91440" bIns="45720">
            <a:prstTxWarp prst="textButtonPour">
              <a:avLst/>
            </a:prstTxWarp>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it-IT" sz="7200" b="1" dirty="0" smtClean="0">
                <a:ln/>
                <a:solidFill>
                  <a:srgbClr val="FFC000"/>
                </a:solidFill>
              </a:rPr>
              <a:t>Jimi Hendrix </a:t>
            </a:r>
          </a:p>
          <a:p>
            <a:pPr algn="ctr"/>
            <a:r>
              <a:rPr lang="it-IT" sz="7200" b="1" cap="none" spc="0" dirty="0" smtClean="0">
                <a:ln/>
                <a:solidFill>
                  <a:srgbClr val="FFC000"/>
                </a:solidFill>
                <a:effectLst/>
              </a:rPr>
              <a:t>The</a:t>
            </a:r>
          </a:p>
          <a:p>
            <a:pPr algn="ctr"/>
            <a:r>
              <a:rPr lang="it-IT" sz="7200" b="1" cap="none" spc="0" dirty="0" err="1" smtClean="0">
                <a:ln/>
                <a:solidFill>
                  <a:srgbClr val="FFC000"/>
                </a:solidFill>
                <a:effectLst/>
              </a:rPr>
              <a:t>Experience</a:t>
            </a:r>
            <a:endParaRPr lang="it-IT" sz="7200" b="1" cap="none" spc="0" dirty="0" smtClean="0">
              <a:ln/>
              <a:solidFill>
                <a:srgbClr val="FFC000"/>
              </a:solidFill>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350px-WT_Monterey_67.jpg"/>
          <p:cNvPicPr>
            <a:picLocks noChangeAspect="1"/>
          </p:cNvPicPr>
          <p:nvPr/>
        </p:nvPicPr>
        <p:blipFill>
          <a:blip r:embed="rId3"/>
          <a:stretch>
            <a:fillRect/>
          </a:stretch>
        </p:blipFill>
        <p:spPr>
          <a:xfrm>
            <a:off x="5632934" y="0"/>
            <a:ext cx="3511066" cy="2357430"/>
          </a:xfrm>
          <a:prstGeom prst="rect">
            <a:avLst/>
          </a:prstGeom>
        </p:spPr>
      </p:pic>
      <p:sp>
        <p:nvSpPr>
          <p:cNvPr id="3" name="CasellaDiTesto 2"/>
          <p:cNvSpPr txBox="1"/>
          <p:nvPr/>
        </p:nvSpPr>
        <p:spPr>
          <a:xfrm>
            <a:off x="0" y="1"/>
            <a:ext cx="5643570" cy="2554545"/>
          </a:xfrm>
          <a:prstGeom prst="rect">
            <a:avLst/>
          </a:prstGeom>
          <a:noFill/>
        </p:spPr>
        <p:txBody>
          <a:bodyPr wrap="square" rtlCol="0">
            <a:spAutoFit/>
          </a:bodyPr>
          <a:lstStyle/>
          <a:p>
            <a:pPr algn="just"/>
            <a:r>
              <a:rPr lang="it-IT" sz="1600" b="1" dirty="0" smtClean="0">
                <a:solidFill>
                  <a:srgbClr val="FFC000"/>
                </a:solidFill>
              </a:rPr>
              <a:t>James Marshall "Jimi" Hendrix</a:t>
            </a:r>
            <a:r>
              <a:rPr lang="it-IT" sz="1600" dirty="0" smtClean="0">
                <a:solidFill>
                  <a:srgbClr val="FFC000"/>
                </a:solidFill>
              </a:rPr>
              <a:t> (1942-1970). Il suo stile fantasioso sfrenato con una libera interpretazione del blues, del rock e della musica nera moderna, attira l'attenzione del mondo.</a:t>
            </a:r>
            <a:r>
              <a:rPr lang="it-IT" sz="1600" dirty="0" smtClean="0"/>
              <a:t> Nel ‘66 il successo è folgorante. La sua musica sfrutta audacemente le risorse della nuova tecnologia chitarristica, e il suo personaggio diventa in breve il più inquietante sex </a:t>
            </a:r>
            <a:r>
              <a:rPr lang="it-IT" sz="1600" dirty="0" err="1" smtClean="0"/>
              <a:t>symbol</a:t>
            </a:r>
            <a:r>
              <a:rPr lang="it-IT" sz="1600" dirty="0" smtClean="0"/>
              <a:t> degli anni ‘60. Alla fine del ‘66 esce: </a:t>
            </a:r>
            <a:r>
              <a:rPr lang="it-IT" sz="1600" dirty="0" err="1" smtClean="0"/>
              <a:t>Hey</a:t>
            </a:r>
            <a:r>
              <a:rPr lang="it-IT" sz="1600" dirty="0" smtClean="0"/>
              <a:t> Joe, subito in classifica, cui seguono Wind </a:t>
            </a:r>
            <a:r>
              <a:rPr lang="it-IT" sz="1600" dirty="0" err="1" smtClean="0"/>
              <a:t>Cries</a:t>
            </a:r>
            <a:r>
              <a:rPr lang="it-IT" sz="1600" dirty="0" smtClean="0"/>
              <a:t> Mary e </a:t>
            </a:r>
            <a:r>
              <a:rPr lang="it-IT" sz="1600" dirty="0" err="1" smtClean="0"/>
              <a:t>Purple</a:t>
            </a:r>
            <a:r>
              <a:rPr lang="it-IT" sz="1600" dirty="0" smtClean="0"/>
              <a:t> </a:t>
            </a:r>
            <a:r>
              <a:rPr lang="it-IT" sz="1600" dirty="0" err="1" smtClean="0"/>
              <a:t>Haze</a:t>
            </a:r>
            <a:r>
              <a:rPr lang="it-IT" sz="1600" dirty="0" smtClean="0"/>
              <a:t>, fino ad “Are </a:t>
            </a:r>
            <a:r>
              <a:rPr lang="it-IT" sz="1600" dirty="0" err="1" smtClean="0"/>
              <a:t>You</a:t>
            </a:r>
            <a:r>
              <a:rPr lang="it-IT" sz="1600" dirty="0" smtClean="0"/>
              <a:t> </a:t>
            </a:r>
            <a:r>
              <a:rPr lang="it-IT" sz="1600" dirty="0" err="1" smtClean="0"/>
              <a:t>Experienced</a:t>
            </a:r>
            <a:r>
              <a:rPr lang="it-IT" sz="1600" dirty="0" smtClean="0"/>
              <a:t>?”, splendido album e manifesto della psichedelica </a:t>
            </a:r>
            <a:r>
              <a:rPr lang="it-IT" sz="1600" dirty="0" err="1" smtClean="0"/>
              <a:t>hendrixiana</a:t>
            </a:r>
            <a:r>
              <a:rPr lang="it-IT" sz="1600" dirty="0" smtClean="0"/>
              <a:t>. </a:t>
            </a:r>
            <a:endParaRPr lang="it-IT" sz="1600" dirty="0"/>
          </a:p>
        </p:txBody>
      </p:sp>
      <p:pic>
        <p:nvPicPr>
          <p:cNvPr id="4" name="14 Purple Haze.wma">
            <a:hlinkClick r:id="" action="ppaction://media"/>
          </p:cNvPr>
          <p:cNvPicPr>
            <a:picLocks noRot="1" noChangeAspect="1"/>
          </p:cNvPicPr>
          <p:nvPr>
            <a:audioFile r:link="rId1"/>
          </p:nvPr>
        </p:nvPicPr>
        <p:blipFill>
          <a:blip r:embed="rId4"/>
          <a:stretch>
            <a:fillRect/>
          </a:stretch>
        </p:blipFill>
        <p:spPr>
          <a:xfrm>
            <a:off x="1071538" y="6357958"/>
            <a:ext cx="304800" cy="304800"/>
          </a:xfrm>
          <a:prstGeom prst="rect">
            <a:avLst/>
          </a:prstGeom>
        </p:spPr>
      </p:pic>
      <p:sp>
        <p:nvSpPr>
          <p:cNvPr id="5" name="CasellaDiTesto 4"/>
          <p:cNvSpPr txBox="1"/>
          <p:nvPr/>
        </p:nvSpPr>
        <p:spPr>
          <a:xfrm>
            <a:off x="642910" y="6000768"/>
            <a:ext cx="3071834" cy="276999"/>
          </a:xfrm>
          <a:prstGeom prst="rect">
            <a:avLst/>
          </a:prstGeom>
          <a:noFill/>
        </p:spPr>
        <p:txBody>
          <a:bodyPr wrap="square" rtlCol="0">
            <a:spAutoFit/>
          </a:bodyPr>
          <a:lstStyle/>
          <a:p>
            <a:r>
              <a:rPr lang="it-IT" sz="1200" b="1" i="1" dirty="0" err="1" smtClean="0">
                <a:solidFill>
                  <a:srgbClr val="C91FB5"/>
                </a:solidFill>
              </a:rPr>
              <a:t>Purple</a:t>
            </a:r>
            <a:r>
              <a:rPr lang="it-IT" sz="1200" b="1" i="1" dirty="0" smtClean="0">
                <a:solidFill>
                  <a:srgbClr val="C91FB5"/>
                </a:solidFill>
              </a:rPr>
              <a:t> </a:t>
            </a:r>
            <a:r>
              <a:rPr lang="it-IT" sz="1200" b="1" i="1" dirty="0" err="1" smtClean="0">
                <a:solidFill>
                  <a:srgbClr val="C91FB5"/>
                </a:solidFill>
              </a:rPr>
              <a:t>Haze</a:t>
            </a:r>
            <a:r>
              <a:rPr lang="it-IT" sz="1200" b="1" i="1" dirty="0" smtClean="0">
                <a:solidFill>
                  <a:srgbClr val="C91FB5"/>
                </a:solidFill>
              </a:rPr>
              <a:t> 1967</a:t>
            </a:r>
          </a:p>
        </p:txBody>
      </p:sp>
      <p:sp>
        <p:nvSpPr>
          <p:cNvPr id="6" name="CasellaDiTesto 5"/>
          <p:cNvSpPr txBox="1"/>
          <p:nvPr/>
        </p:nvSpPr>
        <p:spPr>
          <a:xfrm>
            <a:off x="6072198" y="2285992"/>
            <a:ext cx="2928926" cy="276999"/>
          </a:xfrm>
          <a:prstGeom prst="rect">
            <a:avLst/>
          </a:prstGeom>
          <a:noFill/>
        </p:spPr>
        <p:txBody>
          <a:bodyPr wrap="square" rtlCol="0">
            <a:spAutoFit/>
          </a:bodyPr>
          <a:lstStyle/>
          <a:p>
            <a:pPr algn="just"/>
            <a:r>
              <a:rPr lang="it-IT" sz="1200" i="1" dirty="0" smtClean="0">
                <a:solidFill>
                  <a:srgbClr val="FF0000"/>
                </a:solidFill>
              </a:rPr>
              <a:t>Jimi al </a:t>
            </a:r>
            <a:r>
              <a:rPr lang="it-IT" sz="1200" i="1" dirty="0" err="1" smtClean="0">
                <a:solidFill>
                  <a:srgbClr val="FF0000"/>
                </a:solidFill>
              </a:rPr>
              <a:t>Montrey</a:t>
            </a:r>
            <a:r>
              <a:rPr lang="it-IT" sz="1200" i="1" dirty="0" smtClean="0">
                <a:solidFill>
                  <a:srgbClr val="FF0000"/>
                </a:solidFill>
              </a:rPr>
              <a:t> pop festival del ‘67</a:t>
            </a:r>
            <a:endParaRPr lang="it-IT" sz="1200" i="1" dirty="0">
              <a:solidFill>
                <a:srgbClr val="FF0000"/>
              </a:solidFill>
            </a:endParaRPr>
          </a:p>
        </p:txBody>
      </p:sp>
      <p:sp>
        <p:nvSpPr>
          <p:cNvPr id="7" name="CasellaDiTesto 6"/>
          <p:cNvSpPr txBox="1"/>
          <p:nvPr/>
        </p:nvSpPr>
        <p:spPr>
          <a:xfrm>
            <a:off x="0" y="2571744"/>
            <a:ext cx="9144000" cy="1077218"/>
          </a:xfrm>
          <a:prstGeom prst="rect">
            <a:avLst/>
          </a:prstGeom>
          <a:noFill/>
        </p:spPr>
        <p:txBody>
          <a:bodyPr wrap="square" rtlCol="0">
            <a:spAutoFit/>
          </a:bodyPr>
          <a:lstStyle/>
          <a:p>
            <a:pPr algn="just"/>
            <a:r>
              <a:rPr lang="it-IT" sz="1600" dirty="0" smtClean="0"/>
              <a:t>Nel giugno del ‘67 partecipa al festival di Monterey, dove stupisce tutti con un impetuoso set di mezz'ora che culmina con una versione di Wild </a:t>
            </a:r>
            <a:r>
              <a:rPr lang="it-IT" sz="1600" dirty="0" err="1" smtClean="0"/>
              <a:t>Thing</a:t>
            </a:r>
            <a:r>
              <a:rPr lang="it-IT" sz="1600" dirty="0" smtClean="0"/>
              <a:t>, durante la quale </a:t>
            </a:r>
            <a:r>
              <a:rPr lang="it-IT" sz="1600" dirty="0" smtClean="0">
                <a:solidFill>
                  <a:srgbClr val="F19CFA"/>
                </a:solidFill>
              </a:rPr>
              <a:t>incendia la chitarra sul palco, e manda in visibilio il pubblico, già estasiato dai suoi morsi allo strumento, dagli effetti di feedback, dall'uso del pedale </a:t>
            </a:r>
            <a:r>
              <a:rPr lang="it-IT" sz="1600" dirty="0" err="1" smtClean="0">
                <a:solidFill>
                  <a:srgbClr val="F19CFA"/>
                </a:solidFill>
              </a:rPr>
              <a:t>wah</a:t>
            </a:r>
            <a:r>
              <a:rPr lang="it-IT" sz="1600" dirty="0" smtClean="0">
                <a:solidFill>
                  <a:srgbClr val="F19CFA"/>
                </a:solidFill>
              </a:rPr>
              <a:t> </a:t>
            </a:r>
            <a:r>
              <a:rPr lang="it-IT" sz="1600" dirty="0" err="1" smtClean="0">
                <a:solidFill>
                  <a:srgbClr val="F19CFA"/>
                </a:solidFill>
              </a:rPr>
              <a:t>wah</a:t>
            </a:r>
            <a:r>
              <a:rPr lang="it-IT" sz="1600" dirty="0" smtClean="0">
                <a:solidFill>
                  <a:srgbClr val="F19CFA"/>
                </a:solidFill>
              </a:rPr>
              <a:t>. </a:t>
            </a:r>
            <a:r>
              <a:rPr lang="it-IT" sz="1600" dirty="0" smtClean="0"/>
              <a:t>Il 1968 è l'anno di massima gloria!</a:t>
            </a:r>
          </a:p>
        </p:txBody>
      </p:sp>
      <p:pic>
        <p:nvPicPr>
          <p:cNvPr id="8" name="Immagine 7" descr="Woodstock_music_festival_poster.jpg"/>
          <p:cNvPicPr>
            <a:picLocks noChangeAspect="1"/>
          </p:cNvPicPr>
          <p:nvPr/>
        </p:nvPicPr>
        <p:blipFill>
          <a:blip r:embed="rId5"/>
          <a:stretch>
            <a:fillRect/>
          </a:stretch>
        </p:blipFill>
        <p:spPr>
          <a:xfrm>
            <a:off x="6878586" y="3600392"/>
            <a:ext cx="2265414" cy="3257608"/>
          </a:xfrm>
          <a:prstGeom prst="rect">
            <a:avLst/>
          </a:prstGeom>
        </p:spPr>
      </p:pic>
      <p:sp>
        <p:nvSpPr>
          <p:cNvPr id="9" name="CasellaDiTesto 8"/>
          <p:cNvSpPr txBox="1"/>
          <p:nvPr/>
        </p:nvSpPr>
        <p:spPr>
          <a:xfrm>
            <a:off x="0" y="3643314"/>
            <a:ext cx="6858016" cy="2308324"/>
          </a:xfrm>
          <a:prstGeom prst="rect">
            <a:avLst/>
          </a:prstGeom>
          <a:noFill/>
        </p:spPr>
        <p:txBody>
          <a:bodyPr wrap="square" rtlCol="0">
            <a:spAutoFit/>
          </a:bodyPr>
          <a:lstStyle/>
          <a:p>
            <a:pPr algn="just"/>
            <a:r>
              <a:rPr lang="it-IT" sz="1600" dirty="0" smtClean="0"/>
              <a:t>Il 1969 resta inciso in oro negli annali della rock </a:t>
            </a:r>
            <a:r>
              <a:rPr lang="it-IT" sz="1600" dirty="0" err="1" smtClean="0"/>
              <a:t>music</a:t>
            </a:r>
            <a:r>
              <a:rPr lang="it-IT" sz="1600" dirty="0" smtClean="0"/>
              <a:t> grazie al più grande evento musicale mai realizzato, e a cui il musicista di Seattle partecipò come artista conclusivo: parliamo ovviamente di “Woodstock”!</a:t>
            </a:r>
          </a:p>
          <a:p>
            <a:pPr algn="just"/>
            <a:r>
              <a:rPr lang="it-IT" sz="1600" dirty="0" smtClean="0"/>
              <a:t>L’importanza di Jimi Hendrix in campo musicale è su due fronti: quello artistico e quello tecnico. Divenuto simbolo del chitarrista per eccellenza, Jimi invase il panorama mondiale della musica rock degli ultimi anni ’60 con il suo “Rock Psichedelico”, l’attualità dei suoi testi, la sua eccezionale creatività musicale ed il suo sfrontato esibizionismo scenico. D’altronde … </a:t>
            </a:r>
            <a:r>
              <a:rPr lang="it-IT" sz="1600" dirty="0" smtClean="0">
                <a:solidFill>
                  <a:srgbClr val="FF5050"/>
                </a:solidFill>
              </a:rPr>
              <a:t>se c’è chi sfascia le chitarre sugli amplificatori, l’ha visto fare prima a Jimi!</a:t>
            </a:r>
            <a:endParaRPr lang="it-IT" sz="1600" dirty="0">
              <a:solidFill>
                <a:srgbClr val="FF5050"/>
              </a:solidFill>
            </a:endParaRPr>
          </a:p>
        </p:txBody>
      </p:sp>
      <p:sp>
        <p:nvSpPr>
          <p:cNvPr id="10" name="Freccia a sinistra 9">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a:hlinkClick r:id="" action="ppaction://hlinkshowjump?jump=nextslide"/>
          </p:cNvPr>
          <p:cNvSpPr/>
          <p:nvPr/>
        </p:nvSpPr>
        <p:spPr>
          <a:xfrm>
            <a:off x="6286512"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mile 11">
            <a:hlinkClick r:id="rId6" action="ppaction://hlinksldjump"/>
          </p:cNvPr>
          <p:cNvSpPr/>
          <p:nvPr/>
        </p:nvSpPr>
        <p:spPr>
          <a:xfrm>
            <a:off x="321467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1409"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pink_floyd_1.jpg"/>
          <p:cNvPicPr>
            <a:picLocks noChangeAspect="1"/>
          </p:cNvPicPr>
          <p:nvPr/>
        </p:nvPicPr>
        <p:blipFill>
          <a:blip r:embed="rId2"/>
          <a:stretch>
            <a:fillRect/>
          </a:stretch>
        </p:blipFill>
        <p:spPr>
          <a:xfrm>
            <a:off x="0" y="0"/>
            <a:ext cx="9144000" cy="6858000"/>
          </a:xfrm>
          <a:prstGeom prst="rect">
            <a:avLst/>
          </a:prstGeom>
          <a:ln w="88900" cap="sq" cmpd="thickThin">
            <a:solidFill>
              <a:srgbClr val="000000"/>
            </a:solidFill>
            <a:prstDash val="solid"/>
            <a:miter lim="800000"/>
          </a:ln>
          <a:effectLst>
            <a:innerShdw blurRad="76200">
              <a:srgbClr val="000000"/>
            </a:innerShdw>
          </a:effectLst>
        </p:spPr>
      </p:pic>
      <p:sp>
        <p:nvSpPr>
          <p:cNvPr id="3" name="Rettangolo 2"/>
          <p:cNvSpPr/>
          <p:nvPr/>
        </p:nvSpPr>
        <p:spPr>
          <a:xfrm>
            <a:off x="1357290" y="2928934"/>
            <a:ext cx="6215106" cy="110799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it-IT" sz="6600" b="1" cap="none" spc="0" dirty="0" smtClean="0">
                <a:ln>
                  <a:prstDash val="solid"/>
                </a:ln>
                <a:solidFill>
                  <a:srgbClr val="FF66CC"/>
                </a:solidFill>
                <a:effectLst>
                  <a:glow rad="139700">
                    <a:schemeClr val="accent6">
                      <a:satMod val="175000"/>
                      <a:alpha val="40000"/>
                    </a:schemeClr>
                  </a:glow>
                  <a:outerShdw blurRad="88000" dist="50800" dir="5040000" algn="tl">
                    <a:schemeClr val="accent4">
                      <a:tint val="80000"/>
                      <a:satMod val="250000"/>
                      <a:alpha val="45000"/>
                    </a:schemeClr>
                  </a:outerShdw>
                </a:effectLst>
              </a:rPr>
              <a:t>The Pink Floyd</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pink%20floyd%202.jpg"/>
          <p:cNvPicPr>
            <a:picLocks noChangeAspect="1"/>
          </p:cNvPicPr>
          <p:nvPr/>
        </p:nvPicPr>
        <p:blipFill>
          <a:blip r:embed="rId2"/>
          <a:stretch>
            <a:fillRect/>
          </a:stretch>
        </p:blipFill>
        <p:spPr>
          <a:xfrm>
            <a:off x="-1" y="0"/>
            <a:ext cx="4415113" cy="3143248"/>
          </a:xfrm>
          <a:prstGeom prst="rect">
            <a:avLst/>
          </a:prstGeom>
        </p:spPr>
      </p:pic>
      <p:pic>
        <p:nvPicPr>
          <p:cNvPr id="4" name="Immagine 3" descr="pink-floyd.jpg"/>
          <p:cNvPicPr>
            <a:picLocks noChangeAspect="1"/>
          </p:cNvPicPr>
          <p:nvPr/>
        </p:nvPicPr>
        <p:blipFill>
          <a:blip r:embed="rId3"/>
          <a:stretch>
            <a:fillRect/>
          </a:stretch>
        </p:blipFill>
        <p:spPr>
          <a:xfrm>
            <a:off x="5175258" y="4214818"/>
            <a:ext cx="3968742" cy="2643182"/>
          </a:xfrm>
          <a:prstGeom prst="rect">
            <a:avLst/>
          </a:prstGeom>
        </p:spPr>
      </p:pic>
      <p:sp>
        <p:nvSpPr>
          <p:cNvPr id="6" name="Rettangolo 5"/>
          <p:cNvSpPr/>
          <p:nvPr/>
        </p:nvSpPr>
        <p:spPr>
          <a:xfrm>
            <a:off x="4357686" y="0"/>
            <a:ext cx="4786314" cy="3293209"/>
          </a:xfrm>
          <a:prstGeom prst="rect">
            <a:avLst/>
          </a:prstGeom>
        </p:spPr>
        <p:txBody>
          <a:bodyPr wrap="square">
            <a:spAutoFit/>
          </a:bodyPr>
          <a:lstStyle/>
          <a:p>
            <a:pPr algn="just"/>
            <a:r>
              <a:rPr lang="it-IT" sz="1600" dirty="0" smtClean="0"/>
              <a:t>Fra i maggiori interpreti degli anni ‘60 e ’70 ricordiamo: i Pink Floyd, gruppo inglese che prende il nome da due oscuri bluesman americani, Pink Anderson e Floyd </a:t>
            </a:r>
            <a:r>
              <a:rPr lang="it-IT" sz="1600" dirty="0" err="1" smtClean="0"/>
              <a:t>Council</a:t>
            </a:r>
            <a:r>
              <a:rPr lang="it-IT" sz="1600" dirty="0" smtClean="0"/>
              <a:t>, di cui il chitarrista era un estimatore. </a:t>
            </a:r>
            <a:r>
              <a:rPr lang="it-IT" sz="1600" b="1" dirty="0" smtClean="0">
                <a:solidFill>
                  <a:schemeClr val="accent1">
                    <a:lumMod val="60000"/>
                    <a:lumOff val="40000"/>
                  </a:schemeClr>
                </a:solidFill>
              </a:rPr>
              <a:t>La band si caratterizza subito in tutto il mondo per il suo rock psichedelico, in cui si esperimentano musica sound e vision. Dove fiaba, allucinazione, realtà, sogno e luci stroboscopiche si mescolano in brani all'avanguardia</a:t>
            </a:r>
            <a:r>
              <a:rPr lang="it-IT" sz="1600" dirty="0" smtClean="0"/>
              <a:t> come è </a:t>
            </a:r>
            <a:r>
              <a:rPr lang="it-IT" sz="1600" dirty="0" err="1" smtClean="0"/>
              <a:t>Astronomy</a:t>
            </a:r>
            <a:r>
              <a:rPr lang="it-IT" sz="1600" dirty="0" smtClean="0"/>
              <a:t> </a:t>
            </a:r>
            <a:r>
              <a:rPr lang="it-IT" sz="1600" dirty="0" err="1" smtClean="0"/>
              <a:t>Domine</a:t>
            </a:r>
            <a:r>
              <a:rPr lang="it-IT" sz="1600" dirty="0" smtClean="0"/>
              <a:t>  e </a:t>
            </a:r>
            <a:r>
              <a:rPr lang="it-IT" sz="1600" dirty="0" err="1" smtClean="0"/>
              <a:t>Interstellar</a:t>
            </a:r>
            <a:r>
              <a:rPr lang="it-IT" sz="1600" dirty="0" smtClean="0"/>
              <a:t>  </a:t>
            </a:r>
            <a:r>
              <a:rPr lang="it-IT" sz="1600" dirty="0" err="1" smtClean="0"/>
              <a:t>Overdrive</a:t>
            </a:r>
            <a:r>
              <a:rPr lang="it-IT" sz="1600" dirty="0" smtClean="0"/>
              <a:t>, sigla strumentale del complesso. Nel ‘68 la formazione del gruppo cambia, ma il taglio visionario dei brani, continua.</a:t>
            </a:r>
            <a:endParaRPr lang="it-IT" sz="1600" dirty="0"/>
          </a:p>
        </p:txBody>
      </p:sp>
      <p:sp>
        <p:nvSpPr>
          <p:cNvPr id="7" name="CasellaDiTesto 6"/>
          <p:cNvSpPr txBox="1"/>
          <p:nvPr/>
        </p:nvSpPr>
        <p:spPr>
          <a:xfrm>
            <a:off x="0" y="3143248"/>
            <a:ext cx="9144000" cy="1077218"/>
          </a:xfrm>
          <a:prstGeom prst="rect">
            <a:avLst/>
          </a:prstGeom>
          <a:noFill/>
        </p:spPr>
        <p:txBody>
          <a:bodyPr wrap="square" rtlCol="0">
            <a:spAutoFit/>
          </a:bodyPr>
          <a:lstStyle/>
          <a:p>
            <a:pPr algn="just"/>
            <a:r>
              <a:rPr lang="it-IT" sz="1600" dirty="0" smtClean="0"/>
              <a:t>Le redini del gruppo passano a Roger </a:t>
            </a:r>
            <a:r>
              <a:rPr lang="it-IT" sz="1600" dirty="0" err="1" smtClean="0"/>
              <a:t>Waters</a:t>
            </a:r>
            <a:r>
              <a:rPr lang="it-IT" sz="1600" dirty="0" smtClean="0"/>
              <a:t>; lo stile del gruppo è ormai cambiato: la personalità scura e introversa di </a:t>
            </a:r>
            <a:r>
              <a:rPr lang="it-IT" sz="1600" dirty="0" err="1" smtClean="0"/>
              <a:t>Waters</a:t>
            </a:r>
            <a:r>
              <a:rPr lang="it-IT" sz="1600" dirty="0" smtClean="0"/>
              <a:t> e lo stile chitarristico personalissimo di </a:t>
            </a:r>
            <a:r>
              <a:rPr lang="it-IT" sz="1600" dirty="0" err="1" smtClean="0"/>
              <a:t>Gilmour</a:t>
            </a:r>
            <a:r>
              <a:rPr lang="it-IT" sz="1600" dirty="0" smtClean="0"/>
              <a:t> avrebbero contribuito a formare "l'impronta Floyd" che avrebbe caratterizzato tutti gli album successivi. </a:t>
            </a:r>
          </a:p>
          <a:p>
            <a:pPr algn="just"/>
            <a:r>
              <a:rPr lang="it-IT" sz="1600" dirty="0" smtClean="0"/>
              <a:t>Il 1973 segna la svolta del gruppo con l'uscita dell'album </a:t>
            </a:r>
            <a:r>
              <a:rPr lang="it-IT" sz="1600" i="1" dirty="0" smtClean="0">
                <a:solidFill>
                  <a:srgbClr val="FF0000"/>
                </a:solidFill>
              </a:rPr>
              <a:t>The Dark Side </a:t>
            </a:r>
            <a:r>
              <a:rPr lang="it-IT" sz="1600" i="1" dirty="0" err="1" smtClean="0">
                <a:solidFill>
                  <a:srgbClr val="FF0000"/>
                </a:solidFill>
              </a:rPr>
              <a:t>of</a:t>
            </a:r>
            <a:r>
              <a:rPr lang="it-IT" sz="1600" i="1" dirty="0" smtClean="0">
                <a:solidFill>
                  <a:srgbClr val="FF0000"/>
                </a:solidFill>
              </a:rPr>
              <a:t> the Moon. </a:t>
            </a:r>
            <a:r>
              <a:rPr lang="it-IT" sz="1600" dirty="0" smtClean="0">
                <a:solidFill>
                  <a:srgbClr val="FF0000"/>
                </a:solidFill>
              </a:rPr>
              <a:t>  </a:t>
            </a:r>
            <a:endParaRPr lang="it-IT" sz="1600" dirty="0">
              <a:solidFill>
                <a:srgbClr val="FF0000"/>
              </a:solidFill>
            </a:endParaRPr>
          </a:p>
        </p:txBody>
      </p:sp>
      <p:sp>
        <p:nvSpPr>
          <p:cNvPr id="8" name="CasellaDiTesto 7"/>
          <p:cNvSpPr txBox="1"/>
          <p:nvPr/>
        </p:nvSpPr>
        <p:spPr>
          <a:xfrm>
            <a:off x="0" y="4214818"/>
            <a:ext cx="5143504" cy="2308324"/>
          </a:xfrm>
          <a:prstGeom prst="rect">
            <a:avLst/>
          </a:prstGeom>
          <a:noFill/>
        </p:spPr>
        <p:txBody>
          <a:bodyPr wrap="square" rtlCol="0">
            <a:spAutoFit/>
          </a:bodyPr>
          <a:lstStyle/>
          <a:p>
            <a:pPr algn="just"/>
            <a:r>
              <a:rPr lang="it-IT" sz="1600" dirty="0" smtClean="0"/>
              <a:t>I </a:t>
            </a:r>
            <a:r>
              <a:rPr lang="it-IT" sz="1600" i="1" dirty="0" smtClean="0">
                <a:solidFill>
                  <a:schemeClr val="tx1">
                    <a:lumMod val="95000"/>
                  </a:schemeClr>
                </a:solidFill>
              </a:rPr>
              <a:t>15 dischi di platino </a:t>
            </a:r>
            <a:r>
              <a:rPr lang="it-IT" sz="1600" dirty="0" smtClean="0"/>
              <a:t>di questo album sono la conferma dell’avvenuta imposizione dei Pink Floyd sulla scena Rock mondiale. </a:t>
            </a:r>
          </a:p>
          <a:p>
            <a:pPr algn="just"/>
            <a:endParaRPr lang="it-IT" sz="1600" dirty="0" smtClean="0"/>
          </a:p>
          <a:p>
            <a:pPr algn="just"/>
            <a:r>
              <a:rPr lang="it-IT" sz="1600" dirty="0" smtClean="0"/>
              <a:t>Al di là del riscontro commerciale, resta comunque certo che i Pink Floyd sono da considerarsi la band che, grazie alla loro personale “evoluzione”, meglio rispecchia quella del periodo storico in cui hanno vissuto gli anni d’oro.</a:t>
            </a:r>
            <a:endParaRPr lang="it-IT" sz="1600" dirty="0"/>
          </a:p>
        </p:txBody>
      </p:sp>
      <p:sp>
        <p:nvSpPr>
          <p:cNvPr id="9" name="Freccia a sinistra 8">
            <a:hlinkClick r:id="" action="ppaction://hlinkshowjump?jump=previousslide"/>
          </p:cNvPr>
          <p:cNvSpPr/>
          <p:nvPr/>
        </p:nvSpPr>
        <p:spPr>
          <a:xfrm>
            <a:off x="142844"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4714876"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4" action="ppaction://hlinksldjump"/>
          </p:cNvPr>
          <p:cNvSpPr/>
          <p:nvPr/>
        </p:nvSpPr>
        <p:spPr>
          <a:xfrm>
            <a:off x="2285984"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pinkwall.jpg"/>
          <p:cNvPicPr>
            <a:picLocks noChangeAspect="1"/>
          </p:cNvPicPr>
          <p:nvPr/>
        </p:nvPicPr>
        <p:blipFill>
          <a:blip r:embed="rId2"/>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
        <p:nvSpPr>
          <p:cNvPr id="5" name="CasellaDiTesto 4"/>
          <p:cNvSpPr txBox="1"/>
          <p:nvPr/>
        </p:nvSpPr>
        <p:spPr>
          <a:xfrm>
            <a:off x="0" y="5473005"/>
            <a:ext cx="9144000" cy="1384995"/>
          </a:xfrm>
          <a:prstGeom prst="rect">
            <a:avLst/>
          </a:prstGeom>
          <a:noFill/>
        </p:spPr>
        <p:txBody>
          <a:bodyPr wrap="square" rtlCol="0">
            <a:spAutoFit/>
          </a:bodyPr>
          <a:lstStyle/>
          <a:p>
            <a:pPr algn="just"/>
            <a:r>
              <a:rPr lang="it-IT" sz="1400" i="1" dirty="0" smtClean="0">
                <a:solidFill>
                  <a:srgbClr val="FFC000"/>
                </a:solidFill>
                <a:latin typeface="Arial Black" pitchFamily="34" charset="0"/>
              </a:rPr>
              <a:t>Nel 1982, dopo anni di lavoro, fu realizzato dal regista Alan Parker un film (Pink Floyd The </a:t>
            </a:r>
            <a:r>
              <a:rPr lang="it-IT" sz="1400" i="1" dirty="0" err="1" smtClean="0">
                <a:solidFill>
                  <a:srgbClr val="FFC000"/>
                </a:solidFill>
                <a:latin typeface="Arial Black" pitchFamily="34" charset="0"/>
              </a:rPr>
              <a:t>Wall</a:t>
            </a:r>
            <a:r>
              <a:rPr lang="it-IT" sz="1400" i="1" dirty="0" smtClean="0">
                <a:solidFill>
                  <a:srgbClr val="FFC000"/>
                </a:solidFill>
                <a:latin typeface="Arial Black" pitchFamily="34" charset="0"/>
              </a:rPr>
              <a:t>) basato sul </a:t>
            </a:r>
            <a:r>
              <a:rPr lang="it-IT" sz="1400" i="1" dirty="0" err="1" smtClean="0">
                <a:solidFill>
                  <a:srgbClr val="FFC000"/>
                </a:solidFill>
                <a:latin typeface="Arial Black" pitchFamily="34" charset="0"/>
              </a:rPr>
              <a:t>concept</a:t>
            </a:r>
            <a:r>
              <a:rPr lang="it-IT" sz="1400" i="1" dirty="0" smtClean="0">
                <a:solidFill>
                  <a:srgbClr val="FFC000"/>
                </a:solidFill>
                <a:latin typeface="Arial Black" pitchFamily="34" charset="0"/>
              </a:rPr>
              <a:t> di The </a:t>
            </a:r>
            <a:r>
              <a:rPr lang="it-IT" sz="1400" i="1" dirty="0" err="1" smtClean="0">
                <a:solidFill>
                  <a:srgbClr val="FFC000"/>
                </a:solidFill>
                <a:latin typeface="Arial Black" pitchFamily="34" charset="0"/>
              </a:rPr>
              <a:t>Wall</a:t>
            </a:r>
            <a:r>
              <a:rPr lang="it-IT" sz="1400" i="1" dirty="0" smtClean="0">
                <a:solidFill>
                  <a:srgbClr val="FFC000"/>
                </a:solidFill>
                <a:latin typeface="Arial Black" pitchFamily="34" charset="0"/>
              </a:rPr>
              <a:t> del 1979.</a:t>
            </a:r>
          </a:p>
          <a:p>
            <a:pPr algn="just"/>
            <a:r>
              <a:rPr lang="it-IT" sz="1400" i="1" dirty="0" smtClean="0">
                <a:solidFill>
                  <a:srgbClr val="FFC000"/>
                </a:solidFill>
                <a:latin typeface="Arial Black" pitchFamily="34" charset="0"/>
              </a:rPr>
              <a:t>Il film, che ripercorre la linea dell'album, tranne che per l'esclusione della canzone “</a:t>
            </a:r>
            <a:r>
              <a:rPr lang="it-IT" sz="1400" i="1" dirty="0" err="1" smtClean="0">
                <a:solidFill>
                  <a:srgbClr val="FFC000"/>
                </a:solidFill>
                <a:latin typeface="Arial Black" pitchFamily="34" charset="0"/>
              </a:rPr>
              <a:t>Hey</a:t>
            </a:r>
            <a:r>
              <a:rPr lang="it-IT" sz="1400" i="1" dirty="0" smtClean="0">
                <a:solidFill>
                  <a:srgbClr val="FFC000"/>
                </a:solidFill>
                <a:latin typeface="Arial Black" pitchFamily="34" charset="0"/>
              </a:rPr>
              <a:t> </a:t>
            </a:r>
            <a:r>
              <a:rPr lang="it-IT" sz="1400" i="1" dirty="0" err="1" smtClean="0">
                <a:solidFill>
                  <a:srgbClr val="FFC000"/>
                </a:solidFill>
                <a:latin typeface="Arial Black" pitchFamily="34" charset="0"/>
              </a:rPr>
              <a:t>you</a:t>
            </a:r>
            <a:r>
              <a:rPr lang="it-IT" sz="1400" i="1" dirty="0" smtClean="0">
                <a:solidFill>
                  <a:srgbClr val="FFC000"/>
                </a:solidFill>
                <a:latin typeface="Arial Black" pitchFamily="34" charset="0"/>
              </a:rPr>
              <a:t>” e per l'aggiunta di due nuovi brani, “</a:t>
            </a:r>
            <a:r>
              <a:rPr lang="it-IT" sz="1400" i="1" dirty="0" err="1" smtClean="0">
                <a:solidFill>
                  <a:srgbClr val="FFC000"/>
                </a:solidFill>
                <a:latin typeface="Arial Black" pitchFamily="34" charset="0"/>
              </a:rPr>
              <a:t>What</a:t>
            </a:r>
            <a:r>
              <a:rPr lang="it-IT" sz="1400" i="1" dirty="0" smtClean="0">
                <a:solidFill>
                  <a:srgbClr val="FFC000"/>
                </a:solidFill>
                <a:latin typeface="Arial Black" pitchFamily="34" charset="0"/>
              </a:rPr>
              <a:t> </a:t>
            </a:r>
            <a:r>
              <a:rPr lang="it-IT" sz="1400" i="1" dirty="0" err="1" smtClean="0">
                <a:solidFill>
                  <a:srgbClr val="FFC000"/>
                </a:solidFill>
                <a:latin typeface="Arial Black" pitchFamily="34" charset="0"/>
              </a:rPr>
              <a:t>Shall</a:t>
            </a:r>
            <a:r>
              <a:rPr lang="it-IT" sz="1400" i="1" dirty="0" smtClean="0">
                <a:solidFill>
                  <a:srgbClr val="FFC000"/>
                </a:solidFill>
                <a:latin typeface="Arial Black" pitchFamily="34" charset="0"/>
              </a:rPr>
              <a:t> </a:t>
            </a:r>
            <a:r>
              <a:rPr lang="it-IT" sz="1400" i="1" dirty="0" err="1" smtClean="0">
                <a:solidFill>
                  <a:srgbClr val="FFC000"/>
                </a:solidFill>
                <a:latin typeface="Arial Black" pitchFamily="34" charset="0"/>
              </a:rPr>
              <a:t>We</a:t>
            </a:r>
            <a:r>
              <a:rPr lang="it-IT" sz="1400" i="1" dirty="0" smtClean="0">
                <a:solidFill>
                  <a:srgbClr val="FFC000"/>
                </a:solidFill>
                <a:latin typeface="Arial Black" pitchFamily="34" charset="0"/>
              </a:rPr>
              <a:t> Do </a:t>
            </a:r>
            <a:r>
              <a:rPr lang="it-IT" sz="1400" i="1" dirty="0" err="1" smtClean="0">
                <a:solidFill>
                  <a:srgbClr val="FFC000"/>
                </a:solidFill>
                <a:latin typeface="Arial Black" pitchFamily="34" charset="0"/>
              </a:rPr>
              <a:t>Now</a:t>
            </a:r>
            <a:r>
              <a:rPr lang="it-IT" sz="1400" i="1" dirty="0" smtClean="0">
                <a:solidFill>
                  <a:srgbClr val="FFC000"/>
                </a:solidFill>
                <a:latin typeface="Arial Black" pitchFamily="34" charset="0"/>
              </a:rPr>
              <a:t>?” e “</a:t>
            </a:r>
            <a:r>
              <a:rPr lang="it-IT" sz="1400" i="1" dirty="0" err="1" smtClean="0">
                <a:solidFill>
                  <a:srgbClr val="FFC000"/>
                </a:solidFill>
                <a:latin typeface="Arial Black" pitchFamily="34" charset="0"/>
              </a:rPr>
              <a:t>When</a:t>
            </a:r>
            <a:r>
              <a:rPr lang="it-IT" sz="1400" i="1" dirty="0" smtClean="0">
                <a:solidFill>
                  <a:srgbClr val="FFC000"/>
                </a:solidFill>
                <a:latin typeface="Arial Black" pitchFamily="34" charset="0"/>
              </a:rPr>
              <a:t> the </a:t>
            </a:r>
            <a:r>
              <a:rPr lang="it-IT" sz="1400" i="1" dirty="0" err="1" smtClean="0">
                <a:solidFill>
                  <a:srgbClr val="FFC000"/>
                </a:solidFill>
                <a:latin typeface="Arial Black" pitchFamily="34" charset="0"/>
              </a:rPr>
              <a:t>Tigers</a:t>
            </a:r>
            <a:r>
              <a:rPr lang="it-IT" sz="1400" i="1" dirty="0" smtClean="0">
                <a:solidFill>
                  <a:srgbClr val="FFC000"/>
                </a:solidFill>
                <a:latin typeface="Arial Black" pitchFamily="34" charset="0"/>
              </a:rPr>
              <a:t> </a:t>
            </a:r>
            <a:r>
              <a:rPr lang="it-IT" sz="1400" i="1" dirty="0" err="1" smtClean="0">
                <a:solidFill>
                  <a:srgbClr val="FFC000"/>
                </a:solidFill>
                <a:latin typeface="Arial Black" pitchFamily="34" charset="0"/>
              </a:rPr>
              <a:t>Broke</a:t>
            </a:r>
            <a:r>
              <a:rPr lang="it-IT" sz="1400" i="1" dirty="0" smtClean="0">
                <a:solidFill>
                  <a:srgbClr val="FFC000"/>
                </a:solidFill>
                <a:latin typeface="Arial Black" pitchFamily="34" charset="0"/>
              </a:rPr>
              <a:t> Free”, affianca alle scene reali le animazioni create da Gerald </a:t>
            </a:r>
            <a:r>
              <a:rPr lang="it-IT" sz="1400" i="1" dirty="0" err="1" smtClean="0">
                <a:solidFill>
                  <a:srgbClr val="FFC000"/>
                </a:solidFill>
                <a:latin typeface="Arial Black" pitchFamily="34" charset="0"/>
              </a:rPr>
              <a:t>Scarfe</a:t>
            </a:r>
            <a:r>
              <a:rPr lang="it-IT" sz="1400" i="1" dirty="0" smtClean="0">
                <a:solidFill>
                  <a:srgbClr val="FFC000"/>
                </a:solidFill>
                <a:latin typeface="Arial Black" pitchFamily="34" charset="0"/>
              </a:rPr>
              <a:t> che venivano proiettate sul muro durante gli storici concerti.</a:t>
            </a:r>
            <a:endParaRPr lang="it-IT" sz="1400" i="1" dirty="0">
              <a:solidFill>
                <a:srgbClr val="FFC000"/>
              </a:solidFill>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nk Floyd-Another Brick.wmv">
            <a:hlinkClick r:id="" action="ppaction://media"/>
          </p:cNvPr>
          <p:cNvPicPr>
            <a:picLocks noRot="1" noChangeAspect="1"/>
          </p:cNvPicPr>
          <p:nvPr>
            <a:videoFile r:link="rId1"/>
          </p:nvPr>
        </p:nvPicPr>
        <p:blipFill>
          <a:blip r:embed="rId3"/>
          <a:stretch>
            <a:fillRect/>
          </a:stretch>
        </p:blipFill>
        <p:spPr>
          <a:xfrm>
            <a:off x="0" y="3176511"/>
            <a:ext cx="4929190" cy="3681489"/>
          </a:xfrm>
          <a:prstGeom prst="rect">
            <a:avLst/>
          </a:prstGeom>
        </p:spPr>
      </p:pic>
      <p:pic>
        <p:nvPicPr>
          <p:cNvPr id="7" name="Immagine 6" descr="wallposter.jpg"/>
          <p:cNvPicPr>
            <a:picLocks noChangeAspect="1"/>
          </p:cNvPicPr>
          <p:nvPr/>
        </p:nvPicPr>
        <p:blipFill>
          <a:blip r:embed="rId4"/>
          <a:stretch>
            <a:fillRect/>
          </a:stretch>
        </p:blipFill>
        <p:spPr>
          <a:xfrm>
            <a:off x="7143768" y="0"/>
            <a:ext cx="2000232" cy="2852680"/>
          </a:xfrm>
          <a:prstGeom prst="rect">
            <a:avLst/>
          </a:prstGeom>
          <a:scene3d>
            <a:camera prst="perspectiveLeft"/>
            <a:lightRig rig="threePt" dir="t"/>
          </a:scene3d>
          <a:sp3d>
            <a:bevelT/>
          </a:sp3d>
        </p:spPr>
      </p:pic>
      <p:sp>
        <p:nvSpPr>
          <p:cNvPr id="8" name="CasellaDiTesto 7"/>
          <p:cNvSpPr txBox="1"/>
          <p:nvPr/>
        </p:nvSpPr>
        <p:spPr>
          <a:xfrm>
            <a:off x="0" y="0"/>
            <a:ext cx="7143768" cy="2800767"/>
          </a:xfrm>
          <a:prstGeom prst="rect">
            <a:avLst/>
          </a:prstGeom>
          <a:noFill/>
        </p:spPr>
        <p:txBody>
          <a:bodyPr wrap="square" rtlCol="0">
            <a:spAutoFit/>
          </a:bodyPr>
          <a:lstStyle/>
          <a:p>
            <a:pPr algn="just"/>
            <a:r>
              <a:rPr lang="it-IT" sz="1600" dirty="0" smtClean="0">
                <a:solidFill>
                  <a:srgbClr val="FFFF00"/>
                </a:solidFill>
              </a:rPr>
              <a:t>La vita del protagonista </a:t>
            </a:r>
            <a:r>
              <a:rPr lang="it-IT" sz="1600" dirty="0" smtClean="0"/>
              <a:t>(una sorta di commistione tra le biografie di Roger </a:t>
            </a:r>
            <a:r>
              <a:rPr lang="it-IT" sz="1600" dirty="0" err="1" smtClean="0"/>
              <a:t>Waters</a:t>
            </a:r>
            <a:r>
              <a:rPr lang="it-IT" sz="1600" dirty="0" smtClean="0"/>
              <a:t> e </a:t>
            </a:r>
            <a:r>
              <a:rPr lang="it-IT" sz="1600" dirty="0" err="1" smtClean="0"/>
              <a:t>Syd</a:t>
            </a:r>
            <a:r>
              <a:rPr lang="it-IT" sz="1600" dirty="0" smtClean="0"/>
              <a:t> </a:t>
            </a:r>
            <a:r>
              <a:rPr lang="it-IT" sz="1600" dirty="0" err="1" smtClean="0"/>
              <a:t>Barrett</a:t>
            </a:r>
            <a:r>
              <a:rPr lang="it-IT" sz="1600" dirty="0" smtClean="0"/>
              <a:t>) </a:t>
            </a:r>
            <a:r>
              <a:rPr lang="it-IT" sz="1600" dirty="0" smtClean="0">
                <a:solidFill>
                  <a:srgbClr val="FFFF00"/>
                </a:solidFill>
              </a:rPr>
              <a:t>è stata costellata di delusioni e paure che non facevano altro che aggiungere mattoni nel suo muro di difesa dal mondo </a:t>
            </a:r>
            <a:r>
              <a:rPr lang="it-IT" sz="1600" dirty="0" smtClean="0"/>
              <a:t>(da qui deriva l'espressione "</a:t>
            </a:r>
            <a:r>
              <a:rPr lang="it-IT" sz="1600" dirty="0" err="1" smtClean="0"/>
              <a:t>another</a:t>
            </a:r>
            <a:r>
              <a:rPr lang="it-IT" sz="1600" dirty="0" smtClean="0"/>
              <a:t> </a:t>
            </a:r>
            <a:r>
              <a:rPr lang="it-IT" sz="1600" dirty="0" err="1" smtClean="0"/>
              <a:t>brick</a:t>
            </a:r>
            <a:r>
              <a:rPr lang="it-IT" sz="1600" dirty="0" smtClean="0"/>
              <a:t> in the </a:t>
            </a:r>
            <a:r>
              <a:rPr lang="it-IT" sz="1600" dirty="0" err="1" smtClean="0"/>
              <a:t>wall</a:t>
            </a:r>
            <a:r>
              <a:rPr lang="it-IT" sz="1600" dirty="0" smtClean="0"/>
              <a:t>"). Famoso è infatti il triste episodio che vide protagonista Roger </a:t>
            </a:r>
            <a:r>
              <a:rPr lang="it-IT" sz="1600" dirty="0" err="1" smtClean="0"/>
              <a:t>Waters</a:t>
            </a:r>
            <a:r>
              <a:rPr lang="it-IT" sz="1600" dirty="0" smtClean="0"/>
              <a:t> nell'ultima tappa dell'</a:t>
            </a:r>
            <a:r>
              <a:rPr lang="it-IT" sz="1600" i="1" dirty="0" err="1" smtClean="0"/>
              <a:t>Animals</a:t>
            </a:r>
            <a:r>
              <a:rPr lang="it-IT" sz="1600" i="1" dirty="0" smtClean="0"/>
              <a:t> Tour</a:t>
            </a:r>
            <a:r>
              <a:rPr lang="it-IT" sz="1600" dirty="0" smtClean="0"/>
              <a:t> a Montreal: durante il concerto, i fan continuavano a far chiasso e urlare, impedendo al gruppo di esibirsi; al culmine della rabbia, </a:t>
            </a:r>
            <a:r>
              <a:rPr lang="it-IT" sz="1600" i="1" dirty="0" smtClean="0">
                <a:solidFill>
                  <a:schemeClr val="accent1">
                    <a:lumMod val="40000"/>
                    <a:lumOff val="60000"/>
                  </a:schemeClr>
                </a:solidFill>
              </a:rPr>
              <a:t>Roger sputò in faccia a un suo fan che continuava ad urlare e spintonare le transenne. Questo episodio fu la conferma che si era ormai eretto un "muro psicologico" tra la band ed il relativo pubblico,</a:t>
            </a:r>
            <a:r>
              <a:rPr lang="it-IT" sz="1600" i="1" dirty="0" smtClean="0">
                <a:solidFill>
                  <a:schemeClr val="accent1">
                    <a:lumMod val="50000"/>
                  </a:schemeClr>
                </a:solidFill>
              </a:rPr>
              <a:t> </a:t>
            </a:r>
            <a:r>
              <a:rPr lang="it-IT" sz="1600" dirty="0" smtClean="0"/>
              <a:t>e fu proprio da quello spiacevole evento che Roger </a:t>
            </a:r>
            <a:r>
              <a:rPr lang="it-IT" sz="1600" dirty="0" err="1" smtClean="0"/>
              <a:t>Waters</a:t>
            </a:r>
            <a:r>
              <a:rPr lang="it-IT" sz="1600" dirty="0" smtClean="0"/>
              <a:t> iniziò a ideare il progetto di </a:t>
            </a:r>
            <a:r>
              <a:rPr lang="it-IT" sz="1600" i="1" dirty="0" smtClean="0"/>
              <a:t>The </a:t>
            </a:r>
            <a:r>
              <a:rPr lang="it-IT" sz="1600" i="1" dirty="0" err="1" smtClean="0"/>
              <a:t>Wall</a:t>
            </a:r>
            <a:r>
              <a:rPr lang="it-IT" sz="1600" dirty="0" smtClean="0"/>
              <a:t>.</a:t>
            </a:r>
            <a:endParaRPr lang="it-IT" sz="1600" dirty="0"/>
          </a:p>
        </p:txBody>
      </p:sp>
      <p:sp>
        <p:nvSpPr>
          <p:cNvPr id="9" name="CasellaDiTesto 8"/>
          <p:cNvSpPr txBox="1"/>
          <p:nvPr/>
        </p:nvSpPr>
        <p:spPr>
          <a:xfrm>
            <a:off x="4929190" y="3143248"/>
            <a:ext cx="4214810" cy="3785652"/>
          </a:xfrm>
          <a:prstGeom prst="rect">
            <a:avLst/>
          </a:prstGeom>
          <a:noFill/>
        </p:spPr>
        <p:txBody>
          <a:bodyPr wrap="square" rtlCol="0">
            <a:spAutoFit/>
          </a:bodyPr>
          <a:lstStyle/>
          <a:p>
            <a:pPr algn="just"/>
            <a:r>
              <a:rPr lang="it-IT" sz="1600" dirty="0" smtClean="0"/>
              <a:t>La figura ossessionata di </a:t>
            </a:r>
            <a:r>
              <a:rPr lang="it-IT" sz="1600" dirty="0" err="1" smtClean="0"/>
              <a:t>Waters</a:t>
            </a:r>
            <a:r>
              <a:rPr lang="it-IT" sz="1600" dirty="0" smtClean="0"/>
              <a:t>, che finirà le sue ultime giornate in una clinica psichiatrica, è l’esempio eclatante di vittima del “Sistema”!</a:t>
            </a:r>
          </a:p>
          <a:p>
            <a:pPr algn="just"/>
            <a:r>
              <a:rPr lang="it-IT" sz="1600" dirty="0" smtClean="0"/>
              <a:t>La volontà di abbattere “il muro”, il provarci con tutte le forze, non rimane che un atto autodistruttivo. Ma la speranza di una società diversa non muore mai, e resta il fatto che </a:t>
            </a:r>
            <a:r>
              <a:rPr lang="it-IT" sz="1600" b="1" dirty="0" smtClean="0">
                <a:solidFill>
                  <a:srgbClr val="FFCC66"/>
                </a:solidFill>
              </a:rPr>
              <a:t>“The </a:t>
            </a:r>
            <a:r>
              <a:rPr lang="it-IT" sz="1600" b="1" dirty="0" err="1" smtClean="0">
                <a:solidFill>
                  <a:srgbClr val="FFCC66"/>
                </a:solidFill>
              </a:rPr>
              <a:t>Wall</a:t>
            </a:r>
            <a:r>
              <a:rPr lang="it-IT" sz="1600" b="1" dirty="0" smtClean="0">
                <a:solidFill>
                  <a:srgbClr val="FFCC66"/>
                </a:solidFill>
              </a:rPr>
              <a:t>” può essere considerato il manifesto generazionale di un epoca unica!</a:t>
            </a:r>
          </a:p>
          <a:p>
            <a:pPr algn="just"/>
            <a:endParaRPr lang="it-IT" sz="1600" dirty="0" smtClean="0"/>
          </a:p>
          <a:p>
            <a:pPr algn="just"/>
            <a:r>
              <a:rPr lang="it-IT" sz="1200" i="1" dirty="0" smtClean="0">
                <a:solidFill>
                  <a:srgbClr val="FF0000"/>
                </a:solidFill>
              </a:rPr>
              <a:t>Ecco il video più famoso del film. Una drammatica presa di coscienza: l’imposizione del “Sistema” avviene sin da piccoli, e solo chi riesce a non omologarsi evita di rendersi “carne da macello” per “i potenti”!</a:t>
            </a:r>
            <a:endParaRPr lang="it-IT" sz="1200" i="1" dirty="0">
              <a:solidFill>
                <a:srgbClr val="FF0000"/>
              </a:solidFill>
            </a:endParaRPr>
          </a:p>
        </p:txBody>
      </p:sp>
      <p:sp>
        <p:nvSpPr>
          <p:cNvPr id="6" name="Freccia a sinistra 5">
            <a:hlinkClick r:id="" action="ppaction://hlinkshowjump?jump=previousslide"/>
          </p:cNvPr>
          <p:cNvSpPr/>
          <p:nvPr/>
        </p:nvSpPr>
        <p:spPr>
          <a:xfrm>
            <a:off x="0" y="27860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4500562" y="27860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5" action="ppaction://hlinksldjump"/>
          </p:cNvPr>
          <p:cNvSpPr/>
          <p:nvPr/>
        </p:nvSpPr>
        <p:spPr>
          <a:xfrm>
            <a:off x="2143108" y="27146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81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myself.bmp"/>
          <p:cNvPicPr>
            <a:picLocks noChangeAspect="1"/>
          </p:cNvPicPr>
          <p:nvPr/>
        </p:nvPicPr>
        <p:blipFill>
          <a:blip r:embed="rId2" cstate="print"/>
          <a:stretch>
            <a:fillRect/>
          </a:stretch>
        </p:blipFill>
        <p:spPr>
          <a:xfrm>
            <a:off x="0" y="0"/>
            <a:ext cx="9144000" cy="6858000"/>
          </a:xfrm>
          <a:prstGeom prst="rect">
            <a:avLst/>
          </a:prstGeom>
        </p:spPr>
      </p:pic>
      <p:sp>
        <p:nvSpPr>
          <p:cNvPr id="2" name="Rettangolo 1"/>
          <p:cNvSpPr/>
          <p:nvPr/>
        </p:nvSpPr>
        <p:spPr>
          <a:xfrm>
            <a:off x="0" y="1714488"/>
            <a:ext cx="9144000" cy="4339650"/>
          </a:xfrm>
          <a:prstGeom prst="rect">
            <a:avLst/>
          </a:prstGeom>
          <a:noFill/>
        </p:spPr>
        <p:txBody>
          <a:bodyPr wrap="square" lIns="91440" tIns="45720" rIns="91440" bIns="45720">
            <a:spAutoFit/>
            <a:scene3d>
              <a:camera prst="obliqueTopLeft"/>
              <a:lightRig rig="flat" dir="tl"/>
            </a:scene3d>
            <a:sp3d contourW="19050" prstMaterial="clear">
              <a:bevelT w="50800" h="50800"/>
              <a:contourClr>
                <a:schemeClr val="accent5">
                  <a:tint val="70000"/>
                  <a:satMod val="180000"/>
                  <a:alpha val="70000"/>
                </a:schemeClr>
              </a:contourClr>
            </a:sp3d>
          </a:bodyPr>
          <a:lstStyle/>
          <a:p>
            <a:pPr algn="ctr"/>
            <a:r>
              <a:rPr lang="it-IT" sz="13800" b="1" cap="none" spc="0" dirty="0" smtClean="0">
                <a:ln/>
                <a:solidFill>
                  <a:srgbClr val="FFFF00"/>
                </a:solidFill>
                <a:effectLst>
                  <a:glow rad="228600">
                    <a:schemeClr val="accent3">
                      <a:satMod val="175000"/>
                      <a:alpha val="40000"/>
                    </a:schemeClr>
                  </a:glow>
                </a:effectLst>
              </a:rPr>
              <a:t>L’era della </a:t>
            </a:r>
          </a:p>
          <a:p>
            <a:pPr algn="ctr"/>
            <a:r>
              <a:rPr lang="it-IT" sz="13800" b="1" i="1" cap="none" spc="0" dirty="0" smtClean="0">
                <a:ln/>
                <a:solidFill>
                  <a:srgbClr val="FF0000"/>
                </a:solidFill>
                <a:effectLst>
                  <a:glow rad="228600">
                    <a:schemeClr val="accent3">
                      <a:satMod val="175000"/>
                      <a:alpha val="40000"/>
                    </a:schemeClr>
                  </a:glow>
                </a:effectLst>
              </a:rPr>
              <a:t>Pop-Art</a:t>
            </a:r>
            <a:endParaRPr lang="it-IT" sz="13800" b="1" i="1" cap="none" spc="0" dirty="0">
              <a:ln/>
              <a:solidFill>
                <a:srgbClr val="FF0000"/>
              </a:solidFill>
              <a:effectLst>
                <a:glow rad="228600">
                  <a:schemeClr val="accent3">
                    <a:satMod val="175000"/>
                    <a:alpha val="40000"/>
                  </a:schemeClr>
                </a:glo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7.jpg"/>
          <p:cNvPicPr>
            <a:picLocks noChangeAspect="1"/>
          </p:cNvPicPr>
          <p:nvPr/>
        </p:nvPicPr>
        <p:blipFill>
          <a:blip r:embed="rId3" cstate="print"/>
          <a:stretch>
            <a:fillRect/>
          </a:stretch>
        </p:blipFill>
        <p:spPr>
          <a:xfrm>
            <a:off x="142844" y="214290"/>
            <a:ext cx="5322428" cy="6467036"/>
          </a:xfrm>
          <a:prstGeom prst="rect">
            <a:avLst/>
          </a:prstGeom>
          <a:ln w="228600" cap="sq" cmpd="thickThin">
            <a:solidFill>
              <a:srgbClr val="000000"/>
            </a:solidFill>
            <a:prstDash val="solid"/>
            <a:miter lim="800000"/>
          </a:ln>
          <a:effectLst>
            <a:innerShdw blurRad="76200">
              <a:srgbClr val="000000"/>
            </a:innerShdw>
          </a:effectLst>
          <a:scene3d>
            <a:camera prst="perspectiveContrastingRightFacing"/>
            <a:lightRig rig="threePt" dir="t"/>
          </a:scene3d>
        </p:spPr>
      </p:pic>
      <p:sp>
        <p:nvSpPr>
          <p:cNvPr id="2" name="Rettangolo 1"/>
          <p:cNvSpPr/>
          <p:nvPr/>
        </p:nvSpPr>
        <p:spPr>
          <a:xfrm>
            <a:off x="5913396" y="168124"/>
            <a:ext cx="1936749" cy="1015663"/>
          </a:xfrm>
          <a:prstGeom prst="rect">
            <a:avLst/>
          </a:prstGeom>
          <a:noFill/>
        </p:spPr>
        <p:txBody>
          <a:bodyPr wrap="none" lIns="91440" tIns="45720" rIns="91440" bIns="45720">
            <a:spAutoFit/>
            <a:scene3d>
              <a:camera prst="orthographicFront"/>
              <a:lightRig rig="threePt" dir="t"/>
            </a:scene3d>
            <a:sp3d prstMaterial="dkEdge"/>
          </a:bodyPr>
          <a:lstStyle/>
          <a:p>
            <a:pPr algn="ctr"/>
            <a:r>
              <a:rPr lang="it-IT"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1968!</a:t>
            </a:r>
          </a:p>
        </p:txBody>
      </p:sp>
      <p:sp>
        <p:nvSpPr>
          <p:cNvPr id="4" name="CasellaDiTesto 3"/>
          <p:cNvSpPr txBox="1"/>
          <p:nvPr/>
        </p:nvSpPr>
        <p:spPr>
          <a:xfrm>
            <a:off x="3714744" y="1643050"/>
            <a:ext cx="5643570" cy="4247317"/>
          </a:xfrm>
          <a:prstGeom prst="rect">
            <a:avLst/>
          </a:prstGeom>
          <a:noFill/>
        </p:spPr>
        <p:txBody>
          <a:bodyPr wrap="square" rtlCol="0">
            <a:spAutoFit/>
            <a:scene3d>
              <a:camera prst="perspectiveContrastingLeftFacing"/>
              <a:lightRig rig="threePt" dir="t"/>
            </a:scene3d>
          </a:bodyPr>
          <a:lstStyle/>
          <a:p>
            <a:pPr algn="just"/>
            <a:r>
              <a:rPr lang="it-IT" dirty="0" smtClean="0"/>
              <a:t>Il 1968 è stato per molti versi </a:t>
            </a:r>
            <a:r>
              <a:rPr lang="it-IT" dirty="0" smtClean="0">
                <a:solidFill>
                  <a:srgbClr val="FF0000"/>
                </a:solidFill>
              </a:rPr>
              <a:t>un anno particolare</a:t>
            </a:r>
            <a:r>
              <a:rPr lang="it-IT" dirty="0" smtClean="0"/>
              <a:t>, oserei dire </a:t>
            </a:r>
            <a:r>
              <a:rPr lang="it-IT" dirty="0" smtClean="0">
                <a:solidFill>
                  <a:srgbClr val="FF0000"/>
                </a:solidFill>
              </a:rPr>
              <a:t>unico</a:t>
            </a:r>
            <a:r>
              <a:rPr lang="it-IT" dirty="0" smtClean="0"/>
              <a:t> e in un certo qual modo </a:t>
            </a:r>
            <a:r>
              <a:rPr lang="it-IT" dirty="0" smtClean="0">
                <a:solidFill>
                  <a:srgbClr val="FF0000"/>
                </a:solidFill>
              </a:rPr>
              <a:t>irripetibile</a:t>
            </a:r>
            <a:r>
              <a:rPr lang="it-IT" dirty="0" smtClean="0"/>
              <a:t>, nel quale </a:t>
            </a:r>
            <a:r>
              <a:rPr lang="it-IT" dirty="0" smtClean="0">
                <a:solidFill>
                  <a:schemeClr val="accent2">
                    <a:lumMod val="60000"/>
                    <a:lumOff val="40000"/>
                  </a:schemeClr>
                </a:solidFill>
              </a:rPr>
              <a:t>grandi movimenti di massa socialmente disomogenei</a:t>
            </a:r>
            <a:r>
              <a:rPr lang="it-IT" dirty="0" smtClean="0"/>
              <a:t> (operai, studenti e gruppi etnici minoritari) </a:t>
            </a:r>
            <a:r>
              <a:rPr lang="it-IT" dirty="0" smtClean="0">
                <a:solidFill>
                  <a:schemeClr val="accent3">
                    <a:lumMod val="60000"/>
                    <a:lumOff val="40000"/>
                  </a:schemeClr>
                </a:solidFill>
              </a:rPr>
              <a:t>e formati per aggregazione spesso spontanea, attraversarono quasi tutti i paesi del mondo con la loro carica contestativa e sembrarono far vacillare governi e sistemi politici in nome di una trasformazione radicale della società</a:t>
            </a:r>
            <a:r>
              <a:rPr lang="it-IT" dirty="0" smtClean="0"/>
              <a:t>. La portata della partecipazione popolare e la sua notorietà, oltre allo svolgersi degli eventi in un tempo relativamente concentrato ed intenso, contribuirono ad identificare col nome dell'anno il movimento, il </a:t>
            </a:r>
            <a:r>
              <a:rPr lang="it-IT" b="1" dirty="0" smtClean="0"/>
              <a:t>Sessantotto</a:t>
            </a:r>
            <a:r>
              <a:rPr lang="it-IT" dirty="0" smtClean="0"/>
              <a:t> appunto.</a:t>
            </a:r>
          </a:p>
          <a:p>
            <a:pPr algn="just"/>
            <a:endParaRPr lang="it-IT" dirty="0"/>
          </a:p>
        </p:txBody>
      </p:sp>
      <p:sp>
        <p:nvSpPr>
          <p:cNvPr id="5" name="Smile 4">
            <a:hlinkClick r:id="rId4" action="ppaction://hlinksldjump"/>
          </p:cNvPr>
          <p:cNvSpPr/>
          <p:nvPr/>
        </p:nvSpPr>
        <p:spPr>
          <a:xfrm>
            <a:off x="7858148" y="6143644"/>
            <a:ext cx="642942" cy="571504"/>
          </a:xfrm>
          <a:prstGeom prst="smileyFac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5">
            <a:hlinkClick r:id="" action="ppaction://hlinkshowjump?jump=nextslide"/>
          </p:cNvPr>
          <p:cNvSpPr/>
          <p:nvPr/>
        </p:nvSpPr>
        <p:spPr>
          <a:xfrm>
            <a:off x="8643966" y="628652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sinistra 6">
            <a:hlinkClick r:id="" action="ppaction://hlinkshowjump?jump=previousslide"/>
          </p:cNvPr>
          <p:cNvSpPr/>
          <p:nvPr/>
        </p:nvSpPr>
        <p:spPr>
          <a:xfrm>
            <a:off x="7286644" y="6286520"/>
            <a:ext cx="428628"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immagine 4" descr="photobooth%20600%20px%20.gif"/>
          <p:cNvPicPr>
            <a:picLocks noGrp="1" noChangeAspect="1"/>
          </p:cNvPicPr>
          <p:nvPr>
            <p:ph type="pic" idx="1"/>
          </p:nvPr>
        </p:nvPicPr>
        <p:blipFill>
          <a:blip r:embed="rId2"/>
          <a:srcRect t="13889" b="13889"/>
          <a:stretch>
            <a:fillRect/>
          </a:stretch>
        </p:blipFill>
        <p:spPr>
          <a:xfrm>
            <a:off x="785786" y="1500174"/>
            <a:ext cx="7143800" cy="5159411"/>
          </a:xfrm>
        </p:spPr>
      </p:pic>
      <p:sp>
        <p:nvSpPr>
          <p:cNvPr id="4" name="Segnaposto testo 3"/>
          <p:cNvSpPr>
            <a:spLocks noGrp="1"/>
          </p:cNvSpPr>
          <p:nvPr>
            <p:ph type="body" sz="half" idx="2"/>
          </p:nvPr>
        </p:nvSpPr>
        <p:spPr>
          <a:xfrm>
            <a:off x="1714480" y="1071546"/>
            <a:ext cx="5386406" cy="404825"/>
          </a:xfrm>
        </p:spPr>
        <p:txBody>
          <a:bodyPr>
            <a:normAutofit/>
          </a:bodyPr>
          <a:lstStyle/>
          <a:p>
            <a:r>
              <a:rPr lang="it-IT" sz="1600" i="1" dirty="0" smtClean="0">
                <a:solidFill>
                  <a:schemeClr val="accent3">
                    <a:lumMod val="20000"/>
                    <a:lumOff val="80000"/>
                  </a:schemeClr>
                </a:solidFill>
              </a:rPr>
              <a:t>6 Agosto 1928  -  22 Febbraio 1987</a:t>
            </a:r>
            <a:endParaRPr lang="it-IT" sz="1600" i="1" dirty="0">
              <a:solidFill>
                <a:schemeClr val="accent3">
                  <a:lumMod val="20000"/>
                  <a:lumOff val="80000"/>
                </a:schemeClr>
              </a:solidFill>
            </a:endParaRPr>
          </a:p>
        </p:txBody>
      </p:sp>
      <p:sp>
        <p:nvSpPr>
          <p:cNvPr id="6" name="Rettangolo 5"/>
          <p:cNvSpPr/>
          <p:nvPr/>
        </p:nvSpPr>
        <p:spPr>
          <a:xfrm>
            <a:off x="1928794" y="285728"/>
            <a:ext cx="5214974"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it-IT" sz="5400" b="1" cap="none" spc="0" dirty="0" err="1" smtClean="0">
                <a:ln/>
                <a:solidFill>
                  <a:schemeClr val="accent3"/>
                </a:solidFill>
                <a:effectLst/>
              </a:rPr>
              <a:t>AndY</a:t>
            </a:r>
            <a:r>
              <a:rPr lang="it-IT" sz="5400" b="1" cap="none" spc="0" dirty="0" smtClean="0">
                <a:ln/>
                <a:solidFill>
                  <a:schemeClr val="accent3"/>
                </a:solidFill>
                <a:effectLst/>
              </a:rPr>
              <a:t> </a:t>
            </a:r>
            <a:r>
              <a:rPr lang="it-IT" sz="5400" b="1" cap="none" spc="0" dirty="0" err="1" smtClean="0">
                <a:ln/>
                <a:solidFill>
                  <a:schemeClr val="accent3"/>
                </a:solidFill>
                <a:effectLst/>
              </a:rPr>
              <a:t>WarhoL</a:t>
            </a:r>
            <a:endParaRPr lang="it-IT" sz="5400" b="1" cap="none" spc="0" dirty="0" smtClean="0">
              <a:ln/>
              <a:solidFill>
                <a:schemeClr val="accent3"/>
              </a:solidFill>
              <a:effectLs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0" y="785794"/>
            <a:ext cx="9144000" cy="5715016"/>
          </a:xfrm>
        </p:spPr>
        <p:txBody>
          <a:bodyPr>
            <a:normAutofit fontScale="92500" lnSpcReduction="10000"/>
          </a:bodyPr>
          <a:lstStyle/>
          <a:p>
            <a:pPr algn="just"/>
            <a:r>
              <a:rPr lang="it-IT" sz="1600" dirty="0" smtClean="0"/>
              <a:t>Figlio di immigrati slovacchi di etnia rumena, mostrò subito il suo talento artistico, e studiò arte pubblicitaria lavorando, in seguito, anche presso alcune riviste come "Vogue", "Harper's Bazar", "Glamour“. Dopo la laurea, ottenuta nel 1949 , si trasferì a New York. </a:t>
            </a:r>
          </a:p>
          <a:p>
            <a:pPr algn="just"/>
            <a:r>
              <a:rPr lang="it-IT" sz="1600" dirty="0" smtClean="0"/>
              <a:t>Nel 1952 tiene la prima personale alla Hugo </a:t>
            </a:r>
            <a:r>
              <a:rPr lang="it-IT" sz="1600" dirty="0" err="1" smtClean="0"/>
              <a:t>Gallery</a:t>
            </a:r>
            <a:r>
              <a:rPr lang="it-IT" sz="1600" dirty="0" smtClean="0"/>
              <a:t> di New York. Disegna anche scenografie.</a:t>
            </a:r>
            <a:br>
              <a:rPr lang="it-IT" sz="1600" dirty="0" smtClean="0"/>
            </a:br>
            <a:r>
              <a:rPr lang="it-IT" sz="1600" dirty="0" smtClean="0"/>
              <a:t>Nel 1956 Warhol espone alcuni disegni alla </a:t>
            </a:r>
            <a:r>
              <a:rPr lang="it-IT" sz="1600" dirty="0" err="1" smtClean="0"/>
              <a:t>Bodley</a:t>
            </a:r>
            <a:r>
              <a:rPr lang="it-IT" sz="1600" dirty="0" smtClean="0"/>
              <a:t> </a:t>
            </a:r>
            <a:r>
              <a:rPr lang="it-IT" sz="1600" dirty="0" err="1" smtClean="0"/>
              <a:t>Gallery</a:t>
            </a:r>
            <a:r>
              <a:rPr lang="it-IT" sz="1600" dirty="0" smtClean="0"/>
              <a:t> e presenta le sue </a:t>
            </a:r>
            <a:r>
              <a:rPr lang="it-IT" sz="1600" i="1" dirty="0" smtClean="0"/>
              <a:t>Golden </a:t>
            </a:r>
            <a:r>
              <a:rPr lang="it-IT" sz="1600" i="1" dirty="0" err="1" smtClean="0"/>
              <a:t>Shoes</a:t>
            </a:r>
            <a:r>
              <a:rPr lang="it-IT" sz="1600" dirty="0" smtClean="0"/>
              <a:t> in Madison Avenue.	</a:t>
            </a:r>
          </a:p>
          <a:p>
            <a:pPr algn="just"/>
            <a:r>
              <a:rPr lang="it-IT" sz="1600" dirty="0" smtClean="0"/>
              <a:t>Intorno al 1960 Andy Warhol comincia a realizzare i primi dipinti che si rifanno a </a:t>
            </a:r>
            <a:r>
              <a:rPr lang="it-IT" sz="1600" b="1" dirty="0" smtClean="0"/>
              <a:t>fumetti</a:t>
            </a:r>
            <a:r>
              <a:rPr lang="it-IT" sz="1600" dirty="0" smtClean="0"/>
              <a:t> e </a:t>
            </a:r>
            <a:r>
              <a:rPr lang="it-IT" sz="1600" b="1" dirty="0" smtClean="0"/>
              <a:t>immagini pubblicitarie</a:t>
            </a:r>
            <a:r>
              <a:rPr lang="it-IT" sz="1600" dirty="0" smtClean="0"/>
              <a:t>. In queste prime opere compaiono personaggi noti, come Dick Tracy, </a:t>
            </a:r>
            <a:r>
              <a:rPr lang="it-IT" sz="1600" i="1" dirty="0" err="1" smtClean="0"/>
              <a:t>Popeye</a:t>
            </a:r>
            <a:r>
              <a:rPr lang="it-IT" sz="1600" i="1" dirty="0" smtClean="0"/>
              <a:t>,</a:t>
            </a:r>
            <a:r>
              <a:rPr lang="it-IT" sz="1600" dirty="0" smtClean="0"/>
              <a:t> </a:t>
            </a:r>
            <a:r>
              <a:rPr lang="it-IT" sz="1600" i="1" dirty="0" smtClean="0"/>
              <a:t>Superman</a:t>
            </a:r>
            <a:r>
              <a:rPr lang="it-IT" sz="1600" dirty="0" smtClean="0"/>
              <a:t> e le prime bottiglie di Coca Cola.</a:t>
            </a:r>
          </a:p>
          <a:p>
            <a:pPr algn="just"/>
            <a:r>
              <a:rPr lang="it-IT" sz="1600" dirty="0" smtClean="0"/>
              <a:t/>
            </a:r>
            <a:br>
              <a:rPr lang="it-IT" sz="1600" dirty="0" smtClean="0"/>
            </a:br>
            <a:r>
              <a:rPr lang="it-IT" sz="1600" dirty="0" smtClean="0">
                <a:solidFill>
                  <a:srgbClr val="DFF478"/>
                </a:solidFill>
              </a:rPr>
              <a:t>Nel 1962 Warhol inizia a utilizzare la tecnica di stampa della </a:t>
            </a:r>
            <a:r>
              <a:rPr lang="it-IT" sz="1600" b="1" dirty="0" smtClean="0">
                <a:solidFill>
                  <a:srgbClr val="DFF478"/>
                </a:solidFill>
              </a:rPr>
              <a:t>serigrafia</a:t>
            </a:r>
            <a:r>
              <a:rPr lang="it-IT" sz="1600" dirty="0" smtClean="0">
                <a:solidFill>
                  <a:srgbClr val="DFF478"/>
                </a:solidFill>
              </a:rPr>
              <a:t>, rivolgendo l'attenzione alla riproduzione di immagini comuni, degne del titolo di "icone simbolo" del suo tempo. </a:t>
            </a:r>
            <a:r>
              <a:rPr lang="it-IT" sz="1600" dirty="0" smtClean="0"/>
              <a:t>Tratta anche temi carichi di tensione, come i </a:t>
            </a:r>
            <a:r>
              <a:rPr lang="it-IT" sz="1600" i="1" dirty="0" err="1" smtClean="0"/>
              <a:t>Car</a:t>
            </a:r>
            <a:r>
              <a:rPr lang="it-IT" sz="1600" i="1" dirty="0" smtClean="0"/>
              <a:t> Crash </a:t>
            </a:r>
            <a:r>
              <a:rPr lang="it-IT" sz="1600" dirty="0" smtClean="0"/>
              <a:t>(Incidenti automobilistici) e </a:t>
            </a:r>
            <a:r>
              <a:rPr lang="it-IT" sz="1600" i="1" dirty="0" err="1" smtClean="0"/>
              <a:t>Electric</a:t>
            </a:r>
            <a:r>
              <a:rPr lang="it-IT" sz="1600" i="1" dirty="0" smtClean="0"/>
              <a:t> </a:t>
            </a:r>
            <a:r>
              <a:rPr lang="it-IT" sz="1600" i="1" dirty="0" err="1" smtClean="0"/>
              <a:t>Chair</a:t>
            </a:r>
            <a:r>
              <a:rPr lang="it-IT" sz="1600" i="1" dirty="0" smtClean="0"/>
              <a:t> </a:t>
            </a:r>
            <a:r>
              <a:rPr lang="it-IT" sz="1600" dirty="0" smtClean="0"/>
              <a:t>(sedia elettrica). Negli anni successivi decide di abbracciare un progetto più vasto, proponendosi come imprenditore dell'avanguardia creativa di massa. Per questo fonda la </a:t>
            </a:r>
            <a:r>
              <a:rPr lang="it-IT" sz="1600" b="1" dirty="0" err="1" smtClean="0"/>
              <a:t>Factory</a:t>
            </a:r>
            <a:r>
              <a:rPr lang="it-IT" sz="1600" dirty="0" smtClean="0"/>
              <a:t>, che può essere considerata una sorta di officina di lavoro collettivo. </a:t>
            </a:r>
          </a:p>
          <a:p>
            <a:pPr algn="just"/>
            <a:r>
              <a:rPr lang="it-IT" sz="1600" dirty="0" smtClean="0"/>
              <a:t>Nel 1963 Warhol comincia a dedicarsi al cinema. Produce due lungometraggi: </a:t>
            </a:r>
            <a:r>
              <a:rPr lang="it-IT" sz="1600" i="1" dirty="0" err="1" smtClean="0"/>
              <a:t>Sleep</a:t>
            </a:r>
            <a:r>
              <a:rPr lang="it-IT" sz="1600" dirty="0" smtClean="0"/>
              <a:t> e </a:t>
            </a:r>
            <a:r>
              <a:rPr lang="it-IT" sz="1600" i="1" dirty="0" smtClean="0"/>
              <a:t>Empire</a:t>
            </a:r>
            <a:r>
              <a:rPr lang="it-IT" sz="1600" dirty="0" smtClean="0"/>
              <a:t> (1964).</a:t>
            </a:r>
          </a:p>
          <a:p>
            <a:pPr algn="just"/>
            <a:r>
              <a:rPr lang="it-IT" sz="1600" dirty="0" smtClean="0"/>
              <a:t>Fallito il tentativo di fondare un gruppo musicale con La Monte Young e Walter de Maria, nel 1967 si lega al gruppo rock dei </a:t>
            </a:r>
            <a:r>
              <a:rPr lang="it-IT" sz="1600" i="1" dirty="0" err="1" smtClean="0"/>
              <a:t>Velvet</a:t>
            </a:r>
            <a:r>
              <a:rPr lang="it-IT" sz="1600" i="1" dirty="0" smtClean="0"/>
              <a:t> Underground</a:t>
            </a:r>
            <a:r>
              <a:rPr lang="it-IT" sz="1600" dirty="0" smtClean="0"/>
              <a:t>. Finanzia il primo disco e disegna una famosa copertina:</a:t>
            </a:r>
            <a:br>
              <a:rPr lang="it-IT" sz="1600" dirty="0" smtClean="0"/>
            </a:br>
            <a:endParaRPr lang="it-IT" sz="1600" dirty="0" smtClean="0"/>
          </a:p>
          <a:p>
            <a:pPr algn="just"/>
            <a:r>
              <a:rPr lang="it-IT" sz="1600" dirty="0" smtClean="0"/>
              <a:t/>
            </a:r>
            <a:br>
              <a:rPr lang="it-IT" sz="1600" dirty="0" smtClean="0"/>
            </a:br>
            <a:endParaRPr lang="it-IT" sz="1600" dirty="0" smtClean="0"/>
          </a:p>
          <a:p>
            <a:pPr algn="just"/>
            <a:r>
              <a:rPr lang="it-IT" sz="1600" dirty="0" smtClean="0"/>
              <a:t/>
            </a:r>
            <a:br>
              <a:rPr lang="it-IT" sz="1600" dirty="0" smtClean="0"/>
            </a:br>
            <a:endParaRPr lang="it-IT" sz="1600" dirty="0" smtClean="0"/>
          </a:p>
        </p:txBody>
      </p:sp>
      <p:pic>
        <p:nvPicPr>
          <p:cNvPr id="4" name="Immagine 3" descr="Velvet_Underground_Nico_Andy_Warhol2.jpg"/>
          <p:cNvPicPr>
            <a:picLocks noChangeAspect="1"/>
          </p:cNvPicPr>
          <p:nvPr/>
        </p:nvPicPr>
        <p:blipFill>
          <a:blip r:embed="rId2"/>
          <a:stretch>
            <a:fillRect/>
          </a:stretch>
        </p:blipFill>
        <p:spPr>
          <a:xfrm>
            <a:off x="5286380" y="5029200"/>
            <a:ext cx="1828800" cy="1828800"/>
          </a:xfrm>
          <a:prstGeom prst="rect">
            <a:avLst/>
          </a:prstGeom>
        </p:spPr>
      </p:pic>
      <p:sp>
        <p:nvSpPr>
          <p:cNvPr id="5" name="CasellaDiTesto 4"/>
          <p:cNvSpPr txBox="1"/>
          <p:nvPr/>
        </p:nvSpPr>
        <p:spPr>
          <a:xfrm>
            <a:off x="428596" y="0"/>
            <a:ext cx="5286412" cy="646331"/>
          </a:xfrm>
          <a:prstGeom prst="rect">
            <a:avLst/>
          </a:prstGeom>
          <a:noFill/>
        </p:spPr>
        <p:txBody>
          <a:bodyPr wrap="square" rtlCol="0">
            <a:spAutoFit/>
          </a:bodyPr>
          <a:lstStyle/>
          <a:p>
            <a:pPr lvl="5"/>
            <a:r>
              <a:rPr lang="it-IT" sz="3600" b="1" dirty="0" smtClean="0">
                <a:solidFill>
                  <a:schemeClr val="accent3">
                    <a:lumMod val="60000"/>
                    <a:lumOff val="40000"/>
                  </a:schemeClr>
                </a:solidFill>
                <a:effectLst>
                  <a:outerShdw blurRad="38100" dist="38100" dir="2700000" algn="tl">
                    <a:srgbClr val="000000">
                      <a:alpha val="43137"/>
                    </a:srgbClr>
                  </a:outerShdw>
                </a:effectLst>
              </a:rPr>
              <a:t>Biografia …</a:t>
            </a:r>
            <a:endParaRPr lang="it-IT" sz="3600" b="1" dirty="0">
              <a:solidFill>
                <a:schemeClr val="accent3">
                  <a:lumMod val="60000"/>
                  <a:lumOff val="40000"/>
                </a:schemeClr>
              </a:solidFill>
              <a:effectLst>
                <a:outerShdw blurRad="38100" dist="38100" dir="2700000" algn="tl">
                  <a:srgbClr val="000000">
                    <a:alpha val="43137"/>
                  </a:srgbClr>
                </a:outerShdw>
              </a:effectLst>
            </a:endParaRPr>
          </a:p>
        </p:txBody>
      </p:sp>
      <p:pic>
        <p:nvPicPr>
          <p:cNvPr id="6" name="Immagine 5" descr="Warhomickeymouse.jpg"/>
          <p:cNvPicPr>
            <a:picLocks noChangeAspect="1"/>
          </p:cNvPicPr>
          <p:nvPr/>
        </p:nvPicPr>
        <p:blipFill>
          <a:blip r:embed="rId3"/>
          <a:stretch>
            <a:fillRect/>
          </a:stretch>
        </p:blipFill>
        <p:spPr>
          <a:xfrm>
            <a:off x="0" y="5000644"/>
            <a:ext cx="2000232" cy="1857356"/>
          </a:xfrm>
          <a:prstGeom prst="rect">
            <a:avLst/>
          </a:prstGeom>
        </p:spPr>
      </p:pic>
      <p:sp>
        <p:nvSpPr>
          <p:cNvPr id="7" name="Freccia a sinistra 6">
            <a:hlinkClick r:id="" action="ppaction://hlinkshowjump?jump=previousslide"/>
          </p:cNvPr>
          <p:cNvSpPr/>
          <p:nvPr/>
        </p:nvSpPr>
        <p:spPr>
          <a:xfrm>
            <a:off x="7286644" y="628652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501090" y="628652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4" action="ppaction://hlinksldjump"/>
          </p:cNvPr>
          <p:cNvSpPr/>
          <p:nvPr/>
        </p:nvSpPr>
        <p:spPr>
          <a:xfrm>
            <a:off x="7858148" y="6215082"/>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1"/>
            <a:ext cx="9144000" cy="4278094"/>
          </a:xfrm>
          <a:prstGeom prst="rect">
            <a:avLst/>
          </a:prstGeom>
          <a:noFill/>
        </p:spPr>
        <p:txBody>
          <a:bodyPr wrap="square" rtlCol="0">
            <a:spAutoFit/>
          </a:bodyPr>
          <a:lstStyle/>
          <a:p>
            <a:r>
              <a:rPr lang="it-IT" sz="1600" dirty="0" smtClean="0"/>
              <a:t>Nel 1968 rischia la morte, all'interno della </a:t>
            </a:r>
            <a:r>
              <a:rPr lang="it-IT" sz="1600" dirty="0" err="1" smtClean="0"/>
              <a:t>Factory</a:t>
            </a:r>
            <a:r>
              <a:rPr lang="it-IT" sz="1600" dirty="0" smtClean="0"/>
              <a:t>, per l'attentato di una squilibrata: </a:t>
            </a:r>
            <a:r>
              <a:rPr lang="it-IT" sz="1600" dirty="0" err="1" smtClean="0"/>
              <a:t>Valerie</a:t>
            </a:r>
            <a:r>
              <a:rPr lang="it-IT" sz="1600" dirty="0" smtClean="0"/>
              <a:t> </a:t>
            </a:r>
            <a:r>
              <a:rPr lang="it-IT" sz="1600" dirty="0" err="1" smtClean="0"/>
              <a:t>Solanas</a:t>
            </a:r>
            <a:r>
              <a:rPr lang="it-IT" sz="1600" dirty="0" smtClean="0"/>
              <a:t>, unico membro della </a:t>
            </a:r>
            <a:r>
              <a:rPr lang="it-IT" sz="1600" dirty="0" err="1" smtClean="0"/>
              <a:t>S.C.U.M.</a:t>
            </a:r>
            <a:r>
              <a:rPr lang="it-IT" sz="1600" dirty="0" smtClean="0"/>
              <a:t> (una società che si propone di eliminare gli uomini).</a:t>
            </a:r>
            <a:br>
              <a:rPr lang="it-IT" sz="1600" dirty="0" smtClean="0"/>
            </a:br>
            <a:r>
              <a:rPr lang="it-IT" sz="1600" dirty="0" smtClean="0"/>
              <a:t>Espone al Moderna </a:t>
            </a:r>
            <a:r>
              <a:rPr lang="it-IT" sz="1600" dirty="0" err="1" smtClean="0"/>
              <a:t>Museet</a:t>
            </a:r>
            <a:r>
              <a:rPr lang="it-IT" sz="1600" dirty="0" smtClean="0"/>
              <a:t> di Stoccolma. Pubblica il romanzo </a:t>
            </a:r>
            <a:r>
              <a:rPr lang="it-IT" sz="1600" i="1" dirty="0" smtClean="0"/>
              <a:t>A: </a:t>
            </a:r>
            <a:r>
              <a:rPr lang="it-IT" sz="1600" i="1" dirty="0" err="1" smtClean="0"/>
              <a:t>a</a:t>
            </a:r>
            <a:r>
              <a:rPr lang="it-IT" sz="1600" i="1" dirty="0" smtClean="0"/>
              <a:t> </a:t>
            </a:r>
            <a:r>
              <a:rPr lang="it-IT" sz="1600" i="1" dirty="0" err="1" smtClean="0"/>
              <a:t>novel</a:t>
            </a:r>
            <a:r>
              <a:rPr lang="it-IT" sz="1600" dirty="0" smtClean="0"/>
              <a:t>.</a:t>
            </a:r>
            <a:br>
              <a:rPr lang="it-IT" sz="1600" dirty="0" smtClean="0"/>
            </a:br>
            <a:r>
              <a:rPr lang="it-IT" sz="1600" dirty="0" smtClean="0"/>
              <a:t>Nel 1969 produce il primo film in collaborazione con Paul </a:t>
            </a:r>
            <a:r>
              <a:rPr lang="it-IT" sz="1600" dirty="0" err="1" smtClean="0"/>
              <a:t>Morissey</a:t>
            </a:r>
            <a:r>
              <a:rPr lang="it-IT" sz="1600" b="1" dirty="0" smtClean="0"/>
              <a:t> : </a:t>
            </a:r>
            <a:r>
              <a:rPr lang="it-IT" sz="1600" i="1" dirty="0" smtClean="0"/>
              <a:t>Flash</a:t>
            </a:r>
          </a:p>
          <a:p>
            <a:r>
              <a:rPr lang="it-IT" sz="1600" dirty="0" smtClean="0"/>
              <a:t>A partire dal 1969, fino al 1972, Andy Warhol esegue ritratti, su commissione e non. Scrive anche un libro: </a:t>
            </a:r>
            <a:r>
              <a:rPr lang="it-IT" sz="1600" i="1" dirty="0" smtClean="0"/>
              <a:t>La filosofia di Andy Warhol (Dalla A alla B e ritorno)</a:t>
            </a:r>
            <a:r>
              <a:rPr lang="it-IT" sz="1600" dirty="0" smtClean="0"/>
              <a:t>, pubblicato nel 1975. Nel 1980 Andy Warhol diventa produttore della </a:t>
            </a:r>
            <a:r>
              <a:rPr lang="it-IT" sz="1600" b="1" dirty="0" smtClean="0"/>
              <a:t>Andy Warhol's TV</a:t>
            </a:r>
            <a:r>
              <a:rPr lang="it-IT" sz="1600" dirty="0" smtClean="0"/>
              <a:t>.</a:t>
            </a:r>
          </a:p>
          <a:p>
            <a:r>
              <a:rPr lang="it-IT" sz="1600" dirty="0" smtClean="0"/>
              <a:t>Nel 1986 Warhol si dedica ai ritratti di Lenin e ad alcuni autoritratti.</a:t>
            </a:r>
            <a:br>
              <a:rPr lang="it-IT" sz="1600" dirty="0" smtClean="0"/>
            </a:br>
            <a:r>
              <a:rPr lang="it-IT" sz="1600" dirty="0" smtClean="0"/>
              <a:t>Negli ultimi anni si occupa anche della rivisitazione di opere dei grandi maestri del Rinascimento: Paolo Uccello, Piero della Francesca, e soprattutto Leonardo. </a:t>
            </a:r>
            <a:r>
              <a:rPr lang="it-IT" sz="1600" dirty="0" smtClean="0">
                <a:solidFill>
                  <a:srgbClr val="FFFF00"/>
                </a:solidFill>
              </a:rPr>
              <a:t>Ispirandosi proprio a Leonardo, ricava il ciclo </a:t>
            </a:r>
            <a:r>
              <a:rPr lang="it-IT" sz="1600" i="1" dirty="0" smtClean="0">
                <a:solidFill>
                  <a:srgbClr val="FFFF00"/>
                </a:solidFill>
              </a:rPr>
              <a:t>The Last </a:t>
            </a:r>
            <a:r>
              <a:rPr lang="it-IT" sz="1600" i="1" dirty="0" err="1" smtClean="0">
                <a:solidFill>
                  <a:srgbClr val="FFFF00"/>
                </a:solidFill>
              </a:rPr>
              <a:t>Supper</a:t>
            </a:r>
            <a:r>
              <a:rPr lang="it-IT" sz="1600" dirty="0" smtClean="0">
                <a:solidFill>
                  <a:srgbClr val="FFFF00"/>
                </a:solidFill>
              </a:rPr>
              <a:t> (L'ultima cena). </a:t>
            </a:r>
          </a:p>
          <a:p>
            <a:endParaRPr lang="it-IT" sz="1600" dirty="0" smtClean="0"/>
          </a:p>
          <a:p>
            <a:r>
              <a:rPr lang="it-IT" sz="1600" dirty="0" smtClean="0"/>
              <a:t/>
            </a:r>
            <a:br>
              <a:rPr lang="it-IT" sz="1600" dirty="0" smtClean="0"/>
            </a:br>
            <a:endParaRPr lang="it-IT" sz="1600" dirty="0" smtClean="0"/>
          </a:p>
          <a:p>
            <a:r>
              <a:rPr lang="it-IT" sz="1600" dirty="0" smtClean="0"/>
              <a:t/>
            </a:r>
            <a:br>
              <a:rPr lang="it-IT" sz="1600" dirty="0" smtClean="0"/>
            </a:br>
            <a:endParaRPr lang="it-IT" sz="1600" i="1" dirty="0" smtClean="0"/>
          </a:p>
          <a:p>
            <a:endParaRPr lang="it-IT" sz="1600" i="1" dirty="0"/>
          </a:p>
        </p:txBody>
      </p:sp>
      <p:pic>
        <p:nvPicPr>
          <p:cNvPr id="3" name="Immagine 2" descr="haden-guest8-3-10.jpg"/>
          <p:cNvPicPr>
            <a:picLocks noChangeAspect="1"/>
          </p:cNvPicPr>
          <p:nvPr/>
        </p:nvPicPr>
        <p:blipFill>
          <a:blip r:embed="rId2"/>
          <a:stretch>
            <a:fillRect/>
          </a:stretch>
        </p:blipFill>
        <p:spPr>
          <a:xfrm>
            <a:off x="142844" y="2928934"/>
            <a:ext cx="3630168" cy="3657600"/>
          </a:xfrm>
          <a:prstGeom prst="rect">
            <a:avLst/>
          </a:prstGeom>
        </p:spPr>
      </p:pic>
      <p:pic>
        <p:nvPicPr>
          <p:cNvPr id="4" name="Immagine 3" descr="W1158P~Detail-of-the-Last-Supper-c-1986-Posters.jpg"/>
          <p:cNvPicPr>
            <a:picLocks noChangeAspect="1"/>
          </p:cNvPicPr>
          <p:nvPr/>
        </p:nvPicPr>
        <p:blipFill>
          <a:blip r:embed="rId3"/>
          <a:stretch>
            <a:fillRect/>
          </a:stretch>
        </p:blipFill>
        <p:spPr>
          <a:xfrm>
            <a:off x="4000496" y="2571744"/>
            <a:ext cx="3810000" cy="2638425"/>
          </a:xfrm>
          <a:prstGeom prst="rect">
            <a:avLst/>
          </a:prstGeom>
        </p:spPr>
      </p:pic>
      <p:sp>
        <p:nvSpPr>
          <p:cNvPr id="5" name="CasellaDiTesto 4"/>
          <p:cNvSpPr txBox="1"/>
          <p:nvPr/>
        </p:nvSpPr>
        <p:spPr>
          <a:xfrm>
            <a:off x="3929058" y="5286388"/>
            <a:ext cx="5214942" cy="1600438"/>
          </a:xfrm>
          <a:prstGeom prst="rect">
            <a:avLst/>
          </a:prstGeom>
          <a:noFill/>
        </p:spPr>
        <p:txBody>
          <a:bodyPr wrap="square" rtlCol="0">
            <a:spAutoFit/>
          </a:bodyPr>
          <a:lstStyle/>
          <a:p>
            <a:r>
              <a:rPr lang="it-IT" sz="1400" dirty="0" smtClean="0">
                <a:solidFill>
                  <a:srgbClr val="FDCB67"/>
                </a:solidFill>
              </a:rPr>
              <a:t>Andy Warhol muore a New York nel 1987, nel corso di una banale operazione chirurgica.</a:t>
            </a:r>
            <a:r>
              <a:rPr lang="it-IT" sz="1400" dirty="0" smtClean="0"/>
              <a:t/>
            </a:r>
            <a:br>
              <a:rPr lang="it-IT" sz="1400" dirty="0" smtClean="0"/>
            </a:br>
            <a:r>
              <a:rPr lang="it-IT" sz="1400" dirty="0" smtClean="0"/>
              <a:t>Nella primavera del 1988, 10.000 oggetti di sua proprietà vengono venduti all'asta da </a:t>
            </a:r>
            <a:r>
              <a:rPr lang="it-IT" sz="1400" dirty="0" err="1" smtClean="0"/>
              <a:t>Sotheby</a:t>
            </a:r>
            <a:r>
              <a:rPr lang="it-IT" sz="1400" dirty="0" smtClean="0"/>
              <a:t>'s per finanziare la </a:t>
            </a:r>
            <a:r>
              <a:rPr lang="it-IT" sz="1400" b="1" dirty="0" smtClean="0"/>
              <a:t>Andy Warhol </a:t>
            </a:r>
            <a:r>
              <a:rPr lang="it-IT" sz="1400" b="1" dirty="0" err="1" smtClean="0"/>
              <a:t>Foundation</a:t>
            </a:r>
            <a:r>
              <a:rPr lang="it-IT" sz="1400" b="1" dirty="0" smtClean="0"/>
              <a:t> </a:t>
            </a:r>
            <a:r>
              <a:rPr lang="it-IT" sz="1400" b="1" dirty="0" err="1" smtClean="0"/>
              <a:t>for</a:t>
            </a:r>
            <a:r>
              <a:rPr lang="it-IT" sz="1400" b="1" dirty="0" smtClean="0"/>
              <a:t> the </a:t>
            </a:r>
            <a:r>
              <a:rPr lang="it-IT" sz="1400" b="1" dirty="0" err="1" smtClean="0"/>
              <a:t>Visual</a:t>
            </a:r>
            <a:r>
              <a:rPr lang="it-IT" sz="1400" b="1" dirty="0" smtClean="0"/>
              <a:t> </a:t>
            </a:r>
            <a:r>
              <a:rPr lang="it-IT" sz="1400" b="1" dirty="0" err="1" smtClean="0"/>
              <a:t>Arts</a:t>
            </a:r>
            <a:r>
              <a:rPr lang="it-IT" sz="1400" dirty="0" smtClean="0"/>
              <a:t>.</a:t>
            </a:r>
            <a:br>
              <a:rPr lang="it-IT" sz="1400" dirty="0" smtClean="0"/>
            </a:br>
            <a:r>
              <a:rPr lang="it-IT" sz="1400" dirty="0" smtClean="0"/>
              <a:t>Nel 1989 il </a:t>
            </a:r>
            <a:r>
              <a:rPr lang="it-IT" sz="1400" dirty="0" err="1" smtClean="0"/>
              <a:t>Museum</a:t>
            </a:r>
            <a:r>
              <a:rPr lang="it-IT" sz="1400" dirty="0" smtClean="0"/>
              <a:t> </a:t>
            </a:r>
            <a:r>
              <a:rPr lang="it-IT" sz="1400" dirty="0" err="1" smtClean="0"/>
              <a:t>of</a:t>
            </a:r>
            <a:r>
              <a:rPr lang="it-IT" sz="1400" dirty="0" smtClean="0"/>
              <a:t> </a:t>
            </a:r>
            <a:r>
              <a:rPr lang="it-IT" sz="1400" dirty="0" err="1" smtClean="0"/>
              <a:t>Modern</a:t>
            </a:r>
            <a:r>
              <a:rPr lang="it-IT" sz="1400" dirty="0" smtClean="0"/>
              <a:t> Art di New York gli dedica una grandiosa retrospettiva</a:t>
            </a:r>
            <a:r>
              <a:rPr lang="it-IT" sz="1200" dirty="0" smtClean="0"/>
              <a:t>.</a:t>
            </a:r>
            <a:endParaRPr lang="it-IT" sz="1200" dirty="0"/>
          </a:p>
        </p:txBody>
      </p:sp>
      <p:sp>
        <p:nvSpPr>
          <p:cNvPr id="6" name="Freccia a sinistra 5">
            <a:hlinkClick r:id="" action="ppaction://hlinkshowjump?jump=previousslide"/>
          </p:cNvPr>
          <p:cNvSpPr/>
          <p:nvPr/>
        </p:nvSpPr>
        <p:spPr>
          <a:xfrm>
            <a:off x="142844" y="650081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3428992" y="650081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mile 7">
            <a:hlinkClick r:id="rId4" action="ppaction://hlinksldjump"/>
          </p:cNvPr>
          <p:cNvSpPr/>
          <p:nvPr/>
        </p:nvSpPr>
        <p:spPr>
          <a:xfrm>
            <a:off x="1714480"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0" y="1785926"/>
            <a:ext cx="9144000" cy="3000396"/>
          </a:xfrm>
        </p:spPr>
        <p:txBody>
          <a:bodyPr>
            <a:normAutofit fontScale="85000" lnSpcReduction="20000"/>
          </a:bodyPr>
          <a:lstStyle/>
          <a:p>
            <a:pPr algn="just"/>
            <a:r>
              <a:rPr lang="it-IT" sz="1900" dirty="0" smtClean="0"/>
              <a:t>Nella Pop-Art ad essere rappresentati, non sono gli oggetti appartenenti ad uno stato di natura, ma quelli usciti dal ciclo produttivo dell'uomo, definiti oggetti-cultura, oggetti non "trovati" o "raccolti", ma volutamente fabbricati per soddisfare fabbisogni di massa: le merci appunto. Proprio da qui giunge il connotato "popolare" di quest'arte, inteso non in senso di degradazione, ma poiché si serviva di oggetti-merce, "</a:t>
            </a:r>
            <a:r>
              <a:rPr lang="it-IT" sz="1900" dirty="0" err="1" smtClean="0"/>
              <a:t>popular</a:t>
            </a:r>
            <a:r>
              <a:rPr lang="it-IT" sz="1900" dirty="0" smtClean="0"/>
              <a:t>" appunto, dalla cui abbreviazione degli inglesi divenne POP. </a:t>
            </a:r>
            <a:r>
              <a:rPr lang="it-IT" sz="1900" dirty="0" smtClean="0">
                <a:solidFill>
                  <a:schemeClr val="accent2">
                    <a:lumMod val="20000"/>
                    <a:lumOff val="80000"/>
                  </a:schemeClr>
                </a:solidFill>
              </a:rPr>
              <a:t>Obiettivo di quest'arte era dunque quello di esaltare l'oggetto industriale </a:t>
            </a:r>
            <a:r>
              <a:rPr lang="it-IT" sz="1900" dirty="0" smtClean="0"/>
              <a:t>(trascurato dall'arte), estraniandolo dal proprio ambiente al fine di farci notare la sua esistenza, concentrando su di esso la nostra attenzione.</a:t>
            </a:r>
          </a:p>
          <a:p>
            <a:pPr algn="just"/>
            <a:r>
              <a:rPr lang="it-IT" sz="1900" dirty="0" smtClean="0">
                <a:solidFill>
                  <a:srgbClr val="FF6699"/>
                </a:solidFill>
              </a:rPr>
              <a:t>Andy Warhol fu probabilmente colui che meglio, </a:t>
            </a:r>
            <a:r>
              <a:rPr lang="it-IT" sz="1900" dirty="0" smtClean="0"/>
              <a:t>in questo nuovo clima artistico, </a:t>
            </a:r>
            <a:r>
              <a:rPr lang="it-IT" sz="1900" dirty="0" smtClean="0">
                <a:solidFill>
                  <a:srgbClr val="FF6699"/>
                </a:solidFill>
              </a:rPr>
              <a:t>riuscì a descrivere l’aspetto decadente della realtà, </a:t>
            </a:r>
            <a:r>
              <a:rPr lang="it-IT" sz="1900" dirty="0" smtClean="0"/>
              <a:t>mettendolo in risalto anche con l’uso di un mezzo oggettivante quale la fotografia.</a:t>
            </a:r>
          </a:p>
          <a:p>
            <a:pPr algn="just"/>
            <a:r>
              <a:rPr lang="it-IT" sz="1900" dirty="0" smtClean="0"/>
              <a:t>La realtà consumistica, rappresentata dai prodotti di consumo di massa come la </a:t>
            </a:r>
            <a:r>
              <a:rPr lang="it-IT" sz="1900" i="1" dirty="0" smtClean="0"/>
              <a:t>Coca Cola , </a:t>
            </a:r>
            <a:r>
              <a:rPr lang="it-IT" sz="1900" dirty="0" smtClean="0"/>
              <a:t>o</a:t>
            </a:r>
            <a:r>
              <a:rPr lang="it-IT" sz="1900" i="1" dirty="0" smtClean="0"/>
              <a:t> </a:t>
            </a:r>
            <a:r>
              <a:rPr lang="it-IT" sz="1900" dirty="0" smtClean="0"/>
              <a:t>la </a:t>
            </a:r>
            <a:r>
              <a:rPr lang="it-IT" sz="1900" i="1" dirty="0" smtClean="0"/>
              <a:t>Zuppa</a:t>
            </a:r>
            <a:r>
              <a:rPr lang="it-IT" sz="1900" dirty="0" smtClean="0"/>
              <a:t> </a:t>
            </a:r>
            <a:r>
              <a:rPr lang="it-IT" sz="1900" i="1" dirty="0" err="1" smtClean="0"/>
              <a:t>Campbell’s</a:t>
            </a:r>
            <a:r>
              <a:rPr lang="it-IT" sz="1900" i="1" dirty="0" smtClean="0"/>
              <a:t> , </a:t>
            </a:r>
            <a:r>
              <a:rPr lang="it-IT" sz="1900" dirty="0" smtClean="0"/>
              <a:t>viene esorcizzata dalla ripetizione seriale e la trasformazione cromatica, ottenuta con il mezzo della tecnica serigrafica.</a:t>
            </a:r>
            <a:endParaRPr lang="it-IT" sz="1900" dirty="0"/>
          </a:p>
        </p:txBody>
      </p:sp>
      <p:sp>
        <p:nvSpPr>
          <p:cNvPr id="4" name="Rettangolo 3"/>
          <p:cNvSpPr/>
          <p:nvPr/>
        </p:nvSpPr>
        <p:spPr>
          <a:xfrm>
            <a:off x="642910" y="0"/>
            <a:ext cx="7879080" cy="923330"/>
          </a:xfrm>
          <a:prstGeom prst="rect">
            <a:avLst/>
          </a:prstGeom>
          <a:noFill/>
        </p:spPr>
        <p:txBody>
          <a:bodyPr wrap="none" lIns="91440" tIns="45720" rIns="91440" bIns="45720">
            <a:prstTxWarp prst="textDeflateTop">
              <a:avLst/>
            </a:prstTxWarp>
            <a:spAutoFit/>
            <a:scene3d>
              <a:camera prst="perspectiveAbove"/>
              <a:lightRig rig="threePt" dir="t"/>
            </a:scene3d>
          </a:bodyPr>
          <a:lstStyle/>
          <a:p>
            <a:pPr algn="ctr"/>
            <a:r>
              <a:rPr lang="it-IT" sz="5400"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reflection blurRad="6350" stA="55000" endA="50" endPos="85000" dist="60007" dir="5400000" sy="-100000" algn="bl" rotWithShape="0"/>
                </a:effectLst>
              </a:rPr>
              <a:t>Il simbolo della Pop Art</a:t>
            </a:r>
            <a:endParaRPr lang="it-IT" sz="54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reflection blurRad="6350" stA="55000" endA="50" endPos="85000" dist="60007" dir="5400000" sy="-100000" algn="bl" rotWithShape="0"/>
              </a:effectLst>
            </a:endParaRPr>
          </a:p>
        </p:txBody>
      </p:sp>
      <p:pic>
        <p:nvPicPr>
          <p:cNvPr id="6" name="Immagine 5" descr="coca%20cola.jpg"/>
          <p:cNvPicPr>
            <a:picLocks noChangeAspect="1"/>
          </p:cNvPicPr>
          <p:nvPr/>
        </p:nvPicPr>
        <p:blipFill>
          <a:blip r:embed="rId2"/>
          <a:stretch>
            <a:fillRect/>
          </a:stretch>
        </p:blipFill>
        <p:spPr>
          <a:xfrm>
            <a:off x="5429256" y="4429132"/>
            <a:ext cx="2975199" cy="2428868"/>
          </a:xfrm>
          <a:prstGeom prst="rect">
            <a:avLst/>
          </a:prstGeom>
        </p:spPr>
      </p:pic>
      <p:pic>
        <p:nvPicPr>
          <p:cNvPr id="11" name="Immagine 10" descr="Three-Coke-Bottles-Print-C10116380.jpg"/>
          <p:cNvPicPr>
            <a:picLocks noChangeAspect="1"/>
          </p:cNvPicPr>
          <p:nvPr/>
        </p:nvPicPr>
        <p:blipFill>
          <a:blip r:embed="rId3"/>
          <a:stretch>
            <a:fillRect/>
          </a:stretch>
        </p:blipFill>
        <p:spPr>
          <a:xfrm>
            <a:off x="1785918" y="4714884"/>
            <a:ext cx="1609718" cy="2143116"/>
          </a:xfrm>
          <a:prstGeom prst="rect">
            <a:avLst/>
          </a:prstGeom>
        </p:spPr>
      </p:pic>
      <p:sp>
        <p:nvSpPr>
          <p:cNvPr id="7" name="Freccia a sinistra 6">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4"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0" y="3318570"/>
            <a:ext cx="3857652" cy="3539430"/>
          </a:xfrm>
          <a:prstGeom prst="rect">
            <a:avLst/>
          </a:prstGeom>
          <a:noFill/>
        </p:spPr>
        <p:txBody>
          <a:bodyPr wrap="square" rtlCol="0">
            <a:spAutoFit/>
          </a:bodyPr>
          <a:lstStyle/>
          <a:p>
            <a:r>
              <a:rPr lang="it-IT" sz="1600" dirty="0" smtClean="0"/>
              <a:t>La sua arte, che portava gli scaffali di un supermercato all'interno di un museo o di una mostra d'arte, era una provocazione nemmeno troppo velata: secondo uno dei più grandi esponenti della pop art, l'arte doveva essere </a:t>
            </a:r>
            <a:r>
              <a:rPr lang="it-IT" sz="1600" i="1" dirty="0" smtClean="0"/>
              <a:t>consumata</a:t>
            </a:r>
            <a:r>
              <a:rPr lang="it-IT" sz="1600" dirty="0" smtClean="0"/>
              <a:t> come un qualsiasi altro prodotto commerciale. </a:t>
            </a:r>
            <a:r>
              <a:rPr lang="it-IT" sz="1600" b="1" i="1" dirty="0" smtClean="0">
                <a:solidFill>
                  <a:srgbClr val="FFFF00"/>
                </a:solidFill>
              </a:rPr>
              <a:t>I prodotti di massa rappresentano la democrazia sociale e come tali devono essere riconosciuti: anche il più povero può bere la stessa Coca Cola che beve il Presidente degli Stati Uniti o Marilyn Monroe.</a:t>
            </a:r>
            <a:endParaRPr lang="it-IT" sz="1600" b="1" i="1" dirty="0">
              <a:solidFill>
                <a:srgbClr val="FFFF00"/>
              </a:solidFill>
            </a:endParaRPr>
          </a:p>
        </p:txBody>
      </p:sp>
      <p:pic>
        <p:nvPicPr>
          <p:cNvPr id="5" name="Immagine 4" descr="2752.jpg"/>
          <p:cNvPicPr>
            <a:picLocks noChangeAspect="1"/>
          </p:cNvPicPr>
          <p:nvPr/>
        </p:nvPicPr>
        <p:blipFill>
          <a:blip r:embed="rId2"/>
          <a:stretch>
            <a:fillRect/>
          </a:stretch>
        </p:blipFill>
        <p:spPr>
          <a:xfrm>
            <a:off x="5461000" y="1778000"/>
            <a:ext cx="3683000" cy="5080000"/>
          </a:xfrm>
          <a:prstGeom prst="rect">
            <a:avLst/>
          </a:prstGeom>
        </p:spPr>
      </p:pic>
      <p:pic>
        <p:nvPicPr>
          <p:cNvPr id="6" name="Immagine 5" descr="FPF1196~Campbell-s-Soup-I-1968-Posters.jpg"/>
          <p:cNvPicPr>
            <a:picLocks noChangeAspect="1"/>
          </p:cNvPicPr>
          <p:nvPr/>
        </p:nvPicPr>
        <p:blipFill>
          <a:blip r:embed="rId3"/>
          <a:stretch>
            <a:fillRect/>
          </a:stretch>
        </p:blipFill>
        <p:spPr>
          <a:xfrm>
            <a:off x="0" y="0"/>
            <a:ext cx="2571736" cy="3278417"/>
          </a:xfrm>
          <a:prstGeom prst="rect">
            <a:avLst/>
          </a:prstGeom>
        </p:spPr>
      </p:pic>
      <p:pic>
        <p:nvPicPr>
          <p:cNvPr id="7" name="Immagine 6" descr="CampbellsSoupCan1962AndyWarhol.jpg"/>
          <p:cNvPicPr>
            <a:picLocks noChangeAspect="1"/>
          </p:cNvPicPr>
          <p:nvPr/>
        </p:nvPicPr>
        <p:blipFill>
          <a:blip r:embed="rId4"/>
          <a:stretch>
            <a:fillRect/>
          </a:stretch>
        </p:blipFill>
        <p:spPr>
          <a:xfrm rot="5400000">
            <a:off x="7108012" y="-250062"/>
            <a:ext cx="1785926" cy="2286050"/>
          </a:xfrm>
          <a:prstGeom prst="rect">
            <a:avLst/>
          </a:prstGeom>
        </p:spPr>
      </p:pic>
      <p:pic>
        <p:nvPicPr>
          <p:cNvPr id="8" name="Immagine 7" descr="Campbells-Soup-Print-C10083748.jpg"/>
          <p:cNvPicPr>
            <a:picLocks noChangeAspect="1"/>
          </p:cNvPicPr>
          <p:nvPr/>
        </p:nvPicPr>
        <p:blipFill>
          <a:blip r:embed="rId5"/>
          <a:stretch>
            <a:fillRect/>
          </a:stretch>
        </p:blipFill>
        <p:spPr>
          <a:xfrm>
            <a:off x="3000364" y="0"/>
            <a:ext cx="2443156" cy="3243127"/>
          </a:xfrm>
          <a:prstGeom prst="rect">
            <a:avLst/>
          </a:prstGeom>
        </p:spPr>
      </p:pic>
      <p:sp>
        <p:nvSpPr>
          <p:cNvPr id="9" name="Freccia a sinistra 8">
            <a:hlinkClick r:id="" action="ppaction://hlinkshowjump?jump=previousslide"/>
          </p:cNvPr>
          <p:cNvSpPr/>
          <p:nvPr/>
        </p:nvSpPr>
        <p:spPr>
          <a:xfrm>
            <a:off x="3571868"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4857752"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6" action="ppaction://hlinksldjump"/>
          </p:cNvPr>
          <p:cNvSpPr/>
          <p:nvPr/>
        </p:nvSpPr>
        <p:spPr>
          <a:xfrm>
            <a:off x="4143372"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142852"/>
            <a:ext cx="9144000" cy="1323439"/>
          </a:xfrm>
          <a:prstGeom prst="rect">
            <a:avLst/>
          </a:prstGeom>
          <a:noFill/>
        </p:spPr>
        <p:txBody>
          <a:bodyPr wrap="square" rtlCol="0">
            <a:spAutoFit/>
          </a:bodyPr>
          <a:lstStyle/>
          <a:p>
            <a:pPr algn="just"/>
            <a:r>
              <a:rPr lang="it-IT" sz="1600" dirty="0" smtClean="0"/>
              <a:t>Famosissimi sono, inoltre, le serigrafie a colori  di personaggi  del mondo dello spettacolo (come ad es. Liz Taylor o Marylin Monroe), del mondo della musica (Elvis Presley, John Lennon), o anche della scena politica (Mao </a:t>
            </a:r>
            <a:r>
              <a:rPr lang="it-IT" sz="1600" dirty="0" err="1" smtClean="0"/>
              <a:t>Zedong</a:t>
            </a:r>
            <a:r>
              <a:rPr lang="it-IT" sz="1600" dirty="0" smtClean="0"/>
              <a:t>, Ernesto Che Guevara) che si sono </a:t>
            </a:r>
            <a:r>
              <a:rPr lang="it-IT" sz="1600" b="1" dirty="0" smtClean="0">
                <a:solidFill>
                  <a:srgbClr val="FF6600"/>
                </a:solidFill>
              </a:rPr>
              <a:t>trasformati in veri e propri simboli; icone di un epoca!</a:t>
            </a:r>
          </a:p>
          <a:p>
            <a:endParaRPr lang="it-IT" sz="1600" dirty="0"/>
          </a:p>
        </p:txBody>
      </p:sp>
      <p:pic>
        <p:nvPicPr>
          <p:cNvPr id="8" name="Immagine 7" descr="warhol5.jpg"/>
          <p:cNvPicPr>
            <a:picLocks noChangeAspect="1"/>
          </p:cNvPicPr>
          <p:nvPr/>
        </p:nvPicPr>
        <p:blipFill>
          <a:blip r:embed="rId2"/>
          <a:stretch>
            <a:fillRect/>
          </a:stretch>
        </p:blipFill>
        <p:spPr>
          <a:xfrm>
            <a:off x="0" y="1285860"/>
            <a:ext cx="4071966" cy="2015994"/>
          </a:xfrm>
          <a:prstGeom prst="rect">
            <a:avLst/>
          </a:prstGeom>
        </p:spPr>
      </p:pic>
      <p:pic>
        <p:nvPicPr>
          <p:cNvPr id="10" name="Immagine 9" descr="maopk6.jpg"/>
          <p:cNvPicPr>
            <a:picLocks noChangeAspect="1"/>
          </p:cNvPicPr>
          <p:nvPr/>
        </p:nvPicPr>
        <p:blipFill>
          <a:blip r:embed="rId3"/>
          <a:stretch>
            <a:fillRect/>
          </a:stretch>
        </p:blipFill>
        <p:spPr>
          <a:xfrm>
            <a:off x="0" y="3314700"/>
            <a:ext cx="3562350" cy="3543300"/>
          </a:xfrm>
          <a:prstGeom prst="rect">
            <a:avLst/>
          </a:prstGeom>
        </p:spPr>
      </p:pic>
      <p:pic>
        <p:nvPicPr>
          <p:cNvPr id="12" name="Immagine 11" descr="Andy-Warhol-Elvis--1963--triple-Elvis--133884.jpg"/>
          <p:cNvPicPr>
            <a:picLocks noChangeAspect="1"/>
          </p:cNvPicPr>
          <p:nvPr/>
        </p:nvPicPr>
        <p:blipFill>
          <a:blip r:embed="rId4"/>
          <a:stretch>
            <a:fillRect/>
          </a:stretch>
        </p:blipFill>
        <p:spPr>
          <a:xfrm>
            <a:off x="7230185" y="4171944"/>
            <a:ext cx="1913815" cy="2686056"/>
          </a:xfrm>
          <a:prstGeom prst="rect">
            <a:avLst/>
          </a:prstGeom>
        </p:spPr>
      </p:pic>
      <p:pic>
        <p:nvPicPr>
          <p:cNvPr id="14" name="Immagine 13" descr="home.jpg"/>
          <p:cNvPicPr>
            <a:picLocks noChangeAspect="1"/>
          </p:cNvPicPr>
          <p:nvPr/>
        </p:nvPicPr>
        <p:blipFill>
          <a:blip r:embed="rId5"/>
          <a:stretch>
            <a:fillRect/>
          </a:stretch>
        </p:blipFill>
        <p:spPr>
          <a:xfrm>
            <a:off x="3571868" y="1857364"/>
            <a:ext cx="2357454" cy="1392285"/>
          </a:xfrm>
          <a:prstGeom prst="rect">
            <a:avLst/>
          </a:prstGeom>
        </p:spPr>
      </p:pic>
      <p:pic>
        <p:nvPicPr>
          <p:cNvPr id="13" name="Immagine 12" descr="untitled.bmp"/>
          <p:cNvPicPr>
            <a:picLocks noChangeAspect="1"/>
          </p:cNvPicPr>
          <p:nvPr/>
        </p:nvPicPr>
        <p:blipFill>
          <a:blip r:embed="rId6"/>
          <a:stretch>
            <a:fillRect/>
          </a:stretch>
        </p:blipFill>
        <p:spPr>
          <a:xfrm>
            <a:off x="2143108" y="2809875"/>
            <a:ext cx="2905125" cy="4048125"/>
          </a:xfrm>
          <a:prstGeom prst="rect">
            <a:avLst/>
          </a:prstGeom>
        </p:spPr>
      </p:pic>
      <p:pic>
        <p:nvPicPr>
          <p:cNvPr id="11" name="Immagine 10" descr="lennon_warhol-766729[1].JPG"/>
          <p:cNvPicPr>
            <a:picLocks noChangeAspect="1"/>
          </p:cNvPicPr>
          <p:nvPr/>
        </p:nvPicPr>
        <p:blipFill>
          <a:blip r:embed="rId7"/>
          <a:stretch>
            <a:fillRect/>
          </a:stretch>
        </p:blipFill>
        <p:spPr>
          <a:xfrm>
            <a:off x="4071934" y="3810000"/>
            <a:ext cx="2990850" cy="3048000"/>
          </a:xfrm>
          <a:prstGeom prst="rect">
            <a:avLst/>
          </a:prstGeom>
        </p:spPr>
      </p:pic>
      <p:pic>
        <p:nvPicPr>
          <p:cNvPr id="9" name="Immagine 8" descr="warhol_marilyn_monroe_1.jpg"/>
          <p:cNvPicPr>
            <a:picLocks noChangeAspect="1"/>
          </p:cNvPicPr>
          <p:nvPr/>
        </p:nvPicPr>
        <p:blipFill>
          <a:blip r:embed="rId8"/>
          <a:stretch>
            <a:fillRect/>
          </a:stretch>
        </p:blipFill>
        <p:spPr>
          <a:xfrm>
            <a:off x="5286380" y="928670"/>
            <a:ext cx="3762400" cy="3702202"/>
          </a:xfrm>
          <a:prstGeom prst="rect">
            <a:avLst/>
          </a:prstGeom>
        </p:spPr>
      </p:pic>
      <p:sp>
        <p:nvSpPr>
          <p:cNvPr id="15" name="Freccia a sinistra 14">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Smile 16">
            <a:hlinkClick r:id="rId9"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42844" y="285728"/>
            <a:ext cx="8501090" cy="1077218"/>
          </a:xfrm>
          <a:prstGeom prst="rect">
            <a:avLst/>
          </a:prstGeom>
          <a:noFill/>
        </p:spPr>
        <p:txBody>
          <a:bodyPr wrap="square" rtlCol="0">
            <a:spAutoFit/>
          </a:bodyPr>
          <a:lstStyle/>
          <a:p>
            <a:r>
              <a:rPr lang="it-IT" sz="1600" dirty="0" smtClean="0"/>
              <a:t>Tuttavia non mancano immagini di disastri stradali o di sedie elettriche vuote … esempi eloquenti del grande repertorio funebre e tragico dell’arte di Warhol: </a:t>
            </a:r>
            <a:r>
              <a:rPr lang="it-IT" sz="1600" b="1" i="1" dirty="0" smtClean="0">
                <a:solidFill>
                  <a:schemeClr val="accent5">
                    <a:lumMod val="75000"/>
                  </a:schemeClr>
                </a:solidFill>
              </a:rPr>
              <a:t>un mondo quasi neutralizzato , prima ancora che dall’osservazione cinica e ripetitiva dell’artista, da quella dell’informazione contemporanea!</a:t>
            </a:r>
            <a:endParaRPr lang="it-IT" sz="1600" b="1" i="1" dirty="0">
              <a:solidFill>
                <a:schemeClr val="accent5">
                  <a:lumMod val="75000"/>
                </a:schemeClr>
              </a:solidFill>
            </a:endParaRPr>
          </a:p>
        </p:txBody>
      </p:sp>
      <p:pic>
        <p:nvPicPr>
          <p:cNvPr id="5" name="Immagine 4" descr="53027f367001d91f286ec8f375dee305.jpg"/>
          <p:cNvPicPr>
            <a:picLocks noChangeAspect="1"/>
          </p:cNvPicPr>
          <p:nvPr/>
        </p:nvPicPr>
        <p:blipFill>
          <a:blip r:embed="rId2"/>
          <a:stretch>
            <a:fillRect/>
          </a:stretch>
        </p:blipFill>
        <p:spPr>
          <a:xfrm>
            <a:off x="214282" y="1428736"/>
            <a:ext cx="4762500" cy="3552825"/>
          </a:xfrm>
          <a:prstGeom prst="rect">
            <a:avLst/>
          </a:prstGeom>
        </p:spPr>
      </p:pic>
      <p:sp>
        <p:nvSpPr>
          <p:cNvPr id="6" name="CasellaDiTesto 5"/>
          <p:cNvSpPr txBox="1"/>
          <p:nvPr/>
        </p:nvSpPr>
        <p:spPr>
          <a:xfrm>
            <a:off x="142844" y="5042118"/>
            <a:ext cx="3857620" cy="1815882"/>
          </a:xfrm>
          <a:prstGeom prst="rect">
            <a:avLst/>
          </a:prstGeom>
          <a:noFill/>
        </p:spPr>
        <p:txBody>
          <a:bodyPr wrap="square" rtlCol="0">
            <a:spAutoFit/>
          </a:bodyPr>
          <a:lstStyle/>
          <a:p>
            <a:r>
              <a:rPr lang="it-IT" sz="1600" dirty="0" smtClean="0"/>
              <a:t>Così, in linea con i principi della pop art e della società contemporanea, nell’ultima fase artistica di Andy Warhol, </a:t>
            </a:r>
            <a:r>
              <a:rPr lang="it-IT" sz="1600" dirty="0" smtClean="0">
                <a:solidFill>
                  <a:srgbClr val="92D050"/>
                </a:solidFill>
              </a:rPr>
              <a:t>anche ciò che è sacro finirà col perdere la propria essenza … </a:t>
            </a:r>
            <a:r>
              <a:rPr lang="it-IT" sz="1600" dirty="0" smtClean="0"/>
              <a:t>diventando puro oggetto ormai svuotato di qualsiasi significato.</a:t>
            </a:r>
            <a:endParaRPr lang="it-IT" sz="1600" dirty="0"/>
          </a:p>
        </p:txBody>
      </p:sp>
      <p:pic>
        <p:nvPicPr>
          <p:cNvPr id="7" name="Immagine 6" descr="41597NFDWVL__SL500_AA240_.jpg"/>
          <p:cNvPicPr>
            <a:picLocks noChangeAspect="1"/>
          </p:cNvPicPr>
          <p:nvPr/>
        </p:nvPicPr>
        <p:blipFill>
          <a:blip r:embed="rId3"/>
          <a:stretch>
            <a:fillRect/>
          </a:stretch>
        </p:blipFill>
        <p:spPr>
          <a:xfrm>
            <a:off x="5500694" y="4572000"/>
            <a:ext cx="2286000" cy="2286000"/>
          </a:xfrm>
          <a:prstGeom prst="rect">
            <a:avLst/>
          </a:prstGeom>
        </p:spPr>
      </p:pic>
      <p:pic>
        <p:nvPicPr>
          <p:cNvPr id="8" name="Immagine 7" descr="1998_1_277.jpg"/>
          <p:cNvPicPr>
            <a:picLocks noChangeAspect="1"/>
          </p:cNvPicPr>
          <p:nvPr/>
        </p:nvPicPr>
        <p:blipFill>
          <a:blip r:embed="rId4"/>
          <a:stretch>
            <a:fillRect/>
          </a:stretch>
        </p:blipFill>
        <p:spPr>
          <a:xfrm>
            <a:off x="5643570" y="1571612"/>
            <a:ext cx="2914656" cy="2320930"/>
          </a:xfrm>
          <a:prstGeom prst="rect">
            <a:avLst/>
          </a:prstGeom>
        </p:spPr>
      </p:pic>
      <p:sp>
        <p:nvSpPr>
          <p:cNvPr id="9" name="Freccia a sinistra 8">
            <a:hlinkClick r:id="" action="ppaction://hlinkshowjump?jump=previousslide"/>
          </p:cNvPr>
          <p:cNvSpPr/>
          <p:nvPr/>
        </p:nvSpPr>
        <p:spPr>
          <a:xfrm>
            <a:off x="407193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5" action="ppaction://hlinksldjump"/>
          </p:cNvPr>
          <p:cNvSpPr/>
          <p:nvPr/>
        </p:nvSpPr>
        <p:spPr>
          <a:xfrm>
            <a:off x="478631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descr="roy60s02.jpg"/>
          <p:cNvPicPr>
            <a:picLocks noGrp="1" noChangeAspect="1"/>
          </p:cNvPicPr>
          <p:nvPr>
            <p:ph type="pic" idx="1"/>
          </p:nvPr>
        </p:nvPicPr>
        <p:blipFill>
          <a:blip r:embed="rId2"/>
          <a:srcRect t="24390" b="24390"/>
          <a:stretch>
            <a:fillRect/>
          </a:stretch>
        </p:blipFill>
        <p:spPr>
          <a:xfrm>
            <a:off x="1000100" y="1500174"/>
            <a:ext cx="6825077" cy="4929222"/>
          </a:xfrm>
        </p:spPr>
      </p:pic>
      <p:sp>
        <p:nvSpPr>
          <p:cNvPr id="4" name="Segnaposto testo 3"/>
          <p:cNvSpPr>
            <a:spLocks noGrp="1"/>
          </p:cNvSpPr>
          <p:nvPr>
            <p:ph type="body" sz="half" idx="2"/>
          </p:nvPr>
        </p:nvSpPr>
        <p:spPr>
          <a:xfrm>
            <a:off x="1857356" y="1142984"/>
            <a:ext cx="5314968" cy="333387"/>
          </a:xfrm>
        </p:spPr>
        <p:txBody>
          <a:bodyPr>
            <a:normAutofit lnSpcReduction="10000"/>
          </a:bodyPr>
          <a:lstStyle/>
          <a:p>
            <a:r>
              <a:rPr lang="it-IT" sz="1600" i="1" dirty="0" smtClean="0">
                <a:solidFill>
                  <a:schemeClr val="accent1">
                    <a:lumMod val="20000"/>
                    <a:lumOff val="80000"/>
                  </a:schemeClr>
                </a:solidFill>
              </a:rPr>
              <a:t>27 Ottobre 1923 – 29 Settembre 1997</a:t>
            </a:r>
            <a:endParaRPr lang="it-IT" sz="1600" i="1" dirty="0">
              <a:solidFill>
                <a:schemeClr val="accent1">
                  <a:lumMod val="20000"/>
                  <a:lumOff val="80000"/>
                </a:schemeClr>
              </a:solidFill>
            </a:endParaRPr>
          </a:p>
        </p:txBody>
      </p:sp>
      <p:sp>
        <p:nvSpPr>
          <p:cNvPr id="7" name="Rettangolo 6"/>
          <p:cNvSpPr/>
          <p:nvPr/>
        </p:nvSpPr>
        <p:spPr>
          <a:xfrm>
            <a:off x="1571604" y="214290"/>
            <a:ext cx="5551520" cy="923330"/>
          </a:xfrm>
          <a:prstGeom prst="rect">
            <a:avLst/>
          </a:prstGeom>
          <a:noFill/>
        </p:spPr>
        <p:txBody>
          <a:bodyPr wrap="none" lIns="91440" tIns="45720" rIns="91440" bIns="45720">
            <a:spAutoFit/>
          </a:bodyPr>
          <a:lstStyle/>
          <a:p>
            <a:pPr algn="ctr"/>
            <a:r>
              <a:rPr lang="it-IT"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Roy </a:t>
            </a:r>
            <a:r>
              <a:rPr lang="it-IT"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Lichtenstein</a:t>
            </a:r>
            <a:endParaRPr lang="it-IT"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428860" y="142852"/>
            <a:ext cx="3857652" cy="646331"/>
          </a:xfrm>
          <a:prstGeom prst="rect">
            <a:avLst/>
          </a:prstGeom>
          <a:noFill/>
        </p:spPr>
        <p:txBody>
          <a:bodyPr wrap="square" rtlCol="0">
            <a:spAutoFit/>
          </a:bodyPr>
          <a:lstStyle/>
          <a:p>
            <a:r>
              <a:rPr lang="it-IT" sz="3600" b="1" dirty="0" smtClean="0">
                <a:solidFill>
                  <a:schemeClr val="accent1">
                    <a:lumMod val="40000"/>
                    <a:lumOff val="60000"/>
                  </a:schemeClr>
                </a:solidFill>
                <a:effectLst>
                  <a:outerShdw blurRad="38100" dist="38100" dir="2700000" algn="tl">
                    <a:srgbClr val="000000">
                      <a:alpha val="43137"/>
                    </a:srgbClr>
                  </a:outerShdw>
                </a:effectLst>
              </a:rPr>
              <a:t>Biografia …</a:t>
            </a:r>
            <a:endParaRPr lang="it-IT" sz="3600" b="1" dirty="0">
              <a:solidFill>
                <a:schemeClr val="accent1">
                  <a:lumMod val="40000"/>
                  <a:lumOff val="60000"/>
                </a:schemeClr>
              </a:solidFill>
              <a:effectLst>
                <a:outerShdw blurRad="38100" dist="38100" dir="2700000" algn="tl">
                  <a:srgbClr val="000000">
                    <a:alpha val="43137"/>
                  </a:srgbClr>
                </a:outerShdw>
              </a:effectLst>
            </a:endParaRPr>
          </a:p>
        </p:txBody>
      </p:sp>
      <p:sp>
        <p:nvSpPr>
          <p:cNvPr id="4" name="Sottotitolo 3"/>
          <p:cNvSpPr>
            <a:spLocks noGrp="1"/>
          </p:cNvSpPr>
          <p:nvPr>
            <p:ph type="subTitle" idx="1"/>
          </p:nvPr>
        </p:nvSpPr>
        <p:spPr>
          <a:xfrm>
            <a:off x="0" y="714356"/>
            <a:ext cx="9144000" cy="3643338"/>
          </a:xfrm>
        </p:spPr>
        <p:txBody>
          <a:bodyPr>
            <a:normAutofit lnSpcReduction="10000"/>
          </a:bodyPr>
          <a:lstStyle/>
          <a:p>
            <a:pPr algn="just"/>
            <a:r>
              <a:rPr lang="it-IT" sz="1600" dirty="0" smtClean="0"/>
              <a:t>Roy </a:t>
            </a:r>
            <a:r>
              <a:rPr lang="it-IT" sz="1600" dirty="0" err="1" smtClean="0"/>
              <a:t>Lichtenstein</a:t>
            </a:r>
            <a:r>
              <a:rPr lang="it-IT" sz="1600" dirty="0" smtClean="0"/>
              <a:t> nasce a New York nel 1923 da una famiglia ebraica americana medio - borghese. Il padre era agente immobiliare e la madre casalinga, lui era uno studente modello in ottime scuole e l’intera famiglia viveva a Manhattan. Nel 1943 viene chiamato in guerra sul fronte europeo e combatte in vari Paesi, dall’Inghilterra alla Germania. Torna in America nel 1946 dove riprende i propri studi artistici all’università dell’Ohio.</a:t>
            </a:r>
          </a:p>
          <a:p>
            <a:pPr algn="just"/>
            <a:r>
              <a:rPr lang="it-IT" sz="1600" dirty="0" smtClean="0"/>
              <a:t>All’inizio viene influenzato dal cubismo e dall’informale, mentre la sua propensione al pop e al fumetto si manifesta solo a partire dal 1961. È l’anno dopo che comincia la sua ascesa con una personale a New York nella galleria di Leo Castelli. </a:t>
            </a:r>
            <a:r>
              <a:rPr lang="it-IT" sz="1600" i="1" dirty="0" smtClean="0"/>
              <a:t>“Un giorno mi è venuta l’idea di mettermi a dipingere argomenti banali. […] Ho cominciato a inserire immagini di </a:t>
            </a:r>
            <a:r>
              <a:rPr lang="it-IT" sz="1600" i="1" u="sng" dirty="0" smtClean="0"/>
              <a:t>fumetti</a:t>
            </a:r>
            <a:r>
              <a:rPr lang="it-IT" sz="1600" i="1" dirty="0" smtClean="0"/>
              <a:t> nascosti nelle mie pitture. Erano Topolino, Paperino, </a:t>
            </a:r>
            <a:r>
              <a:rPr lang="it-IT" sz="1600" i="1" dirty="0" err="1" smtClean="0"/>
              <a:t>Bugs</a:t>
            </a:r>
            <a:r>
              <a:rPr lang="it-IT" sz="1600" i="1" dirty="0" smtClean="0"/>
              <a:t> Bunny.”</a:t>
            </a:r>
          </a:p>
          <a:p>
            <a:pPr algn="just"/>
            <a:r>
              <a:rPr lang="it-IT" sz="1600" dirty="0" smtClean="0"/>
              <a:t>Da allora </a:t>
            </a:r>
            <a:r>
              <a:rPr lang="it-IT" sz="1600" dirty="0" smtClean="0">
                <a:solidFill>
                  <a:schemeClr val="accent5">
                    <a:lumMod val="20000"/>
                    <a:lumOff val="80000"/>
                  </a:schemeClr>
                </a:solidFill>
              </a:rPr>
              <a:t>le immagini per cui è celebre sono riproduzioni di vignette prese da fumetti, che vengono proiettate sulla tela al fine di ricalcarne i contorni nel modo più fedele possibile.</a:t>
            </a:r>
          </a:p>
          <a:p>
            <a:pPr algn="just"/>
            <a:r>
              <a:rPr lang="it-IT" sz="1600" dirty="0" smtClean="0"/>
              <a:t>Il 29 Settembre 1997 muore al </a:t>
            </a:r>
            <a:r>
              <a:rPr lang="en-US" sz="1600" dirty="0" smtClean="0"/>
              <a:t>New York University Medical Center di </a:t>
            </a:r>
            <a:r>
              <a:rPr lang="it-IT" sz="1600" dirty="0" smtClean="0"/>
              <a:t> Manhattan a causa delle complicazioni di una polmonite.</a:t>
            </a:r>
            <a:endParaRPr lang="it-IT" sz="1600" dirty="0"/>
          </a:p>
        </p:txBody>
      </p:sp>
      <p:pic>
        <p:nvPicPr>
          <p:cNvPr id="5" name="Immagine 4" descr="6a00d8341bfaa053ef00e54f36d0d18834-640wi.jpg"/>
          <p:cNvPicPr>
            <a:picLocks noChangeAspect="1"/>
          </p:cNvPicPr>
          <p:nvPr/>
        </p:nvPicPr>
        <p:blipFill>
          <a:blip r:embed="rId2"/>
          <a:stretch>
            <a:fillRect/>
          </a:stretch>
        </p:blipFill>
        <p:spPr>
          <a:xfrm>
            <a:off x="5214942" y="3857628"/>
            <a:ext cx="3714776" cy="2857496"/>
          </a:xfrm>
          <a:prstGeom prst="rect">
            <a:avLst/>
          </a:prstGeom>
        </p:spPr>
      </p:pic>
      <p:pic>
        <p:nvPicPr>
          <p:cNvPr id="6" name="Immagine 5" descr="DSC07026[1].JPG"/>
          <p:cNvPicPr>
            <a:picLocks noChangeAspect="1"/>
          </p:cNvPicPr>
          <p:nvPr/>
        </p:nvPicPr>
        <p:blipFill>
          <a:blip r:embed="rId3" cstate="print"/>
          <a:stretch>
            <a:fillRect/>
          </a:stretch>
        </p:blipFill>
        <p:spPr>
          <a:xfrm>
            <a:off x="0" y="3966213"/>
            <a:ext cx="3076369" cy="2891787"/>
          </a:xfrm>
          <a:prstGeom prst="rect">
            <a:avLst/>
          </a:prstGeom>
        </p:spPr>
      </p:pic>
      <p:sp>
        <p:nvSpPr>
          <p:cNvPr id="7" name="Freccia a sinistra 6">
            <a:hlinkClick r:id="" action="ppaction://hlinkshowjump?jump=previousslide"/>
          </p:cNvPr>
          <p:cNvSpPr/>
          <p:nvPr/>
        </p:nvSpPr>
        <p:spPr>
          <a:xfrm>
            <a:off x="3143240"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4786314"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4" action="ppaction://hlinksldjump"/>
          </p:cNvPr>
          <p:cNvSpPr/>
          <p:nvPr/>
        </p:nvSpPr>
        <p:spPr>
          <a:xfrm>
            <a:off x="3857620"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0" y="1142984"/>
            <a:ext cx="9144000" cy="5572140"/>
          </a:xfrm>
        </p:spPr>
        <p:txBody>
          <a:bodyPr>
            <a:normAutofit/>
          </a:bodyPr>
          <a:lstStyle/>
          <a:p>
            <a:pPr algn="just"/>
            <a:r>
              <a:rPr lang="it-IT" sz="1600" dirty="0" smtClean="0"/>
              <a:t>È possibile vedere le opere di </a:t>
            </a:r>
            <a:r>
              <a:rPr lang="it-IT" sz="1600" dirty="0" err="1" smtClean="0"/>
              <a:t>Lichtenstein</a:t>
            </a:r>
            <a:r>
              <a:rPr lang="it-IT" sz="1600" dirty="0" smtClean="0"/>
              <a:t> in tre diversi modi. </a:t>
            </a:r>
          </a:p>
          <a:p>
            <a:pPr algn="just"/>
            <a:r>
              <a:rPr lang="it-IT" sz="1600" dirty="0" smtClean="0"/>
              <a:t>Il primo è una critica alla banalità dei temi della sua società; </a:t>
            </a:r>
          </a:p>
          <a:p>
            <a:pPr algn="just"/>
            <a:r>
              <a:rPr lang="it-IT" sz="1600" dirty="0" smtClean="0"/>
              <a:t>il secondo è la dimostrazione che tutto, volendolo fare, può essere ridotto a niente altro che a uno slogan pubblicitario; </a:t>
            </a:r>
          </a:p>
          <a:p>
            <a:pPr algn="just"/>
            <a:r>
              <a:rPr lang="it-IT" sz="1600" dirty="0" smtClean="0"/>
              <a:t>il terzo è che non è importante il contenuto di un messaggio, ma il come esso viene proposto: </a:t>
            </a:r>
            <a:r>
              <a:rPr lang="it-IT" sz="1600" i="1" dirty="0" smtClean="0"/>
              <a:t>“Ciò che caratterizza la Pop Art è innanzitutto l'uso che fa di ciò che viene disprezzato”</a:t>
            </a:r>
            <a:r>
              <a:rPr lang="it-IT" sz="1600" dirty="0" smtClean="0"/>
              <a:t>. </a:t>
            </a:r>
          </a:p>
          <a:p>
            <a:pPr algn="just"/>
            <a:r>
              <a:rPr lang="it-IT" sz="1600" dirty="0" smtClean="0"/>
              <a:t>Ma perché la sua scelta è ricaduta proprio sui fumetti? </a:t>
            </a:r>
            <a:r>
              <a:rPr lang="it-IT" sz="1600" dirty="0" smtClean="0">
                <a:solidFill>
                  <a:schemeClr val="accent6">
                    <a:lumMod val="20000"/>
                    <a:lumOff val="80000"/>
                  </a:schemeClr>
                </a:solidFill>
              </a:rPr>
              <a:t>È probabile che si tratti di una scelta di “moda”, che abbia solo buttato l’occhio a un prodotto commerciale in auge, ma c’è chi racconta che questa sua vocazione sia stata causa “di ordini di guerra”:</a:t>
            </a:r>
            <a:r>
              <a:rPr lang="it-IT" sz="1600" dirty="0" smtClean="0"/>
              <a:t> un suo superiore, durante gli anni passati sul fronte europeo, gli avrebbe infatti commissionato dei disegni ingigantiti di vignette tratte da fumetti bellici.</a:t>
            </a:r>
          </a:p>
          <a:p>
            <a:pPr algn="just"/>
            <a:endParaRPr lang="it-IT" sz="1600" dirty="0" smtClean="0"/>
          </a:p>
          <a:p>
            <a:pPr algn="just"/>
            <a:endParaRPr lang="it-IT" sz="1600" dirty="0" smtClean="0"/>
          </a:p>
          <a:p>
            <a:pPr algn="just"/>
            <a:endParaRPr lang="it-IT" sz="1600" dirty="0" smtClean="0"/>
          </a:p>
          <a:p>
            <a:pPr algn="just"/>
            <a:endParaRPr lang="it-IT" sz="1600" dirty="0" smtClean="0"/>
          </a:p>
          <a:p>
            <a:pPr algn="just"/>
            <a:endParaRPr lang="it-IT" sz="1600" dirty="0" smtClean="0"/>
          </a:p>
          <a:p>
            <a:pPr algn="just"/>
            <a:r>
              <a:rPr lang="it-IT" sz="1600" dirty="0" smtClean="0"/>
              <a:t/>
            </a:r>
            <a:br>
              <a:rPr lang="it-IT" sz="1600" dirty="0" smtClean="0"/>
            </a:br>
            <a:endParaRPr lang="it-IT" sz="1600" dirty="0"/>
          </a:p>
        </p:txBody>
      </p:sp>
      <p:sp>
        <p:nvSpPr>
          <p:cNvPr id="4" name="Rettangolo 3"/>
          <p:cNvSpPr/>
          <p:nvPr/>
        </p:nvSpPr>
        <p:spPr>
          <a:xfrm>
            <a:off x="1357290" y="142852"/>
            <a:ext cx="6282489"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it-IT"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Le Opere di Roy</a:t>
            </a:r>
            <a:endParaRPr lang="it-IT"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6" name="Immagine 5" descr="Whaam.jpg"/>
          <p:cNvPicPr>
            <a:picLocks noChangeAspect="1"/>
          </p:cNvPicPr>
          <p:nvPr/>
        </p:nvPicPr>
        <p:blipFill>
          <a:blip r:embed="rId2" cstate="print"/>
          <a:stretch>
            <a:fillRect/>
          </a:stretch>
        </p:blipFill>
        <p:spPr>
          <a:xfrm>
            <a:off x="1000100" y="4071942"/>
            <a:ext cx="7199376" cy="2643182"/>
          </a:xfrm>
          <a:prstGeom prst="rect">
            <a:avLst/>
          </a:prstGeom>
        </p:spPr>
      </p:pic>
      <p:sp>
        <p:nvSpPr>
          <p:cNvPr id="5" name="Freccia a sinistra 4">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mile 7">
            <a:hlinkClick r:id="rId3"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10.jpg"/>
          <p:cNvPicPr>
            <a:picLocks noChangeAspect="1"/>
          </p:cNvPicPr>
          <p:nvPr/>
        </p:nvPicPr>
        <p:blipFill>
          <a:blip r:embed="rId2">
            <a:biLevel thresh="50000"/>
          </a:blip>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6" name="CasellaDiTesto 5"/>
          <p:cNvSpPr txBox="1"/>
          <p:nvPr/>
        </p:nvSpPr>
        <p:spPr>
          <a:xfrm>
            <a:off x="0" y="1571612"/>
            <a:ext cx="9144000" cy="4770537"/>
          </a:xfrm>
          <a:prstGeom prst="rect">
            <a:avLst/>
          </a:prstGeom>
          <a:noFill/>
        </p:spPr>
        <p:txBody>
          <a:bodyPr wrap="square" rtlCol="0">
            <a:spAutoFit/>
          </a:bodyPr>
          <a:lstStyle/>
          <a:p>
            <a:pPr algn="just" hangingPunct="0"/>
            <a:r>
              <a:rPr lang="it-IT" sz="1600" dirty="0" smtClean="0"/>
              <a:t>Se in tutto il mondo si torna a parlare del ‘68, non è solo per celebrarne l’anniversario, ma anche per comprendere appieno gli effetti di quel periodo e l’eredità che ha lasciato. </a:t>
            </a:r>
            <a:r>
              <a:rPr lang="it-IT" sz="1600" b="1" i="1" dirty="0" smtClean="0">
                <a:solidFill>
                  <a:srgbClr val="FFC000"/>
                </a:solidFill>
              </a:rPr>
              <a:t>La  contestazione di quell’anno fu il risultato di un malessere sociale profondo</a:t>
            </a:r>
            <a:r>
              <a:rPr lang="it-IT" sz="1600" dirty="0" smtClean="0"/>
              <a:t>, accumulatosi negli anni '60, dovuto al fatto che lo sviluppo economico (il cosiddetto boom economico) non era stato accompagnato da un adeguato aumento del livello sociale e di benessere delle classi più basse. </a:t>
            </a:r>
            <a:r>
              <a:rPr lang="it-IT" sz="1600" dirty="0" smtClean="0">
                <a:solidFill>
                  <a:schemeClr val="accent1">
                    <a:lumMod val="20000"/>
                    <a:lumOff val="80000"/>
                  </a:schemeClr>
                </a:solidFill>
              </a:rPr>
              <a:t>E se ne torna a parlare forse anche per un’ inconscia vicinanza dei giorni nostri a quel periodo</a:t>
            </a:r>
            <a:r>
              <a:rPr lang="it-IT" sz="1600" dirty="0" smtClean="0"/>
              <a:t>. Infatti, probabilmente, la grande depressione economica a livello mondiale che stiamo vivendo e le testimonianze delle anamnesi storiche che i sessantottini quotidianamente portano alla ribalta, fanno avvicinare inevitabilmente nell’immaginario collettivo e nella realtà sociale i due momenti storici. </a:t>
            </a:r>
          </a:p>
          <a:p>
            <a:pPr algn="just" hangingPunct="0"/>
            <a:r>
              <a:rPr lang="it-IT" sz="1600" dirty="0" smtClean="0"/>
              <a:t>Il ’68 è stato un anno in cui è successo di tutto: un anno capace di concentrare eventi che bastano per un decennio. </a:t>
            </a:r>
          </a:p>
          <a:p>
            <a:pPr algn="just"/>
            <a:r>
              <a:rPr lang="it-IT" sz="1600" dirty="0" smtClean="0"/>
              <a:t>Tra le considerazioni generali su quell’anno: </a:t>
            </a:r>
            <a:r>
              <a:rPr lang="it-IT" sz="1600" b="1" i="1" dirty="0" smtClean="0">
                <a:solidFill>
                  <a:schemeClr val="accent5">
                    <a:lumMod val="40000"/>
                    <a:lumOff val="60000"/>
                  </a:schemeClr>
                </a:solidFill>
              </a:rPr>
              <a:t>il movimento degli studenti fu davvero eccezionale e “globale”. Partì dal cuore dei paesi avanzati</a:t>
            </a:r>
            <a:r>
              <a:rPr lang="it-IT" sz="1600" dirty="0" smtClean="0"/>
              <a:t>: gli </a:t>
            </a:r>
            <a:r>
              <a:rPr lang="it-IT" sz="1600" dirty="0" smtClean="0">
                <a:solidFill>
                  <a:srgbClr val="66FF66"/>
                </a:solidFill>
              </a:rPr>
              <a:t>Usa</a:t>
            </a:r>
            <a:r>
              <a:rPr lang="it-IT" sz="1600" dirty="0" smtClean="0"/>
              <a:t>, e poi </a:t>
            </a:r>
            <a:r>
              <a:rPr lang="it-IT" sz="1600" dirty="0" smtClean="0">
                <a:solidFill>
                  <a:srgbClr val="00B0F0"/>
                </a:solidFill>
              </a:rPr>
              <a:t>Germania</a:t>
            </a:r>
            <a:r>
              <a:rPr lang="it-IT" sz="1600" dirty="0" smtClean="0"/>
              <a:t>, </a:t>
            </a:r>
            <a:r>
              <a:rPr lang="it-IT" sz="1600" dirty="0" smtClean="0">
                <a:solidFill>
                  <a:srgbClr val="FFFF00"/>
                </a:solidFill>
              </a:rPr>
              <a:t>Italia</a:t>
            </a:r>
            <a:r>
              <a:rPr lang="it-IT" sz="1600" dirty="0" smtClean="0"/>
              <a:t>, </a:t>
            </a:r>
            <a:r>
              <a:rPr lang="it-IT" sz="1600" dirty="0" smtClean="0">
                <a:solidFill>
                  <a:srgbClr val="FFC000"/>
                </a:solidFill>
              </a:rPr>
              <a:t>Francia</a:t>
            </a:r>
            <a:r>
              <a:rPr lang="it-IT" sz="1600" dirty="0" smtClean="0"/>
              <a:t>, coinvolgendo università di periferia e capitali, studenti medi e giovani intellettuali. Si sviluppò, poi, in Spagna, nel cuore della dittatura fascista più importante e ancora dopo coinvolse i paesi socialisti, Jugoslavia, Polonia,e Cecoslovacchia 	(con la 	sua“primavera” 	di 	                   Praga). </a:t>
            </a:r>
            <a:br>
              <a:rPr lang="it-IT" sz="1600" dirty="0" smtClean="0"/>
            </a:br>
            <a:r>
              <a:rPr lang="it-IT" sz="1600" dirty="0" smtClean="0"/>
              <a:t>Finì per riguardare anche i paesi latino-americani, il Brasile, e poi il Messico(partendo dalla vicenda di piazza delle tre culture), in coincidenza con le Olimpiadi (memorabile la protesta dei </a:t>
            </a:r>
            <a:r>
              <a:rPr lang="it-IT" sz="1600" dirty="0" err="1" smtClean="0">
                <a:solidFill>
                  <a:srgbClr val="FF0000"/>
                </a:solidFill>
              </a:rPr>
              <a:t>Black</a:t>
            </a:r>
            <a:r>
              <a:rPr lang="it-IT" sz="1600" dirty="0" smtClean="0">
                <a:solidFill>
                  <a:srgbClr val="FF0000"/>
                </a:solidFill>
              </a:rPr>
              <a:t> </a:t>
            </a:r>
            <a:r>
              <a:rPr lang="it-IT" sz="1600" dirty="0" err="1" smtClean="0">
                <a:solidFill>
                  <a:srgbClr val="FF0000"/>
                </a:solidFill>
              </a:rPr>
              <a:t>Power</a:t>
            </a:r>
            <a:r>
              <a:rPr lang="it-IT" sz="1600" dirty="0" smtClean="0"/>
              <a:t>). E non risparmiò il Giappone e la Corea.</a:t>
            </a:r>
            <a:endParaRPr lang="it-IT" dirty="0"/>
          </a:p>
        </p:txBody>
      </p:sp>
      <p:sp>
        <p:nvSpPr>
          <p:cNvPr id="4" name="Rettangolo 3"/>
          <p:cNvSpPr/>
          <p:nvPr/>
        </p:nvSpPr>
        <p:spPr>
          <a:xfrm>
            <a:off x="642910" y="142852"/>
            <a:ext cx="7929618" cy="923330"/>
          </a:xfrm>
          <a:prstGeom prst="rect">
            <a:avLst/>
          </a:prstGeom>
          <a:noFill/>
        </p:spPr>
        <p:txBody>
          <a:bodyPr wrap="square" lIns="91440" tIns="45720" rIns="91440" bIns="45720">
            <a:prstTxWarp prst="textChevro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Successe un ‘68!</a:t>
            </a:r>
            <a:endParaRPr lang="it-IT"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Freccia a destra 6">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3"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0"/>
            <a:ext cx="9144000" cy="2143116"/>
          </a:xfrm>
        </p:spPr>
        <p:txBody>
          <a:bodyPr>
            <a:normAutofit/>
          </a:bodyPr>
          <a:lstStyle/>
          <a:p>
            <a:pPr algn="just">
              <a:buNone/>
            </a:pPr>
            <a:r>
              <a:rPr lang="it-IT" sz="1600" dirty="0" smtClean="0"/>
              <a:t>Sarebbe però errato considerare Liechtenstein solo per la sua ricerca sul fumetto.</a:t>
            </a:r>
          </a:p>
          <a:p>
            <a:pPr algn="just">
              <a:buNone/>
            </a:pPr>
            <a:r>
              <a:rPr lang="it-IT" sz="1600" dirty="0" smtClean="0"/>
              <a:t>Nella sua opera di “imitazione” sono rimasti intrappolati infatti classici della pittura, </a:t>
            </a:r>
          </a:p>
          <a:p>
            <a:pPr algn="just">
              <a:buNone/>
            </a:pPr>
            <a:r>
              <a:rPr lang="it-IT" sz="1600" dirty="0" smtClean="0"/>
              <a:t>cartoline, depliant turistici e immagini pubblicitarie. Il tutto ridotto a prodotti di massa, </a:t>
            </a:r>
          </a:p>
          <a:p>
            <a:pPr algn="just">
              <a:buNone/>
            </a:pPr>
            <a:r>
              <a:rPr lang="it-IT" sz="1600" dirty="0" smtClean="0"/>
              <a:t>alla stregua di un giornalino per ragazzini.</a:t>
            </a:r>
          </a:p>
          <a:p>
            <a:pPr algn="just">
              <a:buNone/>
            </a:pPr>
            <a:r>
              <a:rPr lang="it-IT" sz="1600" dirty="0" smtClean="0"/>
              <a:t>Al contrario di quanto possa sembrare, </a:t>
            </a:r>
            <a:r>
              <a:rPr lang="it-IT" sz="1600" b="1" dirty="0" smtClean="0">
                <a:solidFill>
                  <a:srgbClr val="FFFF00"/>
                </a:solidFill>
              </a:rPr>
              <a:t>le opere di </a:t>
            </a:r>
            <a:r>
              <a:rPr lang="it-IT" sz="1600" b="1" dirty="0" err="1" smtClean="0">
                <a:solidFill>
                  <a:srgbClr val="FFFF00"/>
                </a:solidFill>
              </a:rPr>
              <a:t>Lichtenstein</a:t>
            </a:r>
            <a:r>
              <a:rPr lang="it-IT" sz="1600" b="1" dirty="0" smtClean="0">
                <a:solidFill>
                  <a:srgbClr val="FFFF00"/>
                </a:solidFill>
              </a:rPr>
              <a:t> sono vere e proprie tele dipinte</a:t>
            </a:r>
            <a:r>
              <a:rPr lang="it-IT" sz="1600" dirty="0" smtClean="0"/>
              <a:t>,</a:t>
            </a:r>
          </a:p>
          <a:p>
            <a:pPr algn="just">
              <a:buNone/>
            </a:pPr>
            <a:r>
              <a:rPr lang="it-IT" sz="1600" dirty="0" smtClean="0"/>
              <a:t>mentre l'effetto della </a:t>
            </a:r>
            <a:r>
              <a:rPr lang="it-IT" sz="1600" b="1" dirty="0" err="1" smtClean="0">
                <a:solidFill>
                  <a:srgbClr val="92D050"/>
                </a:solidFill>
              </a:rPr>
              <a:t>puntinazione</a:t>
            </a:r>
            <a:r>
              <a:rPr lang="it-IT" sz="1600" b="1" dirty="0" smtClean="0">
                <a:solidFill>
                  <a:srgbClr val="92D050"/>
                </a:solidFill>
              </a:rPr>
              <a:t> estremamente regolare, tipica della retina tipografica </a:t>
            </a:r>
            <a:r>
              <a:rPr lang="it-IT" sz="1600" dirty="0" smtClean="0"/>
              <a:t>del</a:t>
            </a:r>
          </a:p>
          <a:p>
            <a:pPr algn="just">
              <a:buNone/>
            </a:pPr>
            <a:r>
              <a:rPr lang="it-IT" sz="1600" dirty="0" smtClean="0"/>
              <a:t>fumetto, è stato ottenuto per mezzo di una griglia forata.</a:t>
            </a:r>
          </a:p>
        </p:txBody>
      </p:sp>
      <p:sp>
        <p:nvSpPr>
          <p:cNvPr id="5" name="CasellaDiTesto 4"/>
          <p:cNvSpPr txBox="1"/>
          <p:nvPr/>
        </p:nvSpPr>
        <p:spPr>
          <a:xfrm>
            <a:off x="5214942" y="2071678"/>
            <a:ext cx="3714776" cy="3139321"/>
          </a:xfrm>
          <a:prstGeom prst="rect">
            <a:avLst/>
          </a:prstGeom>
          <a:noFill/>
        </p:spPr>
        <p:txBody>
          <a:bodyPr wrap="square" rtlCol="0">
            <a:spAutoFit/>
          </a:bodyPr>
          <a:lstStyle/>
          <a:p>
            <a:pPr algn="r">
              <a:buNone/>
            </a:pPr>
            <a:r>
              <a:rPr lang="it-IT" dirty="0" err="1" smtClean="0"/>
              <a:t>Lichtenstein</a:t>
            </a:r>
            <a:r>
              <a:rPr lang="it-IT" dirty="0" smtClean="0"/>
              <a:t> rappresenta quel filone della </a:t>
            </a:r>
            <a:r>
              <a:rPr lang="it-IT" i="1" dirty="0" smtClean="0"/>
              <a:t>Pop Art</a:t>
            </a:r>
            <a:r>
              <a:rPr lang="it-IT" dirty="0" smtClean="0"/>
              <a:t> che </a:t>
            </a:r>
            <a:r>
              <a:rPr lang="it-IT" dirty="0" smtClean="0">
                <a:solidFill>
                  <a:schemeClr val="accent3">
                    <a:lumMod val="40000"/>
                    <a:lumOff val="60000"/>
                  </a:schemeClr>
                </a:solidFill>
              </a:rPr>
              <a:t>non mirava a puntare il dito sull'alienazione dei cittadini, sempre più sopraffatti dal benessere economico </a:t>
            </a:r>
            <a:r>
              <a:rPr lang="it-IT" dirty="0" smtClean="0"/>
              <a:t>degli anni '50/'60 e dalla derivante acquisizione di beni di lusso. Mentre Andy Warhol si concentrava sulla ripetizione ossessiva della stessa </a:t>
            </a:r>
            <a:r>
              <a:rPr lang="it-IT" dirty="0" err="1" smtClean="0"/>
              <a:t>immagine…</a:t>
            </a:r>
            <a:r>
              <a:rPr lang="it-IT" dirty="0" smtClean="0"/>
              <a:t> </a:t>
            </a:r>
            <a:endParaRPr lang="it-IT" dirty="0"/>
          </a:p>
        </p:txBody>
      </p:sp>
      <p:sp>
        <p:nvSpPr>
          <p:cNvPr id="6" name="CasellaDiTesto 5"/>
          <p:cNvSpPr txBox="1"/>
          <p:nvPr/>
        </p:nvSpPr>
        <p:spPr>
          <a:xfrm>
            <a:off x="0" y="5643578"/>
            <a:ext cx="8929718" cy="646331"/>
          </a:xfrm>
          <a:prstGeom prst="rect">
            <a:avLst/>
          </a:prstGeom>
          <a:noFill/>
        </p:spPr>
        <p:txBody>
          <a:bodyPr wrap="square" rtlCol="0">
            <a:spAutoFit/>
          </a:bodyPr>
          <a:lstStyle/>
          <a:p>
            <a:r>
              <a:rPr lang="it-IT" b="1" dirty="0" smtClean="0">
                <a:solidFill>
                  <a:srgbClr val="FFC000"/>
                </a:solidFill>
              </a:rPr>
              <a:t>… </a:t>
            </a:r>
            <a:r>
              <a:rPr lang="it-IT" b="1" dirty="0" err="1" smtClean="0">
                <a:solidFill>
                  <a:srgbClr val="FFC000"/>
                </a:solidFill>
              </a:rPr>
              <a:t>Lichtenstein</a:t>
            </a:r>
            <a:r>
              <a:rPr lang="it-IT" b="1" dirty="0" smtClean="0">
                <a:solidFill>
                  <a:srgbClr val="FFC000"/>
                </a:solidFill>
              </a:rPr>
              <a:t> si fermava a contemplare quanto una frase, una stanza, una situazione   potessero essere semplificate nei colori acrilici del </a:t>
            </a:r>
            <a:r>
              <a:rPr lang="it-IT" b="1" dirty="0" err="1" smtClean="0">
                <a:solidFill>
                  <a:srgbClr val="FFC000"/>
                </a:solidFill>
              </a:rPr>
              <a:t>fumetto…</a:t>
            </a:r>
            <a:r>
              <a:rPr lang="it-IT" b="1" dirty="0" smtClean="0">
                <a:solidFill>
                  <a:srgbClr val="FFC000"/>
                </a:solidFill>
              </a:rPr>
              <a:t>  </a:t>
            </a:r>
            <a:endParaRPr lang="it-IT" b="1" dirty="0">
              <a:solidFill>
                <a:srgbClr val="FFC000"/>
              </a:solidFill>
            </a:endParaRPr>
          </a:p>
        </p:txBody>
      </p:sp>
      <p:pic>
        <p:nvPicPr>
          <p:cNvPr id="7" name="Immagine 6" descr="0673_01m.jpg"/>
          <p:cNvPicPr>
            <a:picLocks noChangeAspect="1"/>
          </p:cNvPicPr>
          <p:nvPr/>
        </p:nvPicPr>
        <p:blipFill>
          <a:blip r:embed="rId2"/>
          <a:stretch>
            <a:fillRect/>
          </a:stretch>
        </p:blipFill>
        <p:spPr>
          <a:xfrm>
            <a:off x="785786" y="2071677"/>
            <a:ext cx="3286148" cy="3357587"/>
          </a:xfrm>
          <a:prstGeom prst="rect">
            <a:avLst/>
          </a:prstGeom>
        </p:spPr>
      </p:pic>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3"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p:cNvSpPr>
            <a:spLocks noGrp="1"/>
          </p:cNvSpPr>
          <p:nvPr>
            <p:ph idx="1"/>
          </p:nvPr>
        </p:nvSpPr>
        <p:spPr>
          <a:xfrm>
            <a:off x="0" y="1"/>
            <a:ext cx="9144000" cy="642918"/>
          </a:xfrm>
        </p:spPr>
        <p:txBody>
          <a:bodyPr>
            <a:normAutofit/>
          </a:bodyPr>
          <a:lstStyle/>
          <a:p>
            <a:pPr algn="just">
              <a:buNone/>
            </a:pPr>
            <a:r>
              <a:rPr lang="it-IT" sz="1600" b="1" dirty="0" smtClean="0">
                <a:solidFill>
                  <a:srgbClr val="FFC000"/>
                </a:solidFill>
              </a:rPr>
              <a:t>… in modo da trasmettere un messaggio importante ed attuale tramite una rappresentazione</a:t>
            </a:r>
          </a:p>
          <a:p>
            <a:pPr algn="just">
              <a:buNone/>
            </a:pPr>
            <a:r>
              <a:rPr lang="it-IT" sz="1600" b="1" dirty="0" smtClean="0">
                <a:solidFill>
                  <a:srgbClr val="FFC000"/>
                </a:solidFill>
              </a:rPr>
              <a:t> simbolica e spesso ridicolizzata della vita di tutti i giorni.</a:t>
            </a:r>
          </a:p>
          <a:p>
            <a:pPr algn="just">
              <a:buNone/>
            </a:pPr>
            <a:endParaRPr lang="it-IT" sz="1600" dirty="0"/>
          </a:p>
        </p:txBody>
      </p:sp>
      <p:pic>
        <p:nvPicPr>
          <p:cNvPr id="8" name="Immagine 7" descr="_Roy_Liechtenstein_Maybe_Pop_Art.jpg"/>
          <p:cNvPicPr>
            <a:picLocks noChangeAspect="1"/>
          </p:cNvPicPr>
          <p:nvPr/>
        </p:nvPicPr>
        <p:blipFill>
          <a:blip r:embed="rId2"/>
          <a:stretch>
            <a:fillRect/>
          </a:stretch>
        </p:blipFill>
        <p:spPr>
          <a:xfrm>
            <a:off x="142844" y="714356"/>
            <a:ext cx="3286148" cy="3319341"/>
          </a:xfrm>
          <a:prstGeom prst="rect">
            <a:avLst/>
          </a:prstGeom>
        </p:spPr>
      </p:pic>
      <p:sp>
        <p:nvSpPr>
          <p:cNvPr id="9" name="CasellaDiTesto 8"/>
          <p:cNvSpPr txBox="1"/>
          <p:nvPr/>
        </p:nvSpPr>
        <p:spPr>
          <a:xfrm>
            <a:off x="0" y="4071942"/>
            <a:ext cx="4714876" cy="307777"/>
          </a:xfrm>
          <a:prstGeom prst="rect">
            <a:avLst/>
          </a:prstGeom>
          <a:noFill/>
        </p:spPr>
        <p:txBody>
          <a:bodyPr wrap="square" rtlCol="0">
            <a:spAutoFit/>
          </a:bodyPr>
          <a:lstStyle/>
          <a:p>
            <a:r>
              <a:rPr lang="it-IT" sz="1400" i="1" dirty="0" smtClean="0">
                <a:solidFill>
                  <a:schemeClr val="accent1">
                    <a:lumMod val="60000"/>
                    <a:lumOff val="40000"/>
                  </a:schemeClr>
                </a:solidFill>
              </a:rPr>
              <a:t>“F-Forse lui si è ammalato e non ha potuto lasciare lo studio!”</a:t>
            </a:r>
            <a:endParaRPr lang="it-IT" sz="1400" i="1" dirty="0">
              <a:solidFill>
                <a:schemeClr val="accent1">
                  <a:lumMod val="60000"/>
                  <a:lumOff val="40000"/>
                </a:schemeClr>
              </a:solidFill>
            </a:endParaRPr>
          </a:p>
        </p:txBody>
      </p:sp>
      <p:sp>
        <p:nvSpPr>
          <p:cNvPr id="10" name="CasellaDiTesto 9"/>
          <p:cNvSpPr txBox="1"/>
          <p:nvPr/>
        </p:nvSpPr>
        <p:spPr>
          <a:xfrm>
            <a:off x="4143372" y="5929330"/>
            <a:ext cx="5000628" cy="677108"/>
          </a:xfrm>
          <a:prstGeom prst="rect">
            <a:avLst/>
          </a:prstGeom>
          <a:noFill/>
        </p:spPr>
        <p:txBody>
          <a:bodyPr wrap="square" rtlCol="0">
            <a:spAutoFit/>
          </a:bodyPr>
          <a:lstStyle/>
          <a:p>
            <a:pPr algn="just"/>
            <a:r>
              <a:rPr lang="it-IT" b="1" i="1" dirty="0" smtClean="0">
                <a:solidFill>
                  <a:srgbClr val="00B0F0"/>
                </a:solidFill>
              </a:rPr>
              <a:t>I dubbi … le paure ... le emozioni quotidiane …   </a:t>
            </a:r>
            <a:r>
              <a:rPr lang="it-IT" sz="2000" b="1" i="1" dirty="0" smtClean="0">
                <a:solidFill>
                  <a:srgbClr val="00B0F0"/>
                </a:solidFill>
              </a:rPr>
              <a:t>T</a:t>
            </a:r>
            <a:r>
              <a:rPr lang="it-IT" sz="2000" b="1" dirty="0" smtClean="0">
                <a:solidFill>
                  <a:srgbClr val="00B0F0"/>
                </a:solidFill>
              </a:rPr>
              <a:t>utto come un grande fumetto!</a:t>
            </a:r>
            <a:endParaRPr lang="it-IT" sz="2000" b="1" dirty="0">
              <a:solidFill>
                <a:srgbClr val="00B0F0"/>
              </a:solidFill>
            </a:endParaRPr>
          </a:p>
        </p:txBody>
      </p:sp>
      <p:pic>
        <p:nvPicPr>
          <p:cNvPr id="11" name="Immagine 10" descr="36.jpg"/>
          <p:cNvPicPr>
            <a:picLocks noChangeAspect="1"/>
          </p:cNvPicPr>
          <p:nvPr/>
        </p:nvPicPr>
        <p:blipFill>
          <a:blip r:embed="rId3"/>
          <a:stretch>
            <a:fillRect/>
          </a:stretch>
        </p:blipFill>
        <p:spPr>
          <a:xfrm>
            <a:off x="0" y="4548308"/>
            <a:ext cx="2928958" cy="2309692"/>
          </a:xfrm>
          <a:prstGeom prst="rect">
            <a:avLst/>
          </a:prstGeom>
        </p:spPr>
      </p:pic>
      <p:pic>
        <p:nvPicPr>
          <p:cNvPr id="12" name="Immagine 11" descr="roy_lichtenstein_drowning_girl.jpg"/>
          <p:cNvPicPr>
            <a:picLocks noChangeAspect="1"/>
          </p:cNvPicPr>
          <p:nvPr/>
        </p:nvPicPr>
        <p:blipFill>
          <a:blip r:embed="rId4"/>
          <a:stretch>
            <a:fillRect/>
          </a:stretch>
        </p:blipFill>
        <p:spPr>
          <a:xfrm>
            <a:off x="5000628" y="642918"/>
            <a:ext cx="3956072" cy="4030715"/>
          </a:xfrm>
          <a:prstGeom prst="rect">
            <a:avLst/>
          </a:prstGeom>
        </p:spPr>
      </p:pic>
      <p:sp>
        <p:nvSpPr>
          <p:cNvPr id="13" name="CasellaDiTesto 12"/>
          <p:cNvSpPr txBox="1"/>
          <p:nvPr/>
        </p:nvSpPr>
        <p:spPr>
          <a:xfrm>
            <a:off x="5000628" y="4714884"/>
            <a:ext cx="4000528" cy="523220"/>
          </a:xfrm>
          <a:prstGeom prst="rect">
            <a:avLst/>
          </a:prstGeom>
          <a:noFill/>
        </p:spPr>
        <p:txBody>
          <a:bodyPr wrap="square" rtlCol="0">
            <a:spAutoFit/>
          </a:bodyPr>
          <a:lstStyle/>
          <a:p>
            <a:pPr algn="just"/>
            <a:r>
              <a:rPr lang="it-IT" sz="1400" i="1" dirty="0" smtClean="0">
                <a:solidFill>
                  <a:schemeClr val="accent2">
                    <a:lumMod val="60000"/>
                    <a:lumOff val="40000"/>
                  </a:schemeClr>
                </a:solidFill>
              </a:rPr>
              <a:t>“Io non mi preoccupo! Piuttosto annego … Dopo chiamo Brad per farmi aiutare!”</a:t>
            </a:r>
          </a:p>
        </p:txBody>
      </p:sp>
      <p:sp>
        <p:nvSpPr>
          <p:cNvPr id="14" name="CasellaDiTesto 13"/>
          <p:cNvSpPr txBox="1"/>
          <p:nvPr/>
        </p:nvSpPr>
        <p:spPr>
          <a:xfrm>
            <a:off x="2786050" y="4572008"/>
            <a:ext cx="1643074" cy="738664"/>
          </a:xfrm>
          <a:prstGeom prst="rect">
            <a:avLst/>
          </a:prstGeom>
          <a:noFill/>
        </p:spPr>
        <p:txBody>
          <a:bodyPr wrap="square" rtlCol="0">
            <a:spAutoFit/>
          </a:bodyPr>
          <a:lstStyle/>
          <a:p>
            <a:pPr algn="r"/>
            <a:r>
              <a:rPr lang="it-IT" sz="1400" i="1" dirty="0" smtClean="0">
                <a:solidFill>
                  <a:schemeClr val="tx2">
                    <a:lumMod val="60000"/>
                    <a:lumOff val="40000"/>
                  </a:schemeClr>
                </a:solidFill>
              </a:rPr>
              <a:t>“WOW! Tu non puoi mai avere così tante </a:t>
            </a:r>
            <a:r>
              <a:rPr lang="it-IT" sz="1400" i="1" dirty="0" err="1" smtClean="0">
                <a:solidFill>
                  <a:schemeClr val="tx2">
                    <a:lumMod val="60000"/>
                    <a:lumOff val="40000"/>
                  </a:schemeClr>
                </a:solidFill>
              </a:rPr>
              <a:t>borse…</a:t>
            </a:r>
            <a:r>
              <a:rPr lang="it-IT" sz="1400" i="1" dirty="0" smtClean="0">
                <a:solidFill>
                  <a:schemeClr val="tx2">
                    <a:lumMod val="60000"/>
                    <a:lumOff val="40000"/>
                  </a:schemeClr>
                </a:solidFill>
              </a:rPr>
              <a:t>”</a:t>
            </a:r>
            <a:endParaRPr lang="it-IT" sz="1400" i="1" dirty="0">
              <a:solidFill>
                <a:schemeClr val="tx2">
                  <a:lumMod val="60000"/>
                  <a:lumOff val="40000"/>
                </a:schemeClr>
              </a:solidFill>
            </a:endParaRPr>
          </a:p>
        </p:txBody>
      </p:sp>
      <p:sp>
        <p:nvSpPr>
          <p:cNvPr id="15" name="Freccia a sinistra 14">
            <a:hlinkClick r:id="" action="ppaction://hlinkshowjump?jump=previousslide"/>
          </p:cNvPr>
          <p:cNvSpPr/>
          <p:nvPr/>
        </p:nvSpPr>
        <p:spPr>
          <a:xfrm>
            <a:off x="300036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Smile 16">
            <a:hlinkClick r:id="rId5" action="ppaction://hlinksldjump"/>
          </p:cNvPr>
          <p:cNvSpPr/>
          <p:nvPr/>
        </p:nvSpPr>
        <p:spPr>
          <a:xfrm>
            <a:off x="357186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HP_Administrator\Documenti\Immagini\Roma\Image3.gif"/>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olo 1"/>
          <p:cNvSpPr>
            <a:spLocks noGrp="1"/>
          </p:cNvSpPr>
          <p:nvPr>
            <p:ph type="title"/>
          </p:nvPr>
        </p:nvSpPr>
        <p:spPr>
          <a:xfrm>
            <a:off x="0" y="2143116"/>
            <a:ext cx="9144000" cy="1500190"/>
          </a:xfrm>
        </p:spPr>
        <p:txBody>
          <a:bodyPr>
            <a:noAutofit/>
          </a:bodyPr>
          <a:lstStyle/>
          <a:p>
            <a:r>
              <a:rPr lang="it-IT" sz="6600" b="0" i="1" dirty="0" err="1" smtClean="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rPr>
              <a:t>Absit</a:t>
            </a:r>
            <a:r>
              <a:rPr lang="it-IT" sz="6600" b="0" i="1" dirty="0" smtClean="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rPr>
              <a:t> </a:t>
            </a:r>
            <a:r>
              <a:rPr lang="it-IT" sz="6600" b="0" i="1" dirty="0" err="1" smtClean="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rPr>
              <a:t>iniuria</a:t>
            </a:r>
            <a:r>
              <a:rPr lang="it-IT" sz="6600" b="0" i="1" dirty="0" smtClean="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rPr>
              <a:t> </a:t>
            </a:r>
            <a:r>
              <a:rPr lang="it-IT" sz="6600" b="0" i="1" dirty="0" err="1" smtClean="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rPr>
              <a:t>verbis</a:t>
            </a:r>
            <a:endParaRPr lang="it-IT" sz="6600" b="0" i="1" dirty="0">
              <a:ln w="18415" cmpd="sng">
                <a:solidFill>
                  <a:srgbClr val="FFFFFF"/>
                </a:solidFill>
                <a:prstDash val="solid"/>
              </a:ln>
              <a:solidFill>
                <a:schemeClr val="tx1">
                  <a:lumMod val="75000"/>
                </a:schemeClr>
              </a:solidFill>
              <a:effectLst>
                <a:outerShdw blurRad="63500" dir="3600000" algn="tl" rotWithShape="0">
                  <a:srgbClr val="000000">
                    <a:alpha val="70000"/>
                  </a:srgbClr>
                </a:outerShdw>
                <a:reflection blurRad="6350" stA="55000" endA="300" endPos="45500" dir="5400000" sy="-100000" algn="bl" rotWithShape="0"/>
              </a:effectLst>
              <a:latin typeface="Lucida Handwriting" pitchFamily="66" charset="0"/>
            </a:endParaRPr>
          </a:p>
        </p:txBody>
      </p:sp>
      <p:sp>
        <p:nvSpPr>
          <p:cNvPr id="7" name="CasellaDiTesto 6"/>
          <p:cNvSpPr txBox="1"/>
          <p:nvPr/>
        </p:nvSpPr>
        <p:spPr>
          <a:xfrm>
            <a:off x="5429256" y="6143644"/>
            <a:ext cx="3500462" cy="523220"/>
          </a:xfrm>
          <a:prstGeom prst="rect">
            <a:avLst/>
          </a:prstGeom>
          <a:noFill/>
        </p:spPr>
        <p:txBody>
          <a:bodyPr wrap="square" rtlCol="0">
            <a:spAutoFit/>
          </a:bodyPr>
          <a:lstStyle/>
          <a:p>
            <a:r>
              <a:rPr lang="it-IT" sz="2800" dirty="0" smtClean="0">
                <a:solidFill>
                  <a:schemeClr val="tx1">
                    <a:lumMod val="85000"/>
                  </a:schemeClr>
                </a:solidFill>
              </a:rPr>
              <a:t>(Senza offesa, eh …!)</a:t>
            </a:r>
            <a:endParaRPr lang="it-IT" sz="2800" dirty="0">
              <a:solidFill>
                <a:schemeClr val="tx1">
                  <a:lumMod val="85000"/>
                </a:schemeClr>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descr="images_5.jpg"/>
          <p:cNvPicPr>
            <a:picLocks noGrp="1" noChangeAspect="1"/>
          </p:cNvPicPr>
          <p:nvPr>
            <p:ph idx="1"/>
          </p:nvPr>
        </p:nvPicPr>
        <p:blipFill>
          <a:blip r:embed="rId2"/>
          <a:stretch>
            <a:fillRect/>
          </a:stretch>
        </p:blipFill>
        <p:spPr>
          <a:xfrm>
            <a:off x="0" y="1785926"/>
            <a:ext cx="2540000" cy="3390900"/>
          </a:xfrm>
        </p:spPr>
      </p:pic>
      <p:sp>
        <p:nvSpPr>
          <p:cNvPr id="5" name="Rettangolo 4"/>
          <p:cNvSpPr/>
          <p:nvPr/>
        </p:nvSpPr>
        <p:spPr>
          <a:xfrm>
            <a:off x="1214414" y="0"/>
            <a:ext cx="6763390" cy="923330"/>
          </a:xfrm>
          <a:prstGeom prst="rect">
            <a:avLst/>
          </a:prstGeom>
          <a:noFill/>
        </p:spPr>
        <p:txBody>
          <a:bodyPr wrap="none" lIns="91440" tIns="45720" rIns="91440" bIns="45720">
            <a:spAutoFit/>
          </a:bodyPr>
          <a:lstStyle/>
          <a:p>
            <a:pPr algn="ctr"/>
            <a:r>
              <a:rPr lang="it-IT" sz="5400" b="1" cap="none" spc="0" dirty="0" smtClean="0">
                <a:ln w="10541" cmpd="sng">
                  <a:solidFill>
                    <a:schemeClr val="tx2">
                      <a:lumMod val="50000"/>
                    </a:schemeClr>
                  </a:solidFill>
                  <a:prstDash val="solid"/>
                </a:ln>
                <a:gradFill flip="none" rotWithShape="1">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scaled="1"/>
                  <a:tileRect/>
                </a:gradFill>
                <a:effectLst>
                  <a:outerShdw blurRad="50800" dist="38100" dir="10800000" algn="r" rotWithShape="0">
                    <a:prstClr val="black">
                      <a:alpha val="40000"/>
                    </a:prstClr>
                  </a:outerShdw>
                </a:effectLst>
              </a:rPr>
              <a:t>Mi scusi, io protesto!</a:t>
            </a:r>
            <a:endParaRPr lang="it-IT" sz="5400" b="1" cap="none" spc="0" dirty="0">
              <a:ln w="10541" cmpd="sng">
                <a:solidFill>
                  <a:schemeClr val="tx2">
                    <a:lumMod val="50000"/>
                  </a:schemeClr>
                </a:solidFill>
                <a:prstDash val="solid"/>
              </a:ln>
              <a:gradFill flip="none" rotWithShape="1">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scaled="1"/>
                <a:tileRect/>
              </a:gradFill>
              <a:effectLst>
                <a:outerShdw blurRad="50800" dist="38100" dir="10800000" algn="r" rotWithShape="0">
                  <a:prstClr val="black">
                    <a:alpha val="40000"/>
                  </a:prstClr>
                </a:outerShdw>
              </a:effectLst>
            </a:endParaRPr>
          </a:p>
        </p:txBody>
      </p:sp>
      <p:sp>
        <p:nvSpPr>
          <p:cNvPr id="6" name="CasellaDiTesto 5"/>
          <p:cNvSpPr txBox="1"/>
          <p:nvPr/>
        </p:nvSpPr>
        <p:spPr>
          <a:xfrm>
            <a:off x="1571604" y="928670"/>
            <a:ext cx="5429288" cy="461665"/>
          </a:xfrm>
          <a:prstGeom prst="rect">
            <a:avLst/>
          </a:prstGeom>
          <a:noFill/>
        </p:spPr>
        <p:txBody>
          <a:bodyPr wrap="square" rtlCol="0">
            <a:spAutoFit/>
          </a:bodyPr>
          <a:lstStyle/>
          <a:p>
            <a:pPr algn="ctr"/>
            <a:r>
              <a:rPr lang="it-IT" sz="2400" b="1" dirty="0" smtClean="0">
                <a:solidFill>
                  <a:schemeClr val="accent3">
                    <a:lumMod val="20000"/>
                    <a:lumOff val="80000"/>
                  </a:schemeClr>
                </a:solidFill>
              </a:rPr>
              <a:t>Fedro e la protesta “silenziosa” …</a:t>
            </a:r>
          </a:p>
        </p:txBody>
      </p:sp>
      <p:sp>
        <p:nvSpPr>
          <p:cNvPr id="8" name="CasellaDiTesto 7"/>
          <p:cNvSpPr txBox="1"/>
          <p:nvPr/>
        </p:nvSpPr>
        <p:spPr>
          <a:xfrm>
            <a:off x="2643174" y="1428737"/>
            <a:ext cx="6500826" cy="6001643"/>
          </a:xfrm>
          <a:prstGeom prst="rect">
            <a:avLst/>
          </a:prstGeom>
          <a:noFill/>
        </p:spPr>
        <p:txBody>
          <a:bodyPr wrap="square" rtlCol="0">
            <a:spAutoFit/>
          </a:bodyPr>
          <a:lstStyle/>
          <a:p>
            <a:pPr algn="just"/>
            <a:r>
              <a:rPr lang="it-IT" sz="1600" dirty="0" smtClean="0"/>
              <a:t>Fedro, la cui vita è da collocare tra il 20 a.C. ed il 50 d.C., è </a:t>
            </a:r>
            <a:r>
              <a:rPr lang="it-IT" sz="1600" b="1" dirty="0" smtClean="0">
                <a:solidFill>
                  <a:srgbClr val="92D050"/>
                </a:solidFill>
              </a:rPr>
              <a:t>il fondatore della favola latina.</a:t>
            </a:r>
          </a:p>
          <a:p>
            <a:pPr algn="just"/>
            <a:r>
              <a:rPr lang="it-IT" sz="1600" dirty="0" smtClean="0"/>
              <a:t>Prima di lui le favole, nonostante l’indubbia efficacia artistica, e morale che le caratterizzava, trovavano spazio all’interno di una digressione in un genere che aveva suoi caratteri e requisiti.</a:t>
            </a:r>
          </a:p>
          <a:p>
            <a:pPr algn="just"/>
            <a:r>
              <a:rPr lang="it-IT" sz="1600" dirty="0" smtClean="0"/>
              <a:t>Tra i vari tipi di favole che circolavano nell’antichità, </a:t>
            </a:r>
            <a:r>
              <a:rPr lang="it-IT" sz="1600" dirty="0" smtClean="0">
                <a:solidFill>
                  <a:srgbClr val="00B0F0"/>
                </a:solidFill>
              </a:rPr>
              <a:t>Fedro coltivò il genere esopico </a:t>
            </a:r>
            <a:r>
              <a:rPr lang="it-IT" sz="1600" dirty="0" smtClean="0"/>
              <a:t>(ispirato al padre della favola greca, Esopo), consistente in un racconto di fantasia i cui protagonisti, perlopiù animali, sono allegorie del mondo umano, indicano cioè qualcosa di diverso da quello che letteralmente rappresentano.</a:t>
            </a:r>
          </a:p>
          <a:p>
            <a:pPr algn="just"/>
            <a:r>
              <a:rPr lang="it-IT" sz="1600" dirty="0" smtClean="0"/>
              <a:t>Il racconto contiene un’azione sostenuta da un paio di personaggi preceduta o seguita da un altro enunciato, non narrativo, che fornisce la chiave per interpretare la vicenda: la cosiddetta “morale”.</a:t>
            </a:r>
          </a:p>
          <a:p>
            <a:pPr algn="just"/>
            <a:r>
              <a:rPr lang="it-IT" sz="1600" dirty="0" smtClean="0"/>
              <a:t>Fedro ritiene l’umanità costituita non da individui, ma da tipi di uomini contraddistinti da caratteristiche comuni e pertanto inseribili in caselle contrassegnate da un’etichetta.</a:t>
            </a:r>
          </a:p>
          <a:p>
            <a:pPr algn="just"/>
            <a:r>
              <a:rPr lang="it-IT" sz="1600" dirty="0" smtClean="0"/>
              <a:t>Già da parte dello schiavo Esopo </a:t>
            </a:r>
            <a:r>
              <a:rPr lang="it-IT" sz="1600" b="1" i="1" dirty="0" smtClean="0">
                <a:solidFill>
                  <a:srgbClr val="FFC000"/>
                </a:solidFill>
              </a:rPr>
              <a:t>la favola costituiva così una soluzione di ripiego per chi, non rassegnandosi a tacere, non sopportava nemmeno di esporsi alla vendetta dei potenti</a:t>
            </a:r>
            <a:r>
              <a:rPr lang="it-IT" sz="1600" dirty="0" smtClean="0"/>
              <a:t>, anche se questa prudenza non giovò a Fedro, che dovette subire la persecuzione di Seiano.</a:t>
            </a:r>
          </a:p>
          <a:p>
            <a:pPr algn="just"/>
            <a:endParaRPr lang="it-IT" sz="1600" dirty="0" smtClean="0"/>
          </a:p>
          <a:p>
            <a:pPr algn="just"/>
            <a:endParaRPr lang="it-IT" sz="1600" dirty="0" smtClean="0"/>
          </a:p>
          <a:p>
            <a:pPr algn="just"/>
            <a:endParaRPr lang="it-IT" sz="1600" dirty="0"/>
          </a:p>
        </p:txBody>
      </p:sp>
      <p:sp>
        <p:nvSpPr>
          <p:cNvPr id="9" name="Freccia a sinistra 8">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3" action="ppaction://hlinksldjump"/>
          </p:cNvPr>
          <p:cNvSpPr/>
          <p:nvPr/>
        </p:nvSpPr>
        <p:spPr>
          <a:xfrm>
            <a:off x="785786"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lupoeagnello.jpg"/>
          <p:cNvPicPr>
            <a:picLocks noChangeAspect="1"/>
          </p:cNvPicPr>
          <p:nvPr/>
        </p:nvPicPr>
        <p:blipFill>
          <a:blip r:embed="rId2"/>
          <a:stretch>
            <a:fillRect/>
          </a:stretch>
        </p:blipFill>
        <p:spPr>
          <a:xfrm>
            <a:off x="500034" y="3714752"/>
            <a:ext cx="2643206" cy="2978349"/>
          </a:xfrm>
          <a:prstGeom prst="rect">
            <a:avLst/>
          </a:prstGeom>
        </p:spPr>
      </p:pic>
      <p:sp>
        <p:nvSpPr>
          <p:cNvPr id="5" name="CasellaDiTesto 4"/>
          <p:cNvSpPr txBox="1"/>
          <p:nvPr/>
        </p:nvSpPr>
        <p:spPr>
          <a:xfrm>
            <a:off x="0" y="0"/>
            <a:ext cx="9144000" cy="3539430"/>
          </a:xfrm>
          <a:prstGeom prst="rect">
            <a:avLst/>
          </a:prstGeom>
          <a:noFill/>
        </p:spPr>
        <p:txBody>
          <a:bodyPr wrap="square" rtlCol="0">
            <a:spAutoFit/>
          </a:bodyPr>
          <a:lstStyle/>
          <a:p>
            <a:pPr algn="just"/>
            <a:r>
              <a:rPr lang="it-IT" sz="1600" b="1" dirty="0" smtClean="0">
                <a:solidFill>
                  <a:srgbClr val="DE6A0A"/>
                </a:solidFill>
              </a:rPr>
              <a:t>La favola ci introduce nel bel mezzo della problematica sociale.</a:t>
            </a:r>
          </a:p>
          <a:p>
            <a:pPr algn="just"/>
            <a:r>
              <a:rPr lang="it-IT" sz="1600" dirty="0" smtClean="0"/>
              <a:t>In essa, infatti, trova voce il mondo dei diseredati e degli emarginati, osservato dal punto di vista dei ceti subalterni, che non solo sono soggetti ai potenti, ma non nutrono neppure la speranza di potersi un giorno emancipare o di veder migliorare la propria situazione.</a:t>
            </a:r>
          </a:p>
          <a:p>
            <a:pPr algn="just"/>
            <a:endParaRPr lang="it-IT" sz="1600" dirty="0" smtClean="0"/>
          </a:p>
          <a:p>
            <a:pPr algn="just"/>
            <a:r>
              <a:rPr lang="it-IT" sz="1600" dirty="0" smtClean="0"/>
              <a:t>Questa è una </a:t>
            </a:r>
            <a:r>
              <a:rPr lang="it-IT" sz="1600" dirty="0" smtClean="0">
                <a:solidFill>
                  <a:srgbClr val="FFFF00"/>
                </a:solidFill>
              </a:rPr>
              <a:t>prospettiva che riflette su di sé tutto il sistema della denuncia e della protesta </a:t>
            </a:r>
            <a:r>
              <a:rPr lang="it-IT" sz="1600" dirty="0" smtClean="0"/>
              <a:t>nell’antichità, che può prendere corpo nelle forme più varie, ma non presenta mai un progetto di cambiamento e nemmeno un’istanza concreta di riforma.</a:t>
            </a:r>
          </a:p>
          <a:p>
            <a:pPr algn="just"/>
            <a:r>
              <a:rPr lang="it-IT" sz="1600" b="1" u="sng" dirty="0" smtClean="0"/>
              <a:t>Il realismo della favola sta nella sua carica di denuncia e, quindi, di adesione alla realtà e al senso comune. </a:t>
            </a:r>
            <a:r>
              <a:rPr lang="it-IT" sz="1600" dirty="0" smtClean="0"/>
              <a:t>Non si può invece parlare di realismo descrittivo come si fa per la satira perché raramente protagonisti delle favole appartengono alla realtà: il loro mondo è perlopiù astratto, popolato da animali che ragionano, parlano, ma mancano di colore, restando fissati nella qualità morale che li contraddistingue.</a:t>
            </a:r>
          </a:p>
          <a:p>
            <a:pPr algn="just"/>
            <a:r>
              <a:rPr lang="it-IT" sz="1600" b="1" i="1" dirty="0" smtClean="0"/>
              <a:t>Qui di seguito una delle più classiche favole di Fedro …  con un insegnamento sempre attuale!</a:t>
            </a:r>
            <a:endParaRPr lang="it-IT" sz="1600" b="1" i="1" dirty="0"/>
          </a:p>
        </p:txBody>
      </p:sp>
      <p:sp>
        <p:nvSpPr>
          <p:cNvPr id="6" name="CasellaDiTesto 5"/>
          <p:cNvSpPr txBox="1"/>
          <p:nvPr/>
        </p:nvSpPr>
        <p:spPr>
          <a:xfrm>
            <a:off x="3857588" y="3749457"/>
            <a:ext cx="5286412" cy="2677656"/>
          </a:xfrm>
          <a:prstGeom prst="rect">
            <a:avLst/>
          </a:prstGeom>
          <a:noFill/>
        </p:spPr>
        <p:txBody>
          <a:bodyPr wrap="square" rtlCol="0">
            <a:spAutoFit/>
          </a:bodyPr>
          <a:lstStyle/>
          <a:p>
            <a:r>
              <a:rPr lang="it-IT" sz="1400" i="1" dirty="0" smtClean="0">
                <a:solidFill>
                  <a:schemeClr val="tx1">
                    <a:lumMod val="85000"/>
                  </a:schemeClr>
                </a:solidFill>
              </a:rPr>
              <a:t>“Un lupo e un agnello, spinti dalla sete, si ritrovarono a bere nello stesso ruscello. Il lupo era più a monte, mentre l'agnello beveva a una certa distanza, verso valle. La fame però spinse il lupo ad attaccar briga e allora disse: "Perché osi intorbidarmi l'acqua?" </a:t>
            </a:r>
            <a:br>
              <a:rPr lang="it-IT" sz="1400" i="1" dirty="0" smtClean="0">
                <a:solidFill>
                  <a:schemeClr val="tx1">
                    <a:lumMod val="85000"/>
                  </a:schemeClr>
                </a:solidFill>
              </a:rPr>
            </a:br>
            <a:r>
              <a:rPr lang="it-IT" sz="1400" i="1" dirty="0" smtClean="0">
                <a:solidFill>
                  <a:schemeClr val="tx1">
                    <a:lumMod val="85000"/>
                  </a:schemeClr>
                </a:solidFill>
              </a:rPr>
              <a:t>L'agnello tremando rispose: "Come posso fare questo se l'acqua scorre da te a me?"</a:t>
            </a:r>
            <a:br>
              <a:rPr lang="it-IT" sz="1400" i="1" dirty="0" smtClean="0">
                <a:solidFill>
                  <a:schemeClr val="tx1">
                    <a:lumMod val="85000"/>
                  </a:schemeClr>
                </a:solidFill>
              </a:rPr>
            </a:br>
            <a:r>
              <a:rPr lang="it-IT" sz="1400" i="1" dirty="0" smtClean="0">
                <a:solidFill>
                  <a:schemeClr val="tx1">
                    <a:lumMod val="85000"/>
                  </a:schemeClr>
                </a:solidFill>
              </a:rPr>
              <a:t>"E' vero, ma tu sei mesi fa mi hai insultato con brutte parole".</a:t>
            </a:r>
            <a:br>
              <a:rPr lang="it-IT" sz="1400" i="1" dirty="0" smtClean="0">
                <a:solidFill>
                  <a:schemeClr val="tx1">
                    <a:lumMod val="85000"/>
                  </a:schemeClr>
                </a:solidFill>
              </a:rPr>
            </a:br>
            <a:r>
              <a:rPr lang="it-IT" sz="1400" i="1" dirty="0" smtClean="0">
                <a:solidFill>
                  <a:schemeClr val="tx1">
                    <a:lumMod val="85000"/>
                  </a:schemeClr>
                </a:solidFill>
              </a:rPr>
              <a:t>"Impossibile, sei mesi fa non ero ancora nato".</a:t>
            </a:r>
            <a:br>
              <a:rPr lang="it-IT" sz="1400" i="1" dirty="0" smtClean="0">
                <a:solidFill>
                  <a:schemeClr val="tx1">
                    <a:lumMod val="85000"/>
                  </a:schemeClr>
                </a:solidFill>
              </a:rPr>
            </a:br>
            <a:r>
              <a:rPr lang="it-IT" sz="1400" i="1" dirty="0" smtClean="0">
                <a:solidFill>
                  <a:schemeClr val="tx1">
                    <a:lumMod val="85000"/>
                  </a:schemeClr>
                </a:solidFill>
              </a:rPr>
              <a:t>"Allora" riprese il lupo "fu certamente tuo padre a rivolgermi tutte quelle villanie". Quindi saltò addosso all'agnello e se lo mangiò.</a:t>
            </a:r>
            <a:br>
              <a:rPr lang="it-IT" sz="1400" i="1" dirty="0" smtClean="0">
                <a:solidFill>
                  <a:schemeClr val="tx1">
                    <a:lumMod val="85000"/>
                  </a:schemeClr>
                </a:solidFill>
              </a:rPr>
            </a:br>
            <a:r>
              <a:rPr lang="it-IT" sz="1400" i="1" dirty="0" smtClean="0">
                <a:solidFill>
                  <a:schemeClr val="tx1">
                    <a:lumMod val="85000"/>
                  </a:schemeClr>
                </a:solidFill>
              </a:rPr>
              <a:t>Questo racconto è rivolto a tutti coloro che opprimono i giusti nascondendosi dietro falsi pretesti.”</a:t>
            </a:r>
            <a:endParaRPr lang="it-IT" sz="1400" i="1" dirty="0">
              <a:solidFill>
                <a:schemeClr val="tx1">
                  <a:lumMod val="85000"/>
                </a:schemeClr>
              </a:solidFill>
            </a:endParaRPr>
          </a:p>
        </p:txBody>
      </p:sp>
      <p:sp>
        <p:nvSpPr>
          <p:cNvPr id="7" name="Rettangolo 6"/>
          <p:cNvSpPr/>
          <p:nvPr/>
        </p:nvSpPr>
        <p:spPr>
          <a:xfrm>
            <a:off x="-214346" y="4000504"/>
            <a:ext cx="4143372" cy="1754326"/>
          </a:xfrm>
          <a:prstGeom prst="rect">
            <a:avLst/>
          </a:prstGeom>
          <a:noFill/>
        </p:spPr>
        <p:txBody>
          <a:bodyPr wrap="square" lIns="91440" tIns="45720" rIns="91440" bIns="45720">
            <a:spAutoFit/>
          </a:bodyPr>
          <a:lstStyle/>
          <a:p>
            <a:pPr algn="ctr"/>
            <a:r>
              <a:rPr lang="it-IT" sz="5400" b="0"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Il lupo e l’agnello</a:t>
            </a:r>
            <a:endParaRPr lang="it-IT" sz="5400" b="0" cap="none" spc="0" dirty="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sp>
        <p:nvSpPr>
          <p:cNvPr id="9" name="Freccia a sinistra 8">
            <a:hlinkClick r:id="" action="ppaction://hlinkshowjump?jump=previousslide"/>
          </p:cNvPr>
          <p:cNvSpPr/>
          <p:nvPr/>
        </p:nvSpPr>
        <p:spPr>
          <a:xfrm>
            <a:off x="0" y="628652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Freccia a destra 9">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3" action="ppaction://hlinksldjump"/>
          </p:cNvPr>
          <p:cNvSpPr/>
          <p:nvPr/>
        </p:nvSpPr>
        <p:spPr>
          <a:xfrm>
            <a:off x="7643834"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798px-Plates_tect2_it_svg.png"/>
          <p:cNvPicPr>
            <a:picLocks noChangeAspect="1"/>
          </p:cNvPicPr>
          <p:nvPr/>
        </p:nvPicPr>
        <p:blipFill>
          <a:blip r:embed="rId2">
            <a:lum bright="10000" contrast="40000"/>
          </a:blip>
          <a:stretch>
            <a:fillRect/>
          </a:stretch>
        </p:blipFill>
        <p:spPr>
          <a:xfrm>
            <a:off x="0" y="-142900"/>
            <a:ext cx="9144000" cy="7608392"/>
          </a:xfrm>
          <a:prstGeom prst="rect">
            <a:avLst/>
          </a:prstGeom>
          <a:effectLst>
            <a:softEdge rad="635000"/>
          </a:effectLst>
        </p:spPr>
      </p:pic>
      <p:sp>
        <p:nvSpPr>
          <p:cNvPr id="4" name="Titolo 3"/>
          <p:cNvSpPr>
            <a:spLocks noGrp="1"/>
          </p:cNvSpPr>
          <p:nvPr>
            <p:ph type="title"/>
          </p:nvPr>
        </p:nvSpPr>
        <p:spPr>
          <a:xfrm>
            <a:off x="642910" y="5000636"/>
            <a:ext cx="8229600" cy="1143000"/>
          </a:xfrm>
        </p:spPr>
        <p:txBody>
          <a:bodyPr>
            <a:noAutofit/>
            <a:scene3d>
              <a:camera prst="perspectiveRelaxed"/>
              <a:lightRig rig="soft" dir="t">
                <a:rot lat="0" lon="0" rev="16800000"/>
              </a:lightRig>
            </a:scene3d>
            <a:sp3d prstMaterial="softEdge">
              <a:bevelT w="38100" h="38100"/>
            </a:sp3d>
          </a:bodyPr>
          <a:lstStyle/>
          <a:p>
            <a:r>
              <a:rPr lang="it-IT" sz="6600" i="1" dirty="0" smtClean="0">
                <a:solidFill>
                  <a:srgbClr val="FF0000"/>
                </a:solidFill>
                <a:effectLst>
                  <a:glow rad="63500">
                    <a:schemeClr val="accent1">
                      <a:satMod val="175000"/>
                      <a:alpha val="40000"/>
                    </a:schemeClr>
                  </a:glow>
                  <a:outerShdw blurRad="114300" dist="101600" dir="2700000" algn="tl" rotWithShape="0">
                    <a:srgbClr val="000000">
                      <a:alpha val="40000"/>
                    </a:srgbClr>
                  </a:outerShdw>
                </a:effectLst>
              </a:rPr>
              <a:t>La tettonica delle placche</a:t>
            </a:r>
            <a:endParaRPr lang="it-IT" sz="6600" i="1" dirty="0">
              <a:solidFill>
                <a:srgbClr val="FF0000"/>
              </a:solidFill>
              <a:effectLst>
                <a:glow rad="63500">
                  <a:schemeClr val="accent1">
                    <a:satMod val="175000"/>
                    <a:alpha val="40000"/>
                  </a:schemeClr>
                </a:glow>
                <a:outerShdw blurRad="114300" dist="101600" dir="27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71472" y="0"/>
            <a:ext cx="8229600" cy="1143000"/>
          </a:xfrm>
        </p:spPr>
        <p:txBody>
          <a:bodyPr>
            <a:normAutofit/>
          </a:bodyPr>
          <a:lstStyle/>
          <a:p>
            <a:r>
              <a:rPr lang="it-IT" sz="4400" spc="200" dirty="0" smtClean="0">
                <a:ln w="29210">
                  <a:solidFill>
                    <a:schemeClr val="accent1">
                      <a:lumMod val="20000"/>
                      <a:lumOff val="80000"/>
                    </a:schemeClr>
                  </a:solidFill>
                </a:ln>
                <a:solidFill>
                  <a:schemeClr val="accent3">
                    <a:satMod val="200000"/>
                    <a:alpha val="50000"/>
                  </a:schemeClr>
                </a:solidFill>
                <a:effectLst>
                  <a:glow rad="63500">
                    <a:schemeClr val="accent1">
                      <a:satMod val="175000"/>
                      <a:alpha val="40000"/>
                    </a:schemeClr>
                  </a:glow>
                  <a:innerShdw blurRad="50800" dist="50800" dir="8100000">
                    <a:srgbClr val="7D7D7D">
                      <a:alpha val="73000"/>
                    </a:srgbClr>
                  </a:innerShdw>
                </a:effectLst>
              </a:rPr>
              <a:t>“Continente alla deriva!”</a:t>
            </a:r>
            <a:endParaRPr lang="it-IT" sz="4400" spc="200" dirty="0">
              <a:ln w="29210">
                <a:solidFill>
                  <a:schemeClr val="accent1">
                    <a:lumMod val="20000"/>
                    <a:lumOff val="80000"/>
                  </a:schemeClr>
                </a:solidFill>
              </a:ln>
              <a:solidFill>
                <a:schemeClr val="accent3">
                  <a:satMod val="200000"/>
                  <a:alpha val="50000"/>
                </a:schemeClr>
              </a:solidFill>
              <a:effectLst>
                <a:glow rad="63500">
                  <a:schemeClr val="accent1">
                    <a:satMod val="175000"/>
                    <a:alpha val="40000"/>
                  </a:schemeClr>
                </a:glow>
                <a:innerShdw blurRad="50800" dist="50800" dir="8100000">
                  <a:srgbClr val="7D7D7D">
                    <a:alpha val="73000"/>
                  </a:srgbClr>
                </a:innerShdw>
              </a:effectLst>
            </a:endParaRPr>
          </a:p>
        </p:txBody>
      </p:sp>
      <p:pic>
        <p:nvPicPr>
          <p:cNvPr id="6" name="Segnaposto contenuto 5" descr="Pangea_animation_03.gif"/>
          <p:cNvPicPr>
            <a:picLocks noGrp="1" noChangeAspect="1"/>
          </p:cNvPicPr>
          <p:nvPr>
            <p:ph idx="1"/>
          </p:nvPr>
        </p:nvPicPr>
        <p:blipFill>
          <a:blip r:embed="rId2"/>
          <a:stretch>
            <a:fillRect/>
          </a:stretch>
        </p:blipFill>
        <p:spPr>
          <a:xfrm>
            <a:off x="4429124" y="3295631"/>
            <a:ext cx="4452962" cy="35623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CasellaDiTesto 6"/>
          <p:cNvSpPr txBox="1"/>
          <p:nvPr/>
        </p:nvSpPr>
        <p:spPr>
          <a:xfrm>
            <a:off x="0" y="857232"/>
            <a:ext cx="9144000" cy="3046988"/>
          </a:xfrm>
          <a:prstGeom prst="rect">
            <a:avLst/>
          </a:prstGeom>
          <a:noFill/>
        </p:spPr>
        <p:txBody>
          <a:bodyPr wrap="square" rtlCol="0">
            <a:spAutoFit/>
          </a:bodyPr>
          <a:lstStyle/>
          <a:p>
            <a:pPr algn="just"/>
            <a:r>
              <a:rPr lang="it-IT" sz="1600" dirty="0" smtClean="0"/>
              <a:t>La teoria della deriva dei continenti fu elaborata da Alfred </a:t>
            </a:r>
            <a:r>
              <a:rPr lang="it-IT" sz="1600" dirty="0" err="1" smtClean="0"/>
              <a:t>Wegener</a:t>
            </a:r>
            <a:r>
              <a:rPr lang="it-IT" sz="1600" dirty="0" smtClean="0"/>
              <a:t>, il quale iniziò a lavorare a questa idea nel 1910. Nel libro “</a:t>
            </a:r>
            <a:r>
              <a:rPr lang="it-IT" sz="1600" i="1" dirty="0" smtClean="0"/>
              <a:t>La formazione dei continenti e degli oceani”</a:t>
            </a:r>
            <a:r>
              <a:rPr lang="it-IT" sz="1600" dirty="0" smtClean="0"/>
              <a:t>, </a:t>
            </a:r>
            <a:r>
              <a:rPr lang="it-IT" sz="1600" dirty="0" err="1" smtClean="0"/>
              <a:t>Wegener</a:t>
            </a:r>
            <a:r>
              <a:rPr lang="it-IT" sz="1600" dirty="0" smtClean="0"/>
              <a:t> ricorda che la teoria si sviluppò a partire dall'osservazione della straordinaria concordanza delle coste dei continenti affacciati attorno all'Oceano Atlantico. Nel 1911 </a:t>
            </a:r>
            <a:r>
              <a:rPr lang="it-IT" sz="1600" dirty="0" err="1" smtClean="0"/>
              <a:t>Wegener</a:t>
            </a:r>
            <a:r>
              <a:rPr lang="it-IT" sz="1600" dirty="0" smtClean="0"/>
              <a:t> venne a conoscenza delle nuove teorie che stavano emergendo dallo studio dei fossili, in particolare quella di un antico collegamento fra Brasile e Africa, e quella di Roberto Mantovani che ipotizzava una deriva dei continenti per dilatazione del pianeta. L'anno successivo </a:t>
            </a:r>
            <a:r>
              <a:rPr lang="it-IT" sz="1600" dirty="0" err="1" smtClean="0"/>
              <a:t>Wegener</a:t>
            </a:r>
            <a:r>
              <a:rPr lang="it-IT" sz="1600" dirty="0" smtClean="0"/>
              <a:t> annunciò la teoria della deriva dei continenti in una conferenza della Società Geologica di Francoforte sul Meno dal titolo </a:t>
            </a:r>
            <a:r>
              <a:rPr lang="it-IT" sz="1600" i="1" dirty="0" smtClean="0"/>
              <a:t>“La formazione dei continenti e degli oceani in base alla geofisica”.</a:t>
            </a:r>
          </a:p>
          <a:p>
            <a:pPr algn="just"/>
            <a:r>
              <a:rPr lang="it-IT" sz="1600" dirty="0" smtClean="0"/>
              <a:t>Secondo questo scienziato, circa 200 </a:t>
            </a:r>
            <a:r>
              <a:rPr lang="it-IT" sz="1600" dirty="0" err="1" smtClean="0"/>
              <a:t>m.a.</a:t>
            </a:r>
            <a:r>
              <a:rPr lang="it-IT" sz="1600" dirty="0" smtClean="0"/>
              <a:t> fa </a:t>
            </a:r>
            <a:r>
              <a:rPr lang="it-IT" sz="1600" i="1" dirty="0" smtClean="0">
                <a:solidFill>
                  <a:schemeClr val="accent1">
                    <a:lumMod val="40000"/>
                    <a:lumOff val="60000"/>
                  </a:schemeClr>
                </a:solidFill>
              </a:rPr>
              <a:t>vari lembi di crosta continentale</a:t>
            </a:r>
            <a:r>
              <a:rPr lang="it-IT" sz="1600" dirty="0" smtClean="0"/>
              <a:t>, oggi separati tra loro da ampi oceani, </a:t>
            </a:r>
            <a:r>
              <a:rPr lang="it-IT" sz="1600" dirty="0" smtClean="0">
                <a:solidFill>
                  <a:schemeClr val="accent1">
                    <a:lumMod val="40000"/>
                    <a:lumOff val="60000"/>
                  </a:schemeClr>
                </a:solidFill>
              </a:rPr>
              <a:t>si trovavano uniti in un unico grande continente</a:t>
            </a:r>
            <a:r>
              <a:rPr lang="it-IT" sz="1600" dirty="0" smtClean="0"/>
              <a:t>: </a:t>
            </a:r>
            <a:r>
              <a:rPr lang="it-IT" sz="1600" dirty="0" smtClean="0">
                <a:solidFill>
                  <a:schemeClr val="accent1">
                    <a:lumMod val="40000"/>
                    <a:lumOff val="60000"/>
                  </a:schemeClr>
                </a:solidFill>
              </a:rPr>
              <a:t>la</a:t>
            </a:r>
            <a:r>
              <a:rPr lang="it-IT" sz="1600" dirty="0" smtClean="0"/>
              <a:t> </a:t>
            </a:r>
            <a:r>
              <a:rPr lang="it-IT" sz="1600" b="1" dirty="0" err="1" smtClean="0">
                <a:solidFill>
                  <a:schemeClr val="accent1">
                    <a:lumMod val="75000"/>
                  </a:schemeClr>
                </a:solidFill>
              </a:rPr>
              <a:t>Pangèa</a:t>
            </a:r>
            <a:r>
              <a:rPr lang="it-IT" sz="1600" b="1" dirty="0" smtClean="0">
                <a:solidFill>
                  <a:schemeClr val="accent1">
                    <a:lumMod val="75000"/>
                  </a:schemeClr>
                </a:solidFill>
              </a:rPr>
              <a:t>; </a:t>
            </a:r>
          </a:p>
          <a:p>
            <a:pPr algn="just"/>
            <a:r>
              <a:rPr lang="it-IT" sz="1600" dirty="0" smtClean="0"/>
              <a:t>Circondato da </a:t>
            </a:r>
            <a:r>
              <a:rPr lang="it-IT" sz="1600" dirty="0" smtClean="0">
                <a:solidFill>
                  <a:schemeClr val="accent3">
                    <a:lumMod val="20000"/>
                    <a:lumOff val="80000"/>
                  </a:schemeClr>
                </a:solidFill>
              </a:rPr>
              <a:t>un grande oceano chiamato </a:t>
            </a:r>
            <a:r>
              <a:rPr lang="it-IT" sz="1600" b="1" dirty="0" err="1" smtClean="0">
                <a:solidFill>
                  <a:schemeClr val="accent3">
                    <a:lumMod val="60000"/>
                    <a:lumOff val="40000"/>
                  </a:schemeClr>
                </a:solidFill>
              </a:rPr>
              <a:t>Pantàlassa</a:t>
            </a:r>
            <a:r>
              <a:rPr lang="it-IT" sz="1600" b="1" dirty="0" smtClean="0">
                <a:solidFill>
                  <a:schemeClr val="accent3">
                    <a:lumMod val="60000"/>
                    <a:lumOff val="40000"/>
                  </a:schemeClr>
                </a:solidFill>
              </a:rPr>
              <a:t>.</a:t>
            </a:r>
            <a:endParaRPr lang="it-IT" sz="1600" b="1" dirty="0">
              <a:solidFill>
                <a:schemeClr val="accent3">
                  <a:lumMod val="60000"/>
                  <a:lumOff val="40000"/>
                </a:schemeClr>
              </a:solidFill>
            </a:endParaRPr>
          </a:p>
        </p:txBody>
      </p:sp>
      <p:pic>
        <p:nvPicPr>
          <p:cNvPr id="8" name="Immagine 7" descr="Alfred_Wegener.jpg"/>
          <p:cNvPicPr>
            <a:picLocks noChangeAspect="1"/>
          </p:cNvPicPr>
          <p:nvPr/>
        </p:nvPicPr>
        <p:blipFill>
          <a:blip r:embed="rId3"/>
          <a:stretch>
            <a:fillRect/>
          </a:stretch>
        </p:blipFill>
        <p:spPr>
          <a:xfrm>
            <a:off x="0" y="3843762"/>
            <a:ext cx="2178305" cy="3014238"/>
          </a:xfrm>
          <a:prstGeom prst="rect">
            <a:avLst/>
          </a:prstGeom>
          <a:ln>
            <a:noFill/>
          </a:ln>
          <a:effectLst>
            <a:softEdge rad="112500"/>
          </a:effectLst>
        </p:spPr>
      </p:pic>
      <p:sp>
        <p:nvSpPr>
          <p:cNvPr id="9" name="CasellaDiTesto 8"/>
          <p:cNvSpPr txBox="1"/>
          <p:nvPr/>
        </p:nvSpPr>
        <p:spPr>
          <a:xfrm>
            <a:off x="2143108" y="3929066"/>
            <a:ext cx="2214578" cy="2308324"/>
          </a:xfrm>
          <a:prstGeom prst="rect">
            <a:avLst/>
          </a:prstGeom>
          <a:noFill/>
        </p:spPr>
        <p:txBody>
          <a:bodyPr wrap="square" rtlCol="0">
            <a:spAutoFit/>
          </a:bodyPr>
          <a:lstStyle/>
          <a:p>
            <a:pPr algn="just"/>
            <a:r>
              <a:rPr lang="it-IT" sz="1600" dirty="0" smtClean="0"/>
              <a:t>La teoria di </a:t>
            </a:r>
            <a:r>
              <a:rPr lang="it-IT" sz="1600" dirty="0" err="1" smtClean="0"/>
              <a:t>Wegener</a:t>
            </a:r>
            <a:r>
              <a:rPr lang="it-IT" sz="1600" dirty="0" smtClean="0"/>
              <a:t>, all’epoca, </a:t>
            </a:r>
            <a:r>
              <a:rPr lang="it-IT" sz="1600" i="1" dirty="0" smtClean="0">
                <a:solidFill>
                  <a:srgbClr val="FFC000"/>
                </a:solidFill>
              </a:rPr>
              <a:t>risultava poco sostenibile nelle cause e nelle modalità </a:t>
            </a:r>
            <a:r>
              <a:rPr lang="it-IT" sz="1600" dirty="0" smtClean="0"/>
              <a:t>della deriva, di conseguenza la teoria venne contrastata e riscoperta solo negli anni ‘60 del XX sec.</a:t>
            </a:r>
            <a:endParaRPr lang="it-IT" sz="1600" dirty="0"/>
          </a:p>
        </p:txBody>
      </p:sp>
      <p:sp>
        <p:nvSpPr>
          <p:cNvPr id="10" name="Freccia a sinistra 9">
            <a:hlinkClick r:id="" action="ppaction://hlinkshowjump?jump=previousslide"/>
          </p:cNvPr>
          <p:cNvSpPr/>
          <p:nvPr/>
        </p:nvSpPr>
        <p:spPr>
          <a:xfrm>
            <a:off x="228598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a:hlinkClick r:id="" action="ppaction://hlinkshowjump?jump=nextslide"/>
          </p:cNvPr>
          <p:cNvSpPr/>
          <p:nvPr/>
        </p:nvSpPr>
        <p:spPr>
          <a:xfrm>
            <a:off x="400049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mile 11">
            <a:hlinkClick r:id="rId4" action="ppaction://hlinksldjump"/>
          </p:cNvPr>
          <p:cNvSpPr/>
          <p:nvPr/>
        </p:nvSpPr>
        <p:spPr>
          <a:xfrm>
            <a:off x="3071802"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descr="zolle.gif"/>
          <p:cNvPicPr>
            <a:picLocks noChangeAspect="1"/>
          </p:cNvPicPr>
          <p:nvPr/>
        </p:nvPicPr>
        <p:blipFill>
          <a:blip r:embed="rId2">
            <a:lum/>
          </a:blip>
          <a:stretch>
            <a:fillRect/>
          </a:stretch>
        </p:blipFill>
        <p:spPr>
          <a:xfrm>
            <a:off x="4143372" y="4071943"/>
            <a:ext cx="5000628" cy="2786058"/>
          </a:xfrm>
          <a:prstGeom prst="rect">
            <a:avLst/>
          </a:prstGeom>
          <a:effectLst>
            <a:glow rad="101600">
              <a:schemeClr val="accent4">
                <a:satMod val="175000"/>
                <a:alpha val="40000"/>
              </a:schemeClr>
            </a:glow>
          </a:effectLst>
          <a:scene3d>
            <a:camera prst="orthographicFront"/>
            <a:lightRig rig="threePt" dir="t"/>
          </a:scene3d>
          <a:sp3d>
            <a:bevelT/>
          </a:sp3d>
        </p:spPr>
      </p:pic>
      <p:pic>
        <p:nvPicPr>
          <p:cNvPr id="4" name="Segnaposto contenuto 3" descr="DOGLIONI_Geoide_inizio.jpg"/>
          <p:cNvPicPr>
            <a:picLocks noGrp="1" noChangeAspect="1"/>
          </p:cNvPicPr>
          <p:nvPr>
            <p:ph idx="1"/>
          </p:nvPr>
        </p:nvPicPr>
        <p:blipFill>
          <a:blip r:embed="rId3">
            <a:lum bright="10000"/>
          </a:blip>
          <a:stretch>
            <a:fillRect/>
          </a:stretch>
        </p:blipFill>
        <p:spPr>
          <a:xfrm>
            <a:off x="0" y="0"/>
            <a:ext cx="4323689" cy="2714620"/>
          </a:xfrm>
        </p:spPr>
      </p:pic>
      <p:sp>
        <p:nvSpPr>
          <p:cNvPr id="5" name="CasellaDiTesto 4"/>
          <p:cNvSpPr txBox="1"/>
          <p:nvPr/>
        </p:nvSpPr>
        <p:spPr>
          <a:xfrm>
            <a:off x="0" y="2714620"/>
            <a:ext cx="9144000" cy="2893100"/>
          </a:xfrm>
          <a:prstGeom prst="rect">
            <a:avLst/>
          </a:prstGeom>
          <a:noFill/>
        </p:spPr>
        <p:txBody>
          <a:bodyPr wrap="square" rtlCol="0">
            <a:spAutoFit/>
          </a:bodyPr>
          <a:lstStyle/>
          <a:p>
            <a:pPr algn="just"/>
            <a:r>
              <a:rPr lang="it-IT" sz="1600" dirty="0" smtClean="0"/>
              <a:t>fasce molto attive, caratterizzate da sismicità e vulcanismo, lunghe migliaia di Km e relativamente strette: sono le </a:t>
            </a:r>
            <a:r>
              <a:rPr lang="it-IT" sz="1600" i="1" dirty="0" smtClean="0">
                <a:solidFill>
                  <a:srgbClr val="FFC000"/>
                </a:solidFill>
              </a:rPr>
              <a:t>dorsali di espansione</a:t>
            </a:r>
            <a:r>
              <a:rPr lang="it-IT" sz="1600" dirty="0" smtClean="0"/>
              <a:t>, le </a:t>
            </a:r>
            <a:r>
              <a:rPr lang="it-IT" sz="1600" i="1" dirty="0" smtClean="0">
                <a:solidFill>
                  <a:srgbClr val="FFC000"/>
                </a:solidFill>
              </a:rPr>
              <a:t>fosse di subduzione </a:t>
            </a:r>
            <a:r>
              <a:rPr lang="it-IT" sz="1600" dirty="0" smtClean="0"/>
              <a:t>e le grandi </a:t>
            </a:r>
            <a:r>
              <a:rPr lang="it-IT" sz="1600" i="1" dirty="0" smtClean="0">
                <a:solidFill>
                  <a:srgbClr val="FFC000"/>
                </a:solidFill>
              </a:rPr>
              <a:t>faglie trasformi</a:t>
            </a:r>
            <a:r>
              <a:rPr lang="it-IT" sz="1600" dirty="0" smtClean="0">
                <a:solidFill>
                  <a:srgbClr val="FFC000"/>
                </a:solidFill>
              </a:rPr>
              <a:t>. </a:t>
            </a:r>
            <a:r>
              <a:rPr lang="it-IT" sz="1600" dirty="0" smtClean="0"/>
              <a:t>Nel loro insieme esse formano un’immensa rete che si dirama su tutta la litosfera, suddividendola in una ventina di </a:t>
            </a:r>
            <a:r>
              <a:rPr lang="it-IT" sz="1600" i="1" dirty="0" smtClean="0">
                <a:solidFill>
                  <a:schemeClr val="accent1">
                    <a:lumMod val="40000"/>
                    <a:lumOff val="60000"/>
                  </a:schemeClr>
                </a:solidFill>
              </a:rPr>
              <a:t>maglie irregolari</a:t>
            </a:r>
            <a:r>
              <a:rPr lang="it-IT" sz="1600" dirty="0" smtClean="0"/>
              <a:t>. Questa maglie, dette placche, possono essere formate da sola litosfera oceanica, o da  sola litosfera continentale, o da porzioni di litosfera dei due tipi. </a:t>
            </a:r>
            <a:r>
              <a:rPr lang="it-IT" sz="1600" dirty="0" smtClean="0">
                <a:solidFill>
                  <a:schemeClr val="accent4">
                    <a:lumMod val="60000"/>
                    <a:lumOff val="40000"/>
                  </a:schemeClr>
                </a:solidFill>
              </a:rPr>
              <a:t>I bordi delle singole placche, margini</a:t>
            </a:r>
            <a:r>
              <a:rPr lang="it-IT" sz="1600" dirty="0" smtClean="0"/>
              <a:t>, vengono distinti in tre tipi:</a:t>
            </a:r>
          </a:p>
          <a:p>
            <a:pPr algn="just"/>
            <a:endParaRPr lang="it-IT" sz="1600" dirty="0" smtClean="0"/>
          </a:p>
          <a:p>
            <a:pPr algn="just"/>
            <a:endParaRPr lang="it-IT" sz="1600" dirty="0" smtClean="0"/>
          </a:p>
          <a:p>
            <a:pPr algn="just">
              <a:buFont typeface="Arial" pitchFamily="34" charset="0"/>
              <a:buChar char="•"/>
            </a:pPr>
            <a:r>
              <a:rPr lang="it-IT" dirty="0" smtClean="0"/>
              <a:t>Margini </a:t>
            </a:r>
            <a:r>
              <a:rPr lang="it-IT" b="1" dirty="0" smtClean="0">
                <a:solidFill>
                  <a:srgbClr val="FFFF00"/>
                </a:solidFill>
              </a:rPr>
              <a:t>costruttivi</a:t>
            </a:r>
            <a:r>
              <a:rPr lang="it-IT" dirty="0" smtClean="0"/>
              <a:t> o </a:t>
            </a:r>
            <a:r>
              <a:rPr lang="it-IT" b="1" dirty="0" smtClean="0">
                <a:solidFill>
                  <a:srgbClr val="FFFF00"/>
                </a:solidFill>
              </a:rPr>
              <a:t>divergenti;</a:t>
            </a:r>
            <a:endParaRPr lang="it-IT" sz="2000" dirty="0" smtClean="0"/>
          </a:p>
          <a:p>
            <a:pPr algn="just">
              <a:buFont typeface="Arial" pitchFamily="34" charset="0"/>
              <a:buChar char="•"/>
            </a:pPr>
            <a:r>
              <a:rPr lang="it-IT" dirty="0" smtClean="0"/>
              <a:t>Margini </a:t>
            </a:r>
            <a:r>
              <a:rPr lang="it-IT" b="1" dirty="0" smtClean="0">
                <a:solidFill>
                  <a:srgbClr val="92D050"/>
                </a:solidFill>
              </a:rPr>
              <a:t>distruttivi</a:t>
            </a:r>
            <a:r>
              <a:rPr lang="it-IT" dirty="0" smtClean="0"/>
              <a:t> o </a:t>
            </a:r>
            <a:r>
              <a:rPr lang="it-IT" b="1" dirty="0" smtClean="0">
                <a:solidFill>
                  <a:srgbClr val="92D050"/>
                </a:solidFill>
              </a:rPr>
              <a:t>di</a:t>
            </a:r>
            <a:r>
              <a:rPr lang="it-IT" dirty="0" smtClean="0"/>
              <a:t> </a:t>
            </a:r>
            <a:r>
              <a:rPr lang="it-IT" b="1" dirty="0" smtClean="0">
                <a:solidFill>
                  <a:srgbClr val="92D050"/>
                </a:solidFill>
              </a:rPr>
              <a:t>convergenza;</a:t>
            </a:r>
            <a:endParaRPr lang="it-IT" dirty="0" smtClean="0"/>
          </a:p>
          <a:p>
            <a:pPr algn="just">
              <a:buFont typeface="Arial" pitchFamily="34" charset="0"/>
              <a:buChar char="•"/>
            </a:pPr>
            <a:r>
              <a:rPr lang="it-IT" dirty="0" smtClean="0"/>
              <a:t>Margini </a:t>
            </a:r>
            <a:r>
              <a:rPr lang="it-IT" b="1" dirty="0" smtClean="0">
                <a:solidFill>
                  <a:srgbClr val="00B0F0"/>
                </a:solidFill>
              </a:rPr>
              <a:t>conservativi </a:t>
            </a:r>
            <a:r>
              <a:rPr lang="it-IT" dirty="0" smtClean="0"/>
              <a:t>o </a:t>
            </a:r>
            <a:r>
              <a:rPr lang="it-IT" b="1" dirty="0" smtClean="0">
                <a:solidFill>
                  <a:srgbClr val="00B0F0"/>
                </a:solidFill>
              </a:rPr>
              <a:t>trascorrenti;</a:t>
            </a:r>
            <a:endParaRPr lang="it-IT" dirty="0"/>
          </a:p>
        </p:txBody>
      </p:sp>
      <p:sp>
        <p:nvSpPr>
          <p:cNvPr id="7" name="Rettangolo 6"/>
          <p:cNvSpPr/>
          <p:nvPr/>
        </p:nvSpPr>
        <p:spPr>
          <a:xfrm>
            <a:off x="4286249" y="0"/>
            <a:ext cx="4857752" cy="1569660"/>
          </a:xfrm>
          <a:prstGeom prst="rect">
            <a:avLst/>
          </a:prstGeom>
          <a:noFill/>
        </p:spPr>
        <p:txBody>
          <a:bodyPr wrap="square" lIns="91440" tIns="45720" rIns="91440" bIns="45720">
            <a:spAutoFit/>
          </a:bodyPr>
          <a:lstStyle/>
          <a:p>
            <a:pPr algn="ctr"/>
            <a:r>
              <a:rPr lang="it-IT" sz="4800" b="1" i="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Un grande mosaico</a:t>
            </a:r>
            <a:endParaRPr lang="it-IT" sz="48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8" name="CasellaDiTesto 7"/>
          <p:cNvSpPr txBox="1"/>
          <p:nvPr/>
        </p:nvSpPr>
        <p:spPr>
          <a:xfrm>
            <a:off x="4357686" y="1428736"/>
            <a:ext cx="4786314" cy="1323439"/>
          </a:xfrm>
          <a:prstGeom prst="rect">
            <a:avLst/>
          </a:prstGeom>
          <a:noFill/>
        </p:spPr>
        <p:txBody>
          <a:bodyPr wrap="square" rtlCol="0">
            <a:spAutoFit/>
          </a:bodyPr>
          <a:lstStyle/>
          <a:p>
            <a:pPr algn="just"/>
            <a:r>
              <a:rPr lang="it-IT" sz="1600" dirty="0" smtClean="0">
                <a:solidFill>
                  <a:srgbClr val="92D050"/>
                </a:solidFill>
              </a:rPr>
              <a:t>Ed ecco che nel 1968 si giunge alla formulazione della tettonica nelle placche. </a:t>
            </a:r>
            <a:r>
              <a:rPr lang="it-IT" sz="1600" dirty="0" smtClean="0"/>
              <a:t>La teoria prende in esame il comportamento delle litosfera, cioè l’involucro rigido più esterno della Terra. La litosfera è intersecata per tutto il suo spessore da</a:t>
            </a:r>
            <a:endParaRPr lang="it-IT" sz="1600" dirty="0"/>
          </a:p>
        </p:txBody>
      </p:sp>
      <p:sp>
        <p:nvSpPr>
          <p:cNvPr id="10" name="Freccia a sinistra 9">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Freccia a destra 10">
            <a:hlinkClick r:id="" action="ppaction://hlinkshowjump?jump=nextslide"/>
          </p:cNvPr>
          <p:cNvSpPr/>
          <p:nvPr/>
        </p:nvSpPr>
        <p:spPr>
          <a:xfrm>
            <a:off x="364330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Smile 11">
            <a:hlinkClick r:id="rId4" action="ppaction://hlinksldjump"/>
          </p:cNvPr>
          <p:cNvSpPr/>
          <p:nvPr/>
        </p:nvSpPr>
        <p:spPr>
          <a:xfrm>
            <a:off x="178591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0" y="0"/>
            <a:ext cx="9144000" cy="3877985"/>
          </a:xfrm>
          <a:prstGeom prst="rect">
            <a:avLst/>
          </a:prstGeom>
          <a:noFill/>
        </p:spPr>
        <p:txBody>
          <a:bodyPr wrap="square" rtlCol="0">
            <a:spAutoFit/>
          </a:bodyPr>
          <a:lstStyle/>
          <a:p>
            <a:pPr algn="just"/>
            <a:r>
              <a:rPr lang="it-IT" sz="1600" dirty="0" smtClean="0"/>
              <a:t>In questo complesso “gioco ad incastro” il ruolo della crosta continentale appare a prima vista poco attivo: i blocchi continentali vengono infatti trasportati lungo la superficie terrestre dal movimento delle placche di cui fanno parte, ritorna il concetto di «deriva dei continenti» di </a:t>
            </a:r>
            <a:r>
              <a:rPr lang="it-IT" sz="1600" dirty="0" err="1" smtClean="0"/>
              <a:t>Wegener</a:t>
            </a:r>
            <a:r>
              <a:rPr lang="it-IT" sz="1600" dirty="0" smtClean="0"/>
              <a:t>, ma con una differenza sostanziale: mentre per </a:t>
            </a:r>
            <a:r>
              <a:rPr lang="it-IT" sz="1600" dirty="0" err="1" smtClean="0"/>
              <a:t>Wegener</a:t>
            </a:r>
            <a:r>
              <a:rPr lang="it-IT" sz="1600" dirty="0" smtClean="0"/>
              <a:t> i continenti galleggiavano su un involucro continuo e si muovevano in esso come iceberg alla deriva nel mare, oggi sappiamo invece, che i blocchi di crosta continentale sono solidali con la litosfera, di cui seguono i movimenti.</a:t>
            </a:r>
          </a:p>
          <a:p>
            <a:pPr algn="just"/>
            <a:r>
              <a:rPr lang="it-IT" sz="1600" dirty="0" smtClean="0"/>
              <a:t>Il risultato finale di tale comportamento «passivo», può essere un’</a:t>
            </a:r>
            <a:r>
              <a:rPr lang="it-IT" sz="1600" b="1" dirty="0" smtClean="0">
                <a:solidFill>
                  <a:srgbClr val="FF0000"/>
                </a:solidFill>
              </a:rPr>
              <a:t>orogenesi</a:t>
            </a:r>
            <a:r>
              <a:rPr lang="it-IT" sz="1600" dirty="0" smtClean="0"/>
              <a:t>.</a:t>
            </a:r>
          </a:p>
          <a:p>
            <a:pPr algn="just"/>
            <a:r>
              <a:rPr lang="it-IT" sz="1600" dirty="0" smtClean="0"/>
              <a:t>Questa può avvenire in tre diversi casi: nel caso in cui la </a:t>
            </a:r>
            <a:r>
              <a:rPr lang="it-IT" sz="1600" b="1" dirty="0" smtClean="0">
                <a:solidFill>
                  <a:schemeClr val="accent6">
                    <a:lumMod val="60000"/>
                    <a:lumOff val="40000"/>
                  </a:schemeClr>
                </a:solidFill>
              </a:rPr>
              <a:t>crosta oceanica </a:t>
            </a:r>
            <a:r>
              <a:rPr lang="it-IT" sz="1600" dirty="0" smtClean="0"/>
              <a:t>sia </a:t>
            </a:r>
            <a:r>
              <a:rPr lang="it-IT" sz="1600" b="1" dirty="0" smtClean="0">
                <a:solidFill>
                  <a:schemeClr val="accent6">
                    <a:lumMod val="60000"/>
                    <a:lumOff val="40000"/>
                  </a:schemeClr>
                </a:solidFill>
              </a:rPr>
              <a:t>in subduzione sotto il margine di un continente</a:t>
            </a:r>
            <a:r>
              <a:rPr lang="it-IT" sz="1600" dirty="0" smtClean="0"/>
              <a:t>; in caso di </a:t>
            </a:r>
            <a:r>
              <a:rPr lang="it-IT" sz="1600" b="1" dirty="0" smtClean="0">
                <a:solidFill>
                  <a:schemeClr val="accent3">
                    <a:lumMod val="60000"/>
                    <a:lumOff val="40000"/>
                  </a:schemeClr>
                </a:solidFill>
              </a:rPr>
              <a:t>collisione continentale</a:t>
            </a:r>
            <a:r>
              <a:rPr lang="it-IT" sz="1600" dirty="0" smtClean="0"/>
              <a:t>; in caso di </a:t>
            </a:r>
            <a:r>
              <a:rPr lang="it-IT" sz="1600" b="1" dirty="0" smtClean="0">
                <a:solidFill>
                  <a:schemeClr val="accent1">
                    <a:lumMod val="60000"/>
                    <a:lumOff val="40000"/>
                  </a:schemeClr>
                </a:solidFill>
              </a:rPr>
              <a:t>accrescimento crostale</a:t>
            </a:r>
            <a:r>
              <a:rPr lang="it-IT" sz="1600" dirty="0" smtClean="0"/>
              <a:t>.</a:t>
            </a:r>
          </a:p>
          <a:p>
            <a:pPr algn="just"/>
            <a:endParaRPr lang="it-IT" sz="1600" dirty="0" smtClean="0"/>
          </a:p>
          <a:p>
            <a:pPr algn="just">
              <a:buFont typeface="Arial" pitchFamily="34" charset="0"/>
              <a:buChar char="•"/>
            </a:pPr>
            <a:r>
              <a:rPr lang="it-IT" sz="1400" i="1" dirty="0" smtClean="0">
                <a:solidFill>
                  <a:schemeClr val="accent6">
                    <a:lumMod val="20000"/>
                    <a:lumOff val="80000"/>
                  </a:schemeClr>
                </a:solidFill>
              </a:rPr>
              <a:t>Nel primo caso, se un continente finisce per trovarsi a ridosso di una fossa oceanica, non entra in subduzione, come farebbe la litosfera oceanica, al di sopra del quale è costretta a galleggiare. In questo caso è la crosta oceanica della placca antistante, che forma il pavimento della fossa, a infilarsi sotto il margine continentale, che viene così deformato dal violento attrito. La crosta continentale si accresce di spessore, dalla risalita di grandi quantità di marmi. Tale processo prosegue fino a che è attiva la subduzione, contrastato solo dall’erosione superficiale che demolisce i rilievi.</a:t>
            </a:r>
          </a:p>
          <a:p>
            <a:pPr algn="just"/>
            <a:endParaRPr lang="it-IT" sz="1600" dirty="0"/>
          </a:p>
        </p:txBody>
      </p:sp>
      <p:sp>
        <p:nvSpPr>
          <p:cNvPr id="6" name="CasellaDiTesto 5"/>
          <p:cNvSpPr txBox="1"/>
          <p:nvPr/>
        </p:nvSpPr>
        <p:spPr>
          <a:xfrm>
            <a:off x="0" y="3643314"/>
            <a:ext cx="9144000" cy="738664"/>
          </a:xfrm>
          <a:prstGeom prst="rect">
            <a:avLst/>
          </a:prstGeom>
          <a:noFill/>
        </p:spPr>
        <p:txBody>
          <a:bodyPr wrap="square" rtlCol="0">
            <a:spAutoFit/>
          </a:bodyPr>
          <a:lstStyle/>
          <a:p>
            <a:pPr algn="just">
              <a:buFont typeface="Arial" pitchFamily="34" charset="0"/>
              <a:buChar char="•"/>
            </a:pPr>
            <a:r>
              <a:rPr lang="it-IT" sz="1400" i="1" dirty="0" smtClean="0">
                <a:solidFill>
                  <a:schemeClr val="accent3">
                    <a:lumMod val="20000"/>
                    <a:lumOff val="80000"/>
                  </a:schemeClr>
                </a:solidFill>
              </a:rPr>
              <a:t>Nel secondo caso, si parla di collisione continentale, se la placca che sta sprofondando nella subduzione comprende, oltre a crosta oceanica, anche un continente: questo, una volta consumata tutta la crosta oceanica, arriverà alla fossa e la «collisione continentale» sarà inevitabile.</a:t>
            </a:r>
            <a:endParaRPr lang="it-IT" sz="1400" i="1" dirty="0">
              <a:solidFill>
                <a:schemeClr val="accent3">
                  <a:lumMod val="20000"/>
                  <a:lumOff val="80000"/>
                </a:schemeClr>
              </a:solidFill>
            </a:endParaRPr>
          </a:p>
        </p:txBody>
      </p:sp>
      <p:sp>
        <p:nvSpPr>
          <p:cNvPr id="7" name="CasellaDiTesto 6"/>
          <p:cNvSpPr txBox="1"/>
          <p:nvPr/>
        </p:nvSpPr>
        <p:spPr>
          <a:xfrm>
            <a:off x="0" y="4429132"/>
            <a:ext cx="9144000" cy="523220"/>
          </a:xfrm>
          <a:prstGeom prst="rect">
            <a:avLst/>
          </a:prstGeom>
          <a:noFill/>
        </p:spPr>
        <p:txBody>
          <a:bodyPr wrap="square" rtlCol="0">
            <a:spAutoFit/>
          </a:bodyPr>
          <a:lstStyle/>
          <a:p>
            <a:pPr algn="just">
              <a:buFont typeface="Arial" pitchFamily="34" charset="0"/>
              <a:buChar char="•"/>
            </a:pPr>
            <a:r>
              <a:rPr lang="it-IT" sz="1400" i="1" dirty="0" smtClean="0">
                <a:solidFill>
                  <a:schemeClr val="accent1">
                    <a:lumMod val="20000"/>
                    <a:lumOff val="80000"/>
                  </a:schemeClr>
                </a:solidFill>
              </a:rPr>
              <a:t>L’accrescimento costale, si verifica quando frammenti di crosta di varia natura, in origine in aree anche molto lontane fra loro, si trovano incastonati in una placca oceanica in lento, progressivo movimento verso una fossa di subduzione.</a:t>
            </a:r>
            <a:endParaRPr lang="it-IT" sz="1400" i="1" dirty="0">
              <a:solidFill>
                <a:schemeClr val="accent1">
                  <a:lumMod val="20000"/>
                  <a:lumOff val="80000"/>
                </a:schemeClr>
              </a:solidFill>
            </a:endParaRPr>
          </a:p>
        </p:txBody>
      </p:sp>
      <p:pic>
        <p:nvPicPr>
          <p:cNvPr id="8" name="Immagine 7" descr="Continental-continental_convergence_Fig21contcont.gif"/>
          <p:cNvPicPr>
            <a:picLocks noChangeAspect="1"/>
          </p:cNvPicPr>
          <p:nvPr/>
        </p:nvPicPr>
        <p:blipFill>
          <a:blip r:embed="rId2"/>
          <a:stretch>
            <a:fillRect/>
          </a:stretch>
        </p:blipFill>
        <p:spPr>
          <a:xfrm>
            <a:off x="6276975" y="5210175"/>
            <a:ext cx="2867025" cy="1647825"/>
          </a:xfrm>
          <a:prstGeom prst="rect">
            <a:avLst/>
          </a:prstGeom>
        </p:spPr>
      </p:pic>
      <p:pic>
        <p:nvPicPr>
          <p:cNvPr id="9" name="Immagine 8" descr="Oceanic-oceanic_convergence_Fig21oceanocean.gif"/>
          <p:cNvPicPr>
            <a:picLocks noChangeAspect="1"/>
          </p:cNvPicPr>
          <p:nvPr/>
        </p:nvPicPr>
        <p:blipFill>
          <a:blip r:embed="rId3"/>
          <a:stretch>
            <a:fillRect/>
          </a:stretch>
        </p:blipFill>
        <p:spPr>
          <a:xfrm>
            <a:off x="3143240" y="5200650"/>
            <a:ext cx="2876550" cy="1657350"/>
          </a:xfrm>
          <a:prstGeom prst="rect">
            <a:avLst/>
          </a:prstGeom>
        </p:spPr>
      </p:pic>
      <p:pic>
        <p:nvPicPr>
          <p:cNvPr id="10" name="Immagine 9" descr="Oceanic-continental_convergence_Fig21oceancont.gif"/>
          <p:cNvPicPr>
            <a:picLocks noChangeAspect="1"/>
          </p:cNvPicPr>
          <p:nvPr/>
        </p:nvPicPr>
        <p:blipFill>
          <a:blip r:embed="rId4"/>
          <a:stretch>
            <a:fillRect/>
          </a:stretch>
        </p:blipFill>
        <p:spPr>
          <a:xfrm>
            <a:off x="0" y="5162550"/>
            <a:ext cx="2876550" cy="1695450"/>
          </a:xfrm>
          <a:prstGeom prst="rect">
            <a:avLst/>
          </a:prstGeom>
        </p:spPr>
      </p:pic>
      <p:sp>
        <p:nvSpPr>
          <p:cNvPr id="11" name="Freccia a sinistra 10">
            <a:hlinkClick r:id="" action="ppaction://hlinkshowjump?jump=previousslide"/>
          </p:cNvPr>
          <p:cNvSpPr/>
          <p:nvPr/>
        </p:nvSpPr>
        <p:spPr>
          <a:xfrm>
            <a:off x="0" y="492919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a:hlinkClick r:id="" action="ppaction://hlinkshowjump?jump=nextslide"/>
          </p:cNvPr>
          <p:cNvSpPr/>
          <p:nvPr/>
        </p:nvSpPr>
        <p:spPr>
          <a:xfrm>
            <a:off x="8786810" y="485776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Smile 12">
            <a:hlinkClick r:id="rId5" action="ppaction://hlinksldjump"/>
          </p:cNvPr>
          <p:cNvSpPr/>
          <p:nvPr/>
        </p:nvSpPr>
        <p:spPr>
          <a:xfrm>
            <a:off x="3000364" y="4929198"/>
            <a:ext cx="500066" cy="428604"/>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tettonica.gif"/>
          <p:cNvPicPr>
            <a:picLocks noChangeAspect="1"/>
          </p:cNvPicPr>
          <p:nvPr/>
        </p:nvPicPr>
        <p:blipFill>
          <a:blip r:embed="rId3"/>
          <a:stretch>
            <a:fillRect/>
          </a:stretch>
        </p:blipFill>
        <p:spPr>
          <a:xfrm>
            <a:off x="0" y="4929198"/>
            <a:ext cx="3643306" cy="1928802"/>
          </a:xfrm>
          <a:prstGeom prst="rect">
            <a:avLst/>
          </a:prstGeom>
        </p:spPr>
      </p:pic>
      <p:sp>
        <p:nvSpPr>
          <p:cNvPr id="6" name="Rettangolo 5"/>
          <p:cNvSpPr/>
          <p:nvPr/>
        </p:nvSpPr>
        <p:spPr>
          <a:xfrm>
            <a:off x="0" y="0"/>
            <a:ext cx="9144000" cy="923330"/>
          </a:xfrm>
          <a:prstGeom prst="rect">
            <a:avLst/>
          </a:prstGeom>
          <a:noFill/>
        </p:spPr>
        <p:txBody>
          <a:bodyPr wrap="square" lIns="91440" tIns="45720" rIns="91440" bIns="45720">
            <a:spAutoFit/>
            <a:scene3d>
              <a:camera prst="orthographicFront"/>
              <a:lightRig rig="threePt" dir="t"/>
            </a:scene3d>
            <a:sp3d extrusionH="57150">
              <a:bevelT w="38100" h="38100"/>
            </a:sp3d>
          </a:bodyPr>
          <a:lstStyle/>
          <a:p>
            <a:pPr algn="ctr"/>
            <a:r>
              <a:rPr lang="it-IT"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Il ciclo di Wilson</a:t>
            </a:r>
            <a:endParaRPr lang="it-IT"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 name="CasellaDiTesto 8"/>
          <p:cNvSpPr txBox="1"/>
          <p:nvPr/>
        </p:nvSpPr>
        <p:spPr>
          <a:xfrm>
            <a:off x="3643306" y="4857760"/>
            <a:ext cx="5500694" cy="2164319"/>
          </a:xfrm>
          <a:prstGeom prst="rect">
            <a:avLst/>
          </a:prstGeom>
          <a:noFill/>
        </p:spPr>
        <p:txBody>
          <a:bodyPr wrap="square" rtlCol="0">
            <a:spAutoFit/>
          </a:bodyPr>
          <a:lstStyle/>
          <a:p>
            <a:pPr algn="just"/>
            <a:r>
              <a:rPr lang="it-IT" sz="1600" dirty="0" smtClean="0">
                <a:solidFill>
                  <a:srgbClr val="FDA37B"/>
                </a:solidFill>
              </a:rPr>
              <a:t>Questo fenomeno è noto come </a:t>
            </a:r>
            <a:r>
              <a:rPr lang="it-IT" sz="1600" i="1" dirty="0" smtClean="0">
                <a:solidFill>
                  <a:srgbClr val="FDA37B"/>
                </a:solidFill>
              </a:rPr>
              <a:t>"ciclo di Wilson"</a:t>
            </a:r>
            <a:r>
              <a:rPr lang="it-IT" sz="1600" dirty="0" smtClean="0">
                <a:solidFill>
                  <a:srgbClr val="FDA37B"/>
                </a:solidFill>
              </a:rPr>
              <a:t>, grazie a cui si è potuti risalire ad antiche disposizioni continentali, come i supercontinenti </a:t>
            </a:r>
            <a:r>
              <a:rPr lang="it-IT" sz="1600" i="1" dirty="0" smtClean="0">
                <a:solidFill>
                  <a:srgbClr val="FDA37B"/>
                </a:solidFill>
              </a:rPr>
              <a:t>Pangea</a:t>
            </a:r>
            <a:r>
              <a:rPr lang="it-IT" sz="1600" dirty="0" smtClean="0">
                <a:solidFill>
                  <a:srgbClr val="FDA37B"/>
                </a:solidFill>
              </a:rPr>
              <a:t> </a:t>
            </a:r>
            <a:r>
              <a:rPr lang="it-IT" sz="1600" dirty="0" smtClean="0"/>
              <a:t>(250 milioni di anni fa) e </a:t>
            </a:r>
            <a:r>
              <a:rPr lang="it-IT" sz="1600" i="1" dirty="0" err="1" smtClean="0"/>
              <a:t>Rodinia</a:t>
            </a:r>
            <a:r>
              <a:rPr lang="it-IT" sz="1600" dirty="0" smtClean="0"/>
              <a:t> (750 milioni di anni fa). Secondo questa teoria </a:t>
            </a:r>
            <a:r>
              <a:rPr lang="it-IT" sz="1600" i="1" dirty="0" smtClean="0">
                <a:solidFill>
                  <a:srgbClr val="FFC000"/>
                </a:solidFill>
              </a:rPr>
              <a:t>ci sarebbe la ciclica formazione di un "supercontinente"</a:t>
            </a:r>
            <a:r>
              <a:rPr lang="it-IT" sz="1600" dirty="0" smtClean="0"/>
              <a:t> che poi tende a smembrarsi e ricomporsi in seguito, </a:t>
            </a:r>
            <a:r>
              <a:rPr lang="it-IT" sz="1600" i="1" dirty="0" smtClean="0">
                <a:solidFill>
                  <a:srgbClr val="FFC000"/>
                </a:solidFill>
              </a:rPr>
              <a:t>in un lasso di tempo stimato in circa 500 milioni di anni.</a:t>
            </a:r>
          </a:p>
          <a:p>
            <a:endParaRPr lang="it-IT" dirty="0"/>
          </a:p>
        </p:txBody>
      </p:sp>
      <p:sp>
        <p:nvSpPr>
          <p:cNvPr id="10" name="CasellaDiTesto 9"/>
          <p:cNvSpPr txBox="1"/>
          <p:nvPr/>
        </p:nvSpPr>
        <p:spPr>
          <a:xfrm>
            <a:off x="0" y="1071546"/>
            <a:ext cx="9144000" cy="4278094"/>
          </a:xfrm>
          <a:prstGeom prst="rect">
            <a:avLst/>
          </a:prstGeom>
          <a:noFill/>
        </p:spPr>
        <p:txBody>
          <a:bodyPr wrap="square" rtlCol="0">
            <a:spAutoFit/>
          </a:bodyPr>
          <a:lstStyle/>
          <a:p>
            <a:r>
              <a:rPr lang="it-IT" sz="1600" dirty="0" smtClean="0"/>
              <a:t>Fosse e dorsali non sono strutture stabili; v'è una continua evoluzione che si spiega poiché una </a:t>
            </a:r>
            <a:r>
              <a:rPr lang="it-IT" sz="1600" i="1" dirty="0" smtClean="0"/>
              <a:t>fossa</a:t>
            </a:r>
            <a:r>
              <a:rPr lang="it-IT" sz="1600" dirty="0" smtClean="0"/>
              <a:t> può essere sostituita e distrutta da un'altra, mentre la risalita del magma attraverso una </a:t>
            </a:r>
            <a:r>
              <a:rPr lang="it-IT" sz="1600" i="1" dirty="0" smtClean="0"/>
              <a:t>dorsale</a:t>
            </a:r>
            <a:r>
              <a:rPr lang="it-IT" sz="1600" dirty="0" smtClean="0"/>
              <a:t> può arrestarsi 	e condurla all'arresto completo.</a:t>
            </a:r>
            <a:br>
              <a:rPr lang="it-IT" sz="1600" dirty="0" smtClean="0"/>
            </a:br>
            <a:r>
              <a:rPr lang="it-IT" sz="1600" dirty="0" smtClean="0"/>
              <a:t>Una nuova </a:t>
            </a:r>
            <a:r>
              <a:rPr lang="it-IT" sz="1600" i="1" dirty="0" smtClean="0"/>
              <a:t>dorsale</a:t>
            </a:r>
            <a:r>
              <a:rPr lang="it-IT" sz="1600" dirty="0" smtClean="0"/>
              <a:t> può nascere nel bel mezzo di un continente oppure in un mare di piccole dimensioni: quando grandi masse di materiale caldo in risalita giungono in prossimità della litosfera, la stessa può fratturarsi dando origine ad un embrione di dorsale, ad esempio la             </a:t>
            </a:r>
            <a:r>
              <a:rPr lang="it-IT" sz="1600" dirty="0" err="1" smtClean="0"/>
              <a:t>Rift</a:t>
            </a:r>
            <a:r>
              <a:rPr lang="it-IT" sz="1600" dirty="0" smtClean="0"/>
              <a:t> Valley (in Africa), testimoniata da una lunga spaccatura con i bordi molto scoscesi e strutturati a "gradinate".</a:t>
            </a:r>
          </a:p>
          <a:p>
            <a:r>
              <a:rPr lang="it-IT" sz="1600" dirty="0" smtClean="0"/>
              <a:t>In seguito </a:t>
            </a:r>
            <a:r>
              <a:rPr lang="it-IT" sz="1600" dirty="0" smtClean="0">
                <a:solidFill>
                  <a:schemeClr val="accent1">
                    <a:lumMod val="60000"/>
                    <a:lumOff val="40000"/>
                  </a:schemeClr>
                </a:solidFill>
              </a:rPr>
              <a:t>la lava inizia a fuoriuscire formando nuova crosta oceanica, mentre i margini dei due nuovi continenti si allontanano fra loro. </a:t>
            </a:r>
            <a:r>
              <a:rPr lang="it-IT" sz="1600" dirty="0" smtClean="0"/>
              <a:t>Le acque invadono rapidamente la depressione: questo è il cosiddetto stadio giovanile di un </a:t>
            </a:r>
            <a:r>
              <a:rPr lang="it-IT" sz="1600" i="1" dirty="0" smtClean="0"/>
              <a:t>oceano</a:t>
            </a:r>
            <a:r>
              <a:rPr lang="it-IT" sz="1600" dirty="0" smtClean="0"/>
              <a:t>.</a:t>
            </a:r>
            <a:br>
              <a:rPr lang="it-IT" sz="1600" dirty="0" smtClean="0"/>
            </a:br>
            <a:r>
              <a:rPr lang="it-IT" sz="1600" dirty="0" smtClean="0"/>
              <a:t>In ultimo vi è lo stadio di maturità: lungo i margini dell’ormai ampio bacino oceanico si accumulano i detriti che vanno a formare la scarpata oceanica, confine fra </a:t>
            </a:r>
            <a:r>
              <a:rPr lang="it-IT" sz="1600" i="1" dirty="0" smtClean="0"/>
              <a:t>crosta oceanica</a:t>
            </a:r>
            <a:r>
              <a:rPr lang="it-IT" sz="1600" dirty="0" smtClean="0"/>
              <a:t> e </a:t>
            </a:r>
            <a:r>
              <a:rPr lang="it-IT" sz="1600" i="1" dirty="0" smtClean="0"/>
              <a:t>crosta continentale</a:t>
            </a:r>
            <a:r>
              <a:rPr lang="it-IT" sz="1600" dirty="0" smtClean="0"/>
              <a:t>. Il processo si può anche invertire: i continenti possono riavvicinarsi e, scontrandosi, dar luogo al fenomeno dell’Orogenesi.</a:t>
            </a:r>
          </a:p>
          <a:p>
            <a:r>
              <a:rPr lang="it-IT" sz="1600" dirty="0" smtClean="0"/>
              <a:t/>
            </a:r>
            <a:br>
              <a:rPr lang="it-IT" sz="1600" dirty="0" smtClean="0"/>
            </a:br>
            <a:endParaRPr lang="it-IT" sz="1600" dirty="0"/>
          </a:p>
        </p:txBody>
      </p:sp>
      <p:sp>
        <p:nvSpPr>
          <p:cNvPr id="7" name="Freccia a sinistra 6">
            <a:hlinkClick r:id="" action="ppaction://hlinkshowjump?jump=previousslide"/>
          </p:cNvPr>
          <p:cNvSpPr/>
          <p:nvPr/>
        </p:nvSpPr>
        <p:spPr>
          <a:xfrm>
            <a:off x="72866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Smile 10">
            <a:hlinkClick r:id="rId4" action="ppaction://hlinksldjump"/>
          </p:cNvPr>
          <p:cNvSpPr/>
          <p:nvPr/>
        </p:nvSpPr>
        <p:spPr>
          <a:xfrm>
            <a:off x="7929586" y="6429396"/>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0"/>
            <a:ext cx="5072066" cy="6986528"/>
          </a:xfrm>
          <a:prstGeom prst="rect">
            <a:avLst/>
          </a:prstGeom>
          <a:noFill/>
        </p:spPr>
        <p:txBody>
          <a:bodyPr wrap="square" rtlCol="0">
            <a:spAutoFit/>
          </a:bodyPr>
          <a:lstStyle/>
          <a:p>
            <a:pPr algn="just" hangingPunct="0"/>
            <a:r>
              <a:rPr lang="it-IT" sz="1600" dirty="0" smtClean="0"/>
              <a:t>Il movimento di sommossa popolare che raggiunse la sua apoteosi nel ‘68 cominciò a manifestarsi già durante la prima metà degli anni sessanta. </a:t>
            </a:r>
          </a:p>
          <a:p>
            <a:pPr algn="just" hangingPunct="0"/>
            <a:r>
              <a:rPr lang="it-IT" sz="1600" dirty="0" smtClean="0"/>
              <a:t>Erano passati appena vent’anni dalla fine della seconda guerra mondiale e sul mondo si affacciava una generazione di adolescenti che stavano diventando adulti, ed erano tantissimi. Erano cresciuti nel benessere e la mite benevolenza, valori supremi in un mondo in cui nessuno metteva in dubbio la fede in un progresso senza limiti.</a:t>
            </a:r>
          </a:p>
          <a:p>
            <a:pPr algn="just" hangingPunct="0"/>
            <a:r>
              <a:rPr lang="it-IT" sz="1600" dirty="0" smtClean="0">
                <a:solidFill>
                  <a:srgbClr val="FFC000"/>
                </a:solidFill>
              </a:rPr>
              <a:t>C’era la guerra fredda in atto</a:t>
            </a:r>
            <a:r>
              <a:rPr lang="it-IT" sz="1600" dirty="0" smtClean="0"/>
              <a:t>, ma mitigata dal disgelo avviato negli anni Cinquanta da </a:t>
            </a:r>
            <a:r>
              <a:rPr lang="it-IT" sz="1600" dirty="0" err="1" smtClean="0"/>
              <a:t>Chrušč</a:t>
            </a:r>
            <a:r>
              <a:rPr lang="az-Cyrl-AZ" sz="1600" dirty="0" smtClean="0"/>
              <a:t>ё</a:t>
            </a:r>
            <a:r>
              <a:rPr lang="it-IT" sz="1600" dirty="0" smtClean="0"/>
              <a:t>v.</a:t>
            </a:r>
          </a:p>
          <a:p>
            <a:pPr algn="just" hangingPunct="0"/>
            <a:r>
              <a:rPr lang="it-IT" sz="1600" dirty="0" smtClean="0">
                <a:solidFill>
                  <a:srgbClr val="FFCC66"/>
                </a:solidFill>
              </a:rPr>
              <a:t>C’era una guerra vera, nel Vietnam</a:t>
            </a:r>
            <a:r>
              <a:rPr lang="it-IT" sz="1600" dirty="0" smtClean="0"/>
              <a:t>, e una serie di miti rivoluzionari: Che Guevara e Mao </a:t>
            </a:r>
            <a:r>
              <a:rPr lang="it-IT" sz="1600" dirty="0" err="1" smtClean="0"/>
              <a:t>Zedong</a:t>
            </a:r>
            <a:r>
              <a:rPr lang="it-IT" sz="1600" dirty="0" smtClean="0"/>
              <a:t>. </a:t>
            </a:r>
          </a:p>
          <a:p>
            <a:pPr algn="just" hangingPunct="0"/>
            <a:r>
              <a:rPr lang="it-IT" sz="1600" dirty="0" smtClean="0"/>
              <a:t>C’era anche, in quei giovani, una gran voglia di vivere, di impegnarsi, di sognare su come uscire dai confini del presente. </a:t>
            </a:r>
            <a:r>
              <a:rPr lang="it-IT" sz="1600" dirty="0" smtClean="0">
                <a:solidFill>
                  <a:schemeClr val="accent3">
                    <a:lumMod val="40000"/>
                    <a:lumOff val="60000"/>
                  </a:schemeClr>
                </a:solidFill>
              </a:rPr>
              <a:t>Non volevano rassegnarsi ad una vita ipocrita, come quella che secondo loro facevano i genitori.</a:t>
            </a:r>
            <a:r>
              <a:rPr lang="it-IT" sz="1600" dirty="0" smtClean="0">
                <a:solidFill>
                  <a:schemeClr val="accent1">
                    <a:lumMod val="60000"/>
                    <a:lumOff val="40000"/>
                  </a:schemeClr>
                </a:solidFill>
              </a:rPr>
              <a:t> I ragazzi si erano accorti che i loro padri</a:t>
            </a:r>
            <a:r>
              <a:rPr lang="it-IT" sz="1600" dirty="0" smtClean="0"/>
              <a:t>, dopo aver fatto la Resistenza, dopo aver toccato con mano un mondo migliore, </a:t>
            </a:r>
            <a:r>
              <a:rPr lang="it-IT" sz="1600" dirty="0" smtClean="0">
                <a:solidFill>
                  <a:schemeClr val="accent1">
                    <a:lumMod val="60000"/>
                    <a:lumOff val="40000"/>
                  </a:schemeClr>
                </a:solidFill>
              </a:rPr>
              <a:t>si erano rassegnati</a:t>
            </a:r>
            <a:r>
              <a:rPr lang="it-IT" sz="1600" dirty="0" smtClean="0"/>
              <a:t>. Messa su famiglia, trovato un impiego (ai tempi a vita) hanno taciuto su  quello che hanno fatto e sognato: e sono rimasti in silenzio perfino i veri eroi.</a:t>
            </a:r>
          </a:p>
          <a:p>
            <a:pPr algn="just" hangingPunct="0"/>
            <a:r>
              <a:rPr lang="it-IT" sz="1600" dirty="0" smtClean="0">
                <a:solidFill>
                  <a:schemeClr val="accent6">
                    <a:lumMod val="60000"/>
                    <a:lumOff val="40000"/>
                  </a:schemeClr>
                </a:solidFill>
              </a:rPr>
              <a:t>I politici chiamati a guidare e risanare la società avevano paura delle derive irrazionali e così pensarono che il buon governo fosse solo la sicurezza materiale. </a:t>
            </a:r>
            <a:endParaRPr lang="it-IT" sz="1600" dirty="0"/>
          </a:p>
        </p:txBody>
      </p:sp>
      <p:pic>
        <p:nvPicPr>
          <p:cNvPr id="3" name="Immagine 2" descr="8.jpg"/>
          <p:cNvPicPr>
            <a:picLocks noChangeAspect="1"/>
          </p:cNvPicPr>
          <p:nvPr/>
        </p:nvPicPr>
        <p:blipFill>
          <a:blip r:embed="rId2" cstate="print"/>
          <a:stretch>
            <a:fillRect/>
          </a:stretch>
        </p:blipFill>
        <p:spPr>
          <a:xfrm>
            <a:off x="5072066" y="0"/>
            <a:ext cx="4071934"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Freccia a sinistra 3">
            <a:hlinkClick r:id="" action="ppaction://hlinkshowjump?jump=previousslide"/>
          </p:cNvPr>
          <p:cNvSpPr/>
          <p:nvPr/>
        </p:nvSpPr>
        <p:spPr>
          <a:xfrm>
            <a:off x="5214942"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5">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mile 6">
            <a:hlinkClick r:id="rId3" action="ppaction://hlinksldjump"/>
          </p:cNvPr>
          <p:cNvSpPr/>
          <p:nvPr/>
        </p:nvSpPr>
        <p:spPr>
          <a:xfrm>
            <a:off x="6858016"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fender.jpg"/>
          <p:cNvPicPr>
            <a:picLocks noChangeAspect="1"/>
          </p:cNvPicPr>
          <p:nvPr/>
        </p:nvPicPr>
        <p:blipFill>
          <a:blip r:embed="rId3"/>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pic>
        <p:nvPicPr>
          <p:cNvPr id="2" name="Immagine 1" descr="kditmgy_vhzqxvk_baby-guit.jpg"/>
          <p:cNvPicPr>
            <a:picLocks noChangeAspect="1"/>
          </p:cNvPicPr>
          <p:nvPr/>
        </p:nvPicPr>
        <p:blipFill>
          <a:blip r:embed="rId4"/>
          <a:stretch>
            <a:fillRect/>
          </a:stretch>
        </p:blipFill>
        <p:spPr>
          <a:xfrm>
            <a:off x="1428728" y="785794"/>
            <a:ext cx="6143668" cy="58516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perspectiveAbove"/>
            <a:lightRig rig="threePt" dir="t"/>
          </a:scene3d>
        </p:spPr>
      </p:pic>
      <p:sp>
        <p:nvSpPr>
          <p:cNvPr id="4" name="Rettangolo 3"/>
          <p:cNvSpPr/>
          <p:nvPr/>
        </p:nvSpPr>
        <p:spPr>
          <a:xfrm>
            <a:off x="1285852" y="714356"/>
            <a:ext cx="6786610" cy="1754326"/>
          </a:xfrm>
          <a:prstGeom prst="rect">
            <a:avLst/>
          </a:prstGeom>
          <a:noFill/>
        </p:spPr>
        <p:txBody>
          <a:bodyPr wrap="none" lIns="91440" tIns="45720" rIns="91440" bIns="45720">
            <a:prstTxWarp prst="textButton">
              <a:avLst/>
            </a:prstTxWarp>
            <a:spAutoFit/>
            <a:scene3d>
              <a:camera prst="orthographicFront"/>
              <a:lightRig rig="threePt" dir="t"/>
            </a:scene3d>
            <a:sp3d extrusionH="57150">
              <a:bevelT w="38100" h="38100" prst="relaxedInset"/>
            </a:sp3d>
          </a:bodyPr>
          <a:lstStyle/>
          <a:p>
            <a:pPr algn="ctr"/>
            <a:r>
              <a:rPr lang="it-IT" sz="6600" b="1" cap="none" spc="0" dirty="0" smtClean="0">
                <a:ln w="17780" cmpd="sng">
                  <a:solidFill>
                    <a:srgbClr val="FFCC66"/>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60007" dir="2000400" sy="-30000" kx="-800400" algn="bl" rotWithShape="0">
                    <a:prstClr val="black">
                      <a:alpha val="20000"/>
                    </a:prstClr>
                  </a:outerShdw>
                </a:effectLst>
              </a:rPr>
              <a:t>La chitarra elettrica</a:t>
            </a:r>
          </a:p>
          <a:p>
            <a:pPr algn="ctr"/>
            <a:r>
              <a:rPr lang="it-IT" sz="6600" b="1" cap="none" spc="0" dirty="0" smtClean="0">
                <a:ln w="17780" cmpd="sng">
                  <a:solidFill>
                    <a:srgbClr val="FFCC66"/>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60007" dir="2000400" sy="-30000" kx="-800400" algn="bl" rotWithShape="0">
                    <a:prstClr val="black">
                      <a:alpha val="20000"/>
                    </a:prstClr>
                  </a:outerShdw>
                </a:effectLst>
              </a:rPr>
              <a:t>e il suono</a:t>
            </a:r>
            <a:endParaRPr lang="it-IT" sz="6600" b="1" cap="none" spc="0" dirty="0">
              <a:ln w="17780" cmpd="sng">
                <a:solidFill>
                  <a:srgbClr val="FFCC66"/>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60007" dir="2000400" sy="-30000" kx="-800400" algn="bl" rotWithShape="0">
                  <a:prstClr val="black">
                    <a:alpha val="20000"/>
                  </a:prstClr>
                </a:outerShdw>
              </a:effectLst>
            </a:endParaRPr>
          </a:p>
        </p:txBody>
      </p:sp>
      <p:pic>
        <p:nvPicPr>
          <p:cNvPr id="5" name="Deep Purple - Smoke On The Water.wma">
            <a:hlinkClick r:id="" action="ppaction://media"/>
          </p:cNvPr>
          <p:cNvPicPr>
            <a:picLocks noRot="1" noChangeAspect="1"/>
          </p:cNvPicPr>
          <p:nvPr>
            <a:audioFile r:link="rId1"/>
          </p:nvPr>
        </p:nvPicPr>
        <p:blipFill>
          <a:blip r:embed="rId5"/>
          <a:stretch>
            <a:fillRect/>
          </a:stretch>
        </p:blipFill>
        <p:spPr>
          <a:xfrm>
            <a:off x="428596" y="607220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4256" fill="hold"/>
                                        <p:tgtEl>
                                          <p:spTgt spid="5"/>
                                        </p:tgtEl>
                                      </p:cBhvr>
                                    </p:cmd>
                                  </p:childTnLst>
                                </p:cTn>
                              </p:par>
                              <p:par>
                                <p:cTn id="7" presetID="19" presetClass="entr" presetSubtype="1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0" fill="hold"/>
                                        <p:tgtEl>
                                          <p:spTgt spid="2"/>
                                        </p:tgtEl>
                                        <p:attrNameLst>
                                          <p:attrName>ppt_w</p:attrName>
                                        </p:attrNameLst>
                                      </p:cBhvr>
                                      <p:tavLst>
                                        <p:tav tm="0" fmla="#ppt_w*sin(2.5*pi*$)">
                                          <p:val>
                                            <p:fltVal val="0"/>
                                          </p:val>
                                        </p:tav>
                                        <p:tav tm="100000">
                                          <p:val>
                                            <p:fltVal val="1"/>
                                          </p:val>
                                        </p:tav>
                                      </p:tavLst>
                                    </p:anim>
                                    <p:anim calcmode="lin" valueType="num">
                                      <p:cBhvr>
                                        <p:cTn id="10" dur="5000" fill="hold"/>
                                        <p:tgtEl>
                                          <p:spTgt spid="2"/>
                                        </p:tgtEl>
                                        <p:attrNameLst>
                                          <p:attrName>ppt_h</p:attrName>
                                        </p:attrNameLst>
                                      </p:cBhvr>
                                      <p:tavLst>
                                        <p:tav tm="0">
                                          <p:val>
                                            <p:strVal val="#ppt_h"/>
                                          </p:val>
                                        </p:tav>
                                        <p:tav tm="100000">
                                          <p:val>
                                            <p:strVal val="#ppt_h"/>
                                          </p:val>
                                        </p:tav>
                                      </p:tavLst>
                                    </p:anim>
                                  </p:childTnLst>
                                </p:cTn>
                              </p:par>
                              <p:par>
                                <p:cTn id="11" presetID="38" presetClass="entr" presetSubtype="0" accel="50000" fill="hold" grpId="0" nodeType="withEffect">
                                  <p:stCondLst>
                                    <p:cond delay="0"/>
                                  </p:stCondLst>
                                  <p:iterate type="lt">
                                    <p:tmPct val="50000"/>
                                  </p:iterate>
                                  <p:childTnLst>
                                    <p:set>
                                      <p:cBhvr>
                                        <p:cTn id="12" dur="1" fill="hold">
                                          <p:stCondLst>
                                            <p:cond delay="0"/>
                                          </p:stCondLst>
                                        </p:cTn>
                                        <p:tgtEl>
                                          <p:spTgt spid="4"/>
                                        </p:tgtEl>
                                        <p:attrNameLst>
                                          <p:attrName>style.visibility</p:attrName>
                                        </p:attrNameLst>
                                      </p:cBhvr>
                                      <p:to>
                                        <p:strVal val="visible"/>
                                      </p:to>
                                    </p:set>
                                    <p:set>
                                      <p:cBhvr>
                                        <p:cTn id="13" dur="455" fill="hold">
                                          <p:stCondLst>
                                            <p:cond delay="0"/>
                                          </p:stCondLst>
                                        </p:cTn>
                                        <p:tgtEl>
                                          <p:spTgt spid="4"/>
                                        </p:tgtEl>
                                        <p:attrNameLst>
                                          <p:attrName>style.rotation</p:attrName>
                                        </p:attrNameLst>
                                      </p:cBhvr>
                                      <p:to>
                                        <p:strVal val="-45.0"/>
                                      </p:to>
                                    </p:set>
                                    <p:anim calcmode="lin" valueType="num">
                                      <p:cBhvr>
                                        <p:cTn id="14"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5"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6"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7"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0" y="928671"/>
            <a:ext cx="9144000" cy="3046988"/>
          </a:xfrm>
          <a:prstGeom prst="rect">
            <a:avLst/>
          </a:prstGeom>
          <a:noFill/>
        </p:spPr>
        <p:txBody>
          <a:bodyPr wrap="square" rtlCol="0">
            <a:spAutoFit/>
          </a:bodyPr>
          <a:lstStyle/>
          <a:p>
            <a:pPr algn="just"/>
            <a:r>
              <a:rPr lang="it-IT" sz="1600" dirty="0" smtClean="0"/>
              <a:t>Il </a:t>
            </a:r>
            <a:r>
              <a:rPr lang="it-IT" sz="1600" b="1" dirty="0" smtClean="0">
                <a:solidFill>
                  <a:srgbClr val="92D050"/>
                </a:solidFill>
              </a:rPr>
              <a:t>suono</a:t>
            </a:r>
            <a:r>
              <a:rPr lang="it-IT" sz="1600" dirty="0" smtClean="0"/>
              <a:t> (dal latino </a:t>
            </a:r>
            <a:r>
              <a:rPr lang="it-IT" sz="1600" i="1" dirty="0" err="1" smtClean="0"/>
              <a:t>sonus</a:t>
            </a:r>
            <a:r>
              <a:rPr lang="it-IT" sz="1600" dirty="0" smtClean="0"/>
              <a:t>), che si distingue dal rumore poiché viene generato da vibrazioni caotiche e non periodiche, </a:t>
            </a:r>
            <a:r>
              <a:rPr lang="it-IT" sz="1600" i="1" dirty="0" smtClean="0">
                <a:solidFill>
                  <a:srgbClr val="92D050"/>
                </a:solidFill>
              </a:rPr>
              <a:t>è la sensazione data dalla vibrazione di un corpo in oscillazione. </a:t>
            </a:r>
            <a:r>
              <a:rPr lang="it-IT" sz="1600" dirty="0" smtClean="0"/>
              <a:t>Tale vibrazione, che si propaga nell'aria o in un altro mezzo elastico, raggiunge l'orecchio che, tramite un complesso meccanismo interno, è responsabile della creazione di una sensazione "uditiva" direttamente correlata alla natura della vibrazione.</a:t>
            </a:r>
          </a:p>
          <a:p>
            <a:pPr algn="just"/>
            <a:r>
              <a:rPr lang="it-IT" sz="1600" dirty="0" smtClean="0"/>
              <a:t>Come tutte le onde, anche quelle sonore sono caratterizzate da una </a:t>
            </a:r>
            <a:r>
              <a:rPr lang="it-IT" sz="1600" b="1" i="1" dirty="0" smtClean="0">
                <a:solidFill>
                  <a:srgbClr val="FF0000"/>
                </a:solidFill>
              </a:rPr>
              <a:t>frequenza</a:t>
            </a:r>
            <a:r>
              <a:rPr lang="it-IT" sz="1600" dirty="0" smtClean="0"/>
              <a:t> (che nel caso del suono è in diretta, ma non esclusiva, relazione con la percezione dell'altezza) e un'</a:t>
            </a:r>
            <a:r>
              <a:rPr lang="it-IT" sz="1600" b="1" i="1" dirty="0" smtClean="0">
                <a:solidFill>
                  <a:srgbClr val="FFC000"/>
                </a:solidFill>
              </a:rPr>
              <a:t>intensità</a:t>
            </a:r>
            <a:r>
              <a:rPr lang="it-IT" sz="1600" dirty="0" smtClean="0"/>
              <a:t> (che è in diretta, ma non esclusiva, relazione con il cosiddetto "volume" del suono). Inoltre, caratteristica saliente delle onde sonore è la forma d'onda stessa, che rende in gran parte ragione delle differenze cosiddette di </a:t>
            </a:r>
            <a:r>
              <a:rPr lang="it-IT" sz="1600" b="1" i="1" dirty="0" smtClean="0">
                <a:solidFill>
                  <a:srgbClr val="00B0F0"/>
                </a:solidFill>
              </a:rPr>
              <a:t>timbro</a:t>
            </a:r>
            <a:r>
              <a:rPr lang="it-IT" sz="1600" dirty="0" smtClean="0"/>
              <a:t> che si percepiscono tra diverse tipologie di suono.</a:t>
            </a:r>
          </a:p>
          <a:p>
            <a:pPr algn="just"/>
            <a:r>
              <a:rPr lang="it-IT" sz="1600" i="1" dirty="0" smtClean="0">
                <a:solidFill>
                  <a:schemeClr val="accent2">
                    <a:lumMod val="40000"/>
                    <a:lumOff val="60000"/>
                  </a:schemeClr>
                </a:solidFill>
              </a:rPr>
              <a:t>L'orecchio umano percepisce solo i suoni che vanno da 16 a 16.000 – 20.000 oscillazioni al secondo (Hz). Al di sotto abbiamo gli infrasuoni, al di sopra gli ultrasuoni.</a:t>
            </a:r>
            <a:endParaRPr lang="it-IT" sz="1600" dirty="0"/>
          </a:p>
        </p:txBody>
      </p:sp>
      <p:sp>
        <p:nvSpPr>
          <p:cNvPr id="4" name="Rettangolo 3"/>
          <p:cNvSpPr/>
          <p:nvPr/>
        </p:nvSpPr>
        <p:spPr>
          <a:xfrm>
            <a:off x="0" y="0"/>
            <a:ext cx="9144000" cy="923330"/>
          </a:xfrm>
          <a:prstGeom prst="rect">
            <a:avLst/>
          </a:prstGeom>
          <a:noFill/>
        </p:spPr>
        <p:txBody>
          <a:bodyPr wrap="square" lIns="91440" tIns="45720" rIns="91440" bIns="45720">
            <a:spAutoFit/>
            <a:scene3d>
              <a:camera prst="orthographicFront"/>
              <a:lightRig rig="threePt" dir="t"/>
            </a:scene3d>
            <a:sp3d extrusionH="57150">
              <a:bevelT w="50800" h="38100" prst="riblet"/>
            </a:sp3d>
          </a:bodyPr>
          <a:lstStyle/>
          <a:p>
            <a:pPr algn="ctr"/>
            <a:r>
              <a:rPr lang="it-IT" sz="5400" b="1" cap="none" spc="100" dirty="0" smtClean="0">
                <a:ln w="18000">
                  <a:solidFill>
                    <a:srgbClr val="FFFF00"/>
                  </a:solidFill>
                  <a:prstDash val="solid"/>
                </a:ln>
                <a:solidFill>
                  <a:schemeClr val="accent1">
                    <a:satMod val="280000"/>
                    <a:tint val="100000"/>
                    <a:alpha val="5700"/>
                  </a:schemeClr>
                </a:solidFill>
                <a:effectLst>
                  <a:glow rad="63500">
                    <a:schemeClr val="accent3">
                      <a:satMod val="175000"/>
                      <a:alpha val="40000"/>
                    </a:schemeClr>
                  </a:glow>
                  <a:outerShdw blurRad="25000" dist="20000" dir="16020000" algn="tl">
                    <a:schemeClr val="accent1">
                      <a:satMod val="200000"/>
                      <a:shade val="1000"/>
                      <a:alpha val="60000"/>
                    </a:schemeClr>
                  </a:outerShdw>
                </a:effectLst>
              </a:rPr>
              <a:t>Cos’è il suono?</a:t>
            </a:r>
            <a:endParaRPr lang="it-IT" sz="5400" b="1" cap="none" spc="100" dirty="0">
              <a:ln w="18000">
                <a:solidFill>
                  <a:srgbClr val="FFFF00"/>
                </a:solidFill>
                <a:prstDash val="solid"/>
              </a:ln>
              <a:solidFill>
                <a:schemeClr val="accent1">
                  <a:satMod val="280000"/>
                  <a:tint val="100000"/>
                  <a:alpha val="5700"/>
                </a:schemeClr>
              </a:solidFill>
              <a:effectLst>
                <a:glow rad="63500">
                  <a:schemeClr val="accent3">
                    <a:satMod val="175000"/>
                    <a:alpha val="40000"/>
                  </a:schemeClr>
                </a:glow>
                <a:outerShdw blurRad="25000" dist="20000" dir="16020000" algn="tl">
                  <a:schemeClr val="accent1">
                    <a:satMod val="200000"/>
                    <a:shade val="1000"/>
                    <a:alpha val="60000"/>
                  </a:schemeClr>
                </a:outerShdw>
              </a:effectLst>
            </a:endParaRPr>
          </a:p>
        </p:txBody>
      </p:sp>
      <p:pic>
        <p:nvPicPr>
          <p:cNvPr id="5" name="Immagine 4" descr="Immagine.jpg"/>
          <p:cNvPicPr>
            <a:picLocks noChangeAspect="1"/>
          </p:cNvPicPr>
          <p:nvPr/>
        </p:nvPicPr>
        <p:blipFill>
          <a:blip r:embed="rId2"/>
          <a:stretch>
            <a:fillRect/>
          </a:stretch>
        </p:blipFill>
        <p:spPr>
          <a:xfrm>
            <a:off x="0" y="3929066"/>
            <a:ext cx="4091893" cy="2928934"/>
          </a:xfrm>
          <a:prstGeom prst="rect">
            <a:avLst/>
          </a:prstGeom>
        </p:spPr>
      </p:pic>
      <p:sp>
        <p:nvSpPr>
          <p:cNvPr id="6" name="CasellaDiTesto 5"/>
          <p:cNvSpPr txBox="1"/>
          <p:nvPr/>
        </p:nvSpPr>
        <p:spPr>
          <a:xfrm>
            <a:off x="4071934" y="5596116"/>
            <a:ext cx="5072066" cy="1261884"/>
          </a:xfrm>
          <a:prstGeom prst="rect">
            <a:avLst/>
          </a:prstGeom>
          <a:noFill/>
        </p:spPr>
        <p:txBody>
          <a:bodyPr wrap="square" rtlCol="0">
            <a:spAutoFit/>
          </a:bodyPr>
          <a:lstStyle/>
          <a:p>
            <a:pPr algn="just"/>
            <a:r>
              <a:rPr lang="it-IT" sz="1200" dirty="0" smtClean="0"/>
              <a:t>Ecco il tipico grafico di un’onda sonora pura (cioè con grafico sinusoidale), dove sono visibili: </a:t>
            </a:r>
            <a:r>
              <a:rPr lang="it-IT" sz="1200" b="1" dirty="0" smtClean="0">
                <a:solidFill>
                  <a:srgbClr val="92D050"/>
                </a:solidFill>
              </a:rPr>
              <a:t>l’ampiezza,</a:t>
            </a:r>
            <a:r>
              <a:rPr lang="it-IT" sz="1200" dirty="0" smtClean="0"/>
              <a:t> il massimo spostamento dalla posizione di equilibrio</a:t>
            </a:r>
            <a:r>
              <a:rPr lang="it-IT" sz="1200" b="1" dirty="0" smtClean="0">
                <a:solidFill>
                  <a:srgbClr val="92D050"/>
                </a:solidFill>
              </a:rPr>
              <a:t> </a:t>
            </a:r>
            <a:r>
              <a:rPr lang="it-IT" sz="1200" dirty="0" smtClean="0"/>
              <a:t>delle particelle oscillanti</a:t>
            </a:r>
            <a:r>
              <a:rPr lang="it-IT" sz="1200" b="1" dirty="0" smtClean="0"/>
              <a:t>;</a:t>
            </a:r>
            <a:r>
              <a:rPr lang="it-IT" sz="1200" dirty="0" smtClean="0"/>
              <a:t> </a:t>
            </a:r>
            <a:r>
              <a:rPr lang="it-IT" sz="1200" dirty="0" smtClean="0">
                <a:solidFill>
                  <a:srgbClr val="00B050"/>
                </a:solidFill>
              </a:rPr>
              <a:t>la </a:t>
            </a:r>
            <a:r>
              <a:rPr lang="it-IT" sz="1200" b="1" dirty="0" smtClean="0">
                <a:solidFill>
                  <a:srgbClr val="00B050"/>
                </a:solidFill>
              </a:rPr>
              <a:t>cresta,</a:t>
            </a:r>
            <a:r>
              <a:rPr lang="it-IT" sz="1200" b="1" dirty="0" smtClean="0"/>
              <a:t> </a:t>
            </a:r>
            <a:r>
              <a:rPr lang="it-IT" sz="1200" dirty="0" smtClean="0"/>
              <a:t>cioè il punto più alto della curva al di sopra dell’asse delle x in un ciclo; </a:t>
            </a:r>
            <a:r>
              <a:rPr lang="it-IT" sz="1200" b="1" dirty="0" smtClean="0">
                <a:solidFill>
                  <a:schemeClr val="accent2">
                    <a:lumMod val="75000"/>
                  </a:schemeClr>
                </a:solidFill>
              </a:rPr>
              <a:t>la valle</a:t>
            </a:r>
            <a:r>
              <a:rPr lang="it-IT" sz="1200" dirty="0" smtClean="0"/>
              <a:t>, il punto più basso della curva in un ciclo; </a:t>
            </a:r>
            <a:r>
              <a:rPr lang="it-IT" sz="1200" dirty="0" smtClean="0">
                <a:solidFill>
                  <a:srgbClr val="66FF66"/>
                </a:solidFill>
              </a:rPr>
              <a:t>la </a:t>
            </a:r>
            <a:r>
              <a:rPr lang="it-IT" sz="1200" b="1" dirty="0" smtClean="0">
                <a:solidFill>
                  <a:srgbClr val="66FF66"/>
                </a:solidFill>
              </a:rPr>
              <a:t>lunghezza d'onda    </a:t>
            </a:r>
            <a:r>
              <a:rPr lang="it-IT" sz="1400" dirty="0" smtClean="0"/>
              <a:t>(</a:t>
            </a:r>
            <a:r>
              <a:rPr lang="el-GR" sz="1400" dirty="0" smtClean="0"/>
              <a:t>λ</a:t>
            </a:r>
            <a:r>
              <a:rPr lang="it-IT" sz="1400" dirty="0" smtClean="0"/>
              <a:t> = c/v) </a:t>
            </a:r>
            <a:r>
              <a:rPr lang="it-IT" sz="1200" dirty="0" smtClean="0"/>
              <a:t>cioè la distanza tra punti ripetitivi di una forma d'onda;</a:t>
            </a:r>
            <a:endParaRPr lang="it-IT" sz="1200" dirty="0"/>
          </a:p>
        </p:txBody>
      </p:sp>
      <p:sp>
        <p:nvSpPr>
          <p:cNvPr id="7" name="Freccia a sinistra 6">
            <a:hlinkClick r:id="" action="ppaction://hlinkshowjump?jump=previousslide"/>
          </p:cNvPr>
          <p:cNvSpPr/>
          <p:nvPr/>
        </p:nvSpPr>
        <p:spPr>
          <a:xfrm>
            <a:off x="4214810" y="521495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hlinkClick r:id="" action="ppaction://hlinkshowjump?jump=nextslide"/>
          </p:cNvPr>
          <p:cNvSpPr/>
          <p:nvPr/>
        </p:nvSpPr>
        <p:spPr>
          <a:xfrm>
            <a:off x="8643966" y="521495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mile 8">
            <a:hlinkClick r:id="rId3" action="ppaction://hlinksldjump"/>
          </p:cNvPr>
          <p:cNvSpPr/>
          <p:nvPr/>
        </p:nvSpPr>
        <p:spPr>
          <a:xfrm>
            <a:off x="6286512" y="5143512"/>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rock_guitar.jpg"/>
          <p:cNvPicPr>
            <a:picLocks noChangeAspect="1"/>
          </p:cNvPicPr>
          <p:nvPr/>
        </p:nvPicPr>
        <p:blipFill>
          <a:blip r:embed="rId2"/>
          <a:stretch>
            <a:fillRect/>
          </a:stretch>
        </p:blipFill>
        <p:spPr>
          <a:xfrm>
            <a:off x="0" y="0"/>
            <a:ext cx="9144000" cy="6858000"/>
          </a:xfrm>
          <a:prstGeom prst="rect">
            <a:avLst/>
          </a:prstGeom>
          <a:ln>
            <a:noFill/>
          </a:ln>
          <a:effectLst/>
          <a:scene3d>
            <a:camera prst="orthographicFront">
              <a:rot lat="0" lon="0" rev="0"/>
            </a:camera>
            <a:lightRig rig="chilly" dir="t">
              <a:rot lat="0" lon="0" rev="18480000"/>
            </a:lightRig>
          </a:scene3d>
          <a:sp3d prstMaterial="clear">
            <a:bevelT h="63500"/>
          </a:sp3d>
        </p:spPr>
      </p:pic>
      <p:sp>
        <p:nvSpPr>
          <p:cNvPr id="3" name="Rettangolo 2"/>
          <p:cNvSpPr/>
          <p:nvPr/>
        </p:nvSpPr>
        <p:spPr>
          <a:xfrm>
            <a:off x="0" y="0"/>
            <a:ext cx="9144000" cy="1015663"/>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it-IT" sz="6000" b="1" i="1" cap="none" spc="0" dirty="0" err="1" smtClean="0">
                <a:ln/>
                <a:solidFill>
                  <a:srgbClr val="00B0F0"/>
                </a:solidFill>
                <a:effectLst>
                  <a:glow rad="63500">
                    <a:schemeClr val="accent1">
                      <a:satMod val="175000"/>
                      <a:alpha val="40000"/>
                    </a:schemeClr>
                  </a:glow>
                  <a:reflection blurRad="6350" stA="55000" endA="300" endPos="45500" dir="5400000" sy="-100000" algn="bl" rotWithShape="0"/>
                </a:effectLst>
              </a:rPr>
              <a:t>E-Guitar</a:t>
            </a:r>
            <a:endParaRPr lang="it-IT" sz="6000" b="1" i="1" cap="none" spc="0" dirty="0">
              <a:ln/>
              <a:solidFill>
                <a:srgbClr val="00B0F0"/>
              </a:solidFill>
              <a:effectLst>
                <a:glow rad="63500">
                  <a:schemeClr val="accent1">
                    <a:satMod val="175000"/>
                    <a:alpha val="40000"/>
                  </a:schemeClr>
                </a:glow>
                <a:reflection blurRad="6350" stA="55000" endA="300" endPos="45500" dir="5400000" sy="-100000" algn="bl" rotWithShape="0"/>
              </a:effectLst>
            </a:endParaRPr>
          </a:p>
        </p:txBody>
      </p:sp>
      <p:sp>
        <p:nvSpPr>
          <p:cNvPr id="4" name="CasellaDiTesto 3"/>
          <p:cNvSpPr txBox="1"/>
          <p:nvPr/>
        </p:nvSpPr>
        <p:spPr>
          <a:xfrm>
            <a:off x="0" y="928670"/>
            <a:ext cx="9144000" cy="1323439"/>
          </a:xfrm>
          <a:prstGeom prst="rect">
            <a:avLst/>
          </a:prstGeom>
          <a:noFill/>
        </p:spPr>
        <p:txBody>
          <a:bodyPr wrap="square" rtlCol="0">
            <a:spAutoFit/>
          </a:bodyPr>
          <a:lstStyle/>
          <a:p>
            <a:pPr algn="just"/>
            <a:r>
              <a:rPr lang="it-IT" sz="1600" dirty="0" smtClean="0">
                <a:solidFill>
                  <a:schemeClr val="accent6">
                    <a:lumMod val="40000"/>
                    <a:lumOff val="60000"/>
                  </a:schemeClr>
                </a:solidFill>
              </a:rPr>
              <a:t>La </a:t>
            </a:r>
            <a:r>
              <a:rPr lang="it-IT" sz="1600" b="1" dirty="0" smtClean="0">
                <a:solidFill>
                  <a:schemeClr val="accent6">
                    <a:lumMod val="40000"/>
                    <a:lumOff val="60000"/>
                  </a:schemeClr>
                </a:solidFill>
              </a:rPr>
              <a:t>chitarra </a:t>
            </a:r>
            <a:r>
              <a:rPr lang="it-IT" sz="1600" b="1" dirty="0" smtClean="0">
                <a:solidFill>
                  <a:schemeClr val="accent6">
                    <a:lumMod val="40000"/>
                    <a:lumOff val="60000"/>
                  </a:schemeClr>
                </a:solidFill>
              </a:rPr>
              <a:t>elettrica (strumento simbolo degli anni ‘60)</a:t>
            </a:r>
            <a:r>
              <a:rPr lang="it-IT" sz="1600" dirty="0" smtClean="0">
                <a:solidFill>
                  <a:schemeClr val="accent6">
                    <a:lumMod val="40000"/>
                    <a:lumOff val="60000"/>
                  </a:schemeClr>
                </a:solidFill>
              </a:rPr>
              <a:t> </a:t>
            </a:r>
            <a:r>
              <a:rPr lang="it-IT" sz="1600" dirty="0" smtClean="0">
                <a:solidFill>
                  <a:schemeClr val="accent6">
                    <a:lumMod val="40000"/>
                    <a:lumOff val="60000"/>
                  </a:schemeClr>
                </a:solidFill>
              </a:rPr>
              <a:t>è un tipo di chitarra la cui vibrazione delle corde viene rilevata da uno o più pick-up</a:t>
            </a:r>
            <a:r>
              <a:rPr lang="it-IT" sz="1600" dirty="0" smtClean="0"/>
              <a:t>(</a:t>
            </a:r>
            <a:r>
              <a:rPr lang="it-IT" sz="1600" i="1" dirty="0" smtClean="0"/>
              <a:t>fig.1</a:t>
            </a:r>
            <a:r>
              <a:rPr lang="it-IT" sz="1600" dirty="0" smtClean="0"/>
              <a:t>). Il suono viene quindi prelevato all'uscita dello strumento e convogliato in un apposito amplificatore affinché il volume dello strumento sia reso udibile. Il primo modello di chitarra elettrica </a:t>
            </a:r>
            <a:r>
              <a:rPr lang="it-IT" sz="1600" i="1" dirty="0" err="1" smtClean="0">
                <a:solidFill>
                  <a:schemeClr val="accent3">
                    <a:lumMod val="40000"/>
                    <a:lumOff val="60000"/>
                  </a:schemeClr>
                </a:solidFill>
              </a:rPr>
              <a:t>solid-body</a:t>
            </a:r>
            <a:r>
              <a:rPr lang="it-IT" sz="1600" dirty="0" smtClean="0"/>
              <a:t> fu messo a punto da Leo Fender nel 1948, e risultava costituito pressappoco come le attuali chitarre elettriche(</a:t>
            </a:r>
            <a:r>
              <a:rPr lang="it-IT" sz="1600" i="1" dirty="0" smtClean="0"/>
              <a:t>fig.2</a:t>
            </a:r>
            <a:r>
              <a:rPr lang="it-IT" sz="1600" dirty="0" smtClean="0"/>
              <a:t>).</a:t>
            </a:r>
            <a:endParaRPr lang="it-IT" sz="1600" dirty="0"/>
          </a:p>
        </p:txBody>
      </p:sp>
      <p:pic>
        <p:nvPicPr>
          <p:cNvPr id="6" name="Immagine 5" descr="12.jpg"/>
          <p:cNvPicPr>
            <a:picLocks noChangeAspect="1"/>
          </p:cNvPicPr>
          <p:nvPr/>
        </p:nvPicPr>
        <p:blipFill>
          <a:blip r:embed="rId3"/>
          <a:stretch>
            <a:fillRect/>
          </a:stretch>
        </p:blipFill>
        <p:spPr>
          <a:xfrm>
            <a:off x="6335359" y="5361808"/>
            <a:ext cx="2808641" cy="1496192"/>
          </a:xfrm>
          <a:prstGeom prst="rect">
            <a:avLst/>
          </a:prstGeom>
        </p:spPr>
      </p:pic>
      <p:pic>
        <p:nvPicPr>
          <p:cNvPr id="8" name="Immagine 7" descr="pickup_height.jpg"/>
          <p:cNvPicPr>
            <a:picLocks noChangeAspect="1"/>
          </p:cNvPicPr>
          <p:nvPr/>
        </p:nvPicPr>
        <p:blipFill>
          <a:blip r:embed="rId4"/>
          <a:stretch>
            <a:fillRect/>
          </a:stretch>
        </p:blipFill>
        <p:spPr>
          <a:xfrm>
            <a:off x="6715140" y="2000240"/>
            <a:ext cx="2428860" cy="1492249"/>
          </a:xfrm>
          <a:prstGeom prst="rect">
            <a:avLst/>
          </a:prstGeom>
        </p:spPr>
      </p:pic>
      <p:sp>
        <p:nvSpPr>
          <p:cNvPr id="9" name="CasellaDiTesto 8"/>
          <p:cNvSpPr txBox="1"/>
          <p:nvPr/>
        </p:nvSpPr>
        <p:spPr>
          <a:xfrm>
            <a:off x="6572264" y="3571876"/>
            <a:ext cx="2571736" cy="600164"/>
          </a:xfrm>
          <a:prstGeom prst="rect">
            <a:avLst/>
          </a:prstGeom>
          <a:noFill/>
        </p:spPr>
        <p:txBody>
          <a:bodyPr wrap="square" rtlCol="0">
            <a:spAutoFit/>
          </a:bodyPr>
          <a:lstStyle/>
          <a:p>
            <a:pPr algn="just"/>
            <a:r>
              <a:rPr lang="it-IT" sz="1100" i="1" dirty="0" smtClean="0">
                <a:solidFill>
                  <a:schemeClr val="accent2">
                    <a:lumMod val="20000"/>
                    <a:lumOff val="80000"/>
                  </a:schemeClr>
                </a:solidFill>
              </a:rPr>
              <a:t>Fig1</a:t>
            </a:r>
            <a:r>
              <a:rPr lang="it-IT" sz="1100" dirty="0" smtClean="0">
                <a:solidFill>
                  <a:schemeClr val="accent2">
                    <a:lumMod val="20000"/>
                    <a:lumOff val="80000"/>
                  </a:schemeClr>
                </a:solidFill>
              </a:rPr>
              <a:t>:alcuni pick-up; si possono distinguere i magneti che trasformano il suono</a:t>
            </a:r>
            <a:r>
              <a:rPr lang="it-IT" sz="1100" dirty="0" smtClean="0"/>
              <a:t>.</a:t>
            </a:r>
            <a:endParaRPr lang="it-IT" sz="1100" dirty="0"/>
          </a:p>
        </p:txBody>
      </p:sp>
      <p:pic>
        <p:nvPicPr>
          <p:cNvPr id="10" name="Immagine 9" descr="electric-300x429.gif"/>
          <p:cNvPicPr>
            <a:picLocks noChangeAspect="1"/>
          </p:cNvPicPr>
          <p:nvPr/>
        </p:nvPicPr>
        <p:blipFill>
          <a:blip r:embed="rId5"/>
          <a:stretch>
            <a:fillRect/>
          </a:stretch>
        </p:blipFill>
        <p:spPr>
          <a:xfrm>
            <a:off x="0" y="2786058"/>
            <a:ext cx="2500298" cy="3575426"/>
          </a:xfrm>
          <a:prstGeom prst="rect">
            <a:avLst/>
          </a:prstGeom>
        </p:spPr>
      </p:pic>
      <p:sp>
        <p:nvSpPr>
          <p:cNvPr id="11" name="CasellaDiTesto 10"/>
          <p:cNvSpPr txBox="1"/>
          <p:nvPr/>
        </p:nvSpPr>
        <p:spPr>
          <a:xfrm>
            <a:off x="0" y="6427113"/>
            <a:ext cx="2571768" cy="430887"/>
          </a:xfrm>
          <a:prstGeom prst="rect">
            <a:avLst/>
          </a:prstGeom>
          <a:noFill/>
        </p:spPr>
        <p:txBody>
          <a:bodyPr wrap="square" rtlCol="0">
            <a:spAutoFit/>
          </a:bodyPr>
          <a:lstStyle/>
          <a:p>
            <a:pPr algn="just"/>
            <a:r>
              <a:rPr lang="it-IT" sz="1100" i="1" dirty="0" smtClean="0">
                <a:solidFill>
                  <a:schemeClr val="accent1">
                    <a:lumMod val="20000"/>
                    <a:lumOff val="80000"/>
                  </a:schemeClr>
                </a:solidFill>
              </a:rPr>
              <a:t>Fig2</a:t>
            </a:r>
            <a:r>
              <a:rPr lang="it-IT" sz="1100" dirty="0" smtClean="0">
                <a:solidFill>
                  <a:schemeClr val="accent1">
                    <a:lumMod val="20000"/>
                    <a:lumOff val="80000"/>
                  </a:schemeClr>
                </a:solidFill>
              </a:rPr>
              <a:t>:schema delle principali componenti di una chitarra elettrica.</a:t>
            </a:r>
            <a:endParaRPr lang="it-IT" sz="1100" dirty="0">
              <a:solidFill>
                <a:schemeClr val="accent1">
                  <a:lumMod val="20000"/>
                  <a:lumOff val="80000"/>
                </a:schemeClr>
              </a:solidFill>
            </a:endParaRPr>
          </a:p>
        </p:txBody>
      </p:sp>
      <p:sp>
        <p:nvSpPr>
          <p:cNvPr id="13" name="CasellaDiTesto 12"/>
          <p:cNvSpPr txBox="1"/>
          <p:nvPr/>
        </p:nvSpPr>
        <p:spPr>
          <a:xfrm>
            <a:off x="0" y="2143116"/>
            <a:ext cx="6786578" cy="584775"/>
          </a:xfrm>
          <a:prstGeom prst="rect">
            <a:avLst/>
          </a:prstGeom>
          <a:noFill/>
        </p:spPr>
        <p:txBody>
          <a:bodyPr wrap="square" rtlCol="0">
            <a:spAutoFit/>
          </a:bodyPr>
          <a:lstStyle/>
          <a:p>
            <a:pPr algn="just"/>
            <a:r>
              <a:rPr lang="it-IT" sz="1600" dirty="0" smtClean="0"/>
              <a:t>Al suono prodotto dalla chitarra elettrica vengono spesso applicati effetti che alterano il suono e lo rendono più adatto al genere musicale eseguito. </a:t>
            </a:r>
            <a:endParaRPr lang="it-IT" sz="1600" dirty="0"/>
          </a:p>
        </p:txBody>
      </p:sp>
      <p:sp>
        <p:nvSpPr>
          <p:cNvPr id="14" name="CasellaDiTesto 13"/>
          <p:cNvSpPr txBox="1"/>
          <p:nvPr/>
        </p:nvSpPr>
        <p:spPr>
          <a:xfrm>
            <a:off x="2500298" y="2714620"/>
            <a:ext cx="3786214" cy="2800767"/>
          </a:xfrm>
          <a:prstGeom prst="rect">
            <a:avLst/>
          </a:prstGeom>
          <a:noFill/>
        </p:spPr>
        <p:txBody>
          <a:bodyPr wrap="square" rtlCol="0">
            <a:spAutoFit/>
          </a:bodyPr>
          <a:lstStyle/>
          <a:p>
            <a:pPr algn="just"/>
            <a:r>
              <a:rPr lang="it-IT" sz="1600" dirty="0" smtClean="0"/>
              <a:t>Fra questi ricordiamo l'</a:t>
            </a:r>
            <a:r>
              <a:rPr lang="it-IT" sz="1600" dirty="0" err="1" smtClean="0"/>
              <a:t>overdrive</a:t>
            </a:r>
            <a:r>
              <a:rPr lang="it-IT" sz="1600" dirty="0" smtClean="0"/>
              <a:t> e la distorsione, molto apprezzati nel rock, nella pop </a:t>
            </a:r>
            <a:r>
              <a:rPr lang="it-IT" sz="1600" dirty="0" err="1" smtClean="0"/>
              <a:t>music</a:t>
            </a:r>
            <a:r>
              <a:rPr lang="it-IT" sz="1600" dirty="0" smtClean="0"/>
              <a:t> ma anche nell'</a:t>
            </a:r>
            <a:r>
              <a:rPr lang="it-IT" sz="1600" dirty="0" err="1" smtClean="0"/>
              <a:t>heavy</a:t>
            </a:r>
            <a:r>
              <a:rPr lang="it-IT" sz="1600" dirty="0" smtClean="0"/>
              <a:t> metal e negli stili affini. Spesso ai precedenti si associa il pedale </a:t>
            </a:r>
            <a:r>
              <a:rPr lang="it-IT" sz="1600" dirty="0" err="1" smtClean="0"/>
              <a:t>wah-wah</a:t>
            </a:r>
            <a:r>
              <a:rPr lang="it-IT" sz="1600" dirty="0" smtClean="0"/>
              <a:t>, molto in voga negli anni 60-70. Fra gli altri effetti applicati con successo alla chitarra elettrica, si possono citare </a:t>
            </a:r>
            <a:r>
              <a:rPr lang="it-IT" sz="1600" dirty="0" err="1" smtClean="0"/>
              <a:t>delay</a:t>
            </a:r>
            <a:r>
              <a:rPr lang="it-IT" sz="1600" dirty="0" smtClean="0"/>
              <a:t>(fig3), riverbero, </a:t>
            </a:r>
            <a:r>
              <a:rPr lang="it-IT" sz="1600" dirty="0" err="1" smtClean="0"/>
              <a:t>chorus</a:t>
            </a:r>
            <a:r>
              <a:rPr lang="it-IT" sz="1600" dirty="0" smtClean="0"/>
              <a:t>, </a:t>
            </a:r>
            <a:r>
              <a:rPr lang="it-IT" sz="1600" dirty="0" err="1" smtClean="0"/>
              <a:t>flanger</a:t>
            </a:r>
            <a:r>
              <a:rPr lang="it-IT" sz="1600" dirty="0" smtClean="0"/>
              <a:t>, tremolo(</a:t>
            </a:r>
            <a:r>
              <a:rPr lang="it-IT" sz="1600" i="1" dirty="0" smtClean="0"/>
              <a:t>fig4</a:t>
            </a:r>
            <a:r>
              <a:rPr lang="it-IT" sz="1600" dirty="0" smtClean="0"/>
              <a:t>),compressore(</a:t>
            </a:r>
            <a:r>
              <a:rPr lang="it-IT" sz="1600" i="1" dirty="0" smtClean="0"/>
              <a:t>fig5a</a:t>
            </a:r>
            <a:r>
              <a:rPr lang="it-IT" sz="1600" dirty="0" smtClean="0"/>
              <a:t>), </a:t>
            </a:r>
            <a:r>
              <a:rPr lang="it-IT" sz="1600" dirty="0" err="1" smtClean="0"/>
              <a:t>limiter</a:t>
            </a:r>
            <a:r>
              <a:rPr lang="it-IT" sz="1600" dirty="0" smtClean="0"/>
              <a:t>(</a:t>
            </a:r>
            <a:r>
              <a:rPr lang="it-IT" sz="1600" i="1" dirty="0" smtClean="0"/>
              <a:t>fig5b</a:t>
            </a:r>
            <a:r>
              <a:rPr lang="it-IT" sz="1600" dirty="0" smtClean="0"/>
              <a:t>).</a:t>
            </a:r>
            <a:endParaRPr lang="it-IT" sz="1600" dirty="0"/>
          </a:p>
        </p:txBody>
      </p:sp>
      <p:sp>
        <p:nvSpPr>
          <p:cNvPr id="15" name="CasellaDiTesto 14"/>
          <p:cNvSpPr txBox="1"/>
          <p:nvPr/>
        </p:nvSpPr>
        <p:spPr>
          <a:xfrm>
            <a:off x="6357950" y="4929198"/>
            <a:ext cx="2786050" cy="430887"/>
          </a:xfrm>
          <a:prstGeom prst="rect">
            <a:avLst/>
          </a:prstGeom>
          <a:noFill/>
        </p:spPr>
        <p:txBody>
          <a:bodyPr wrap="square" rtlCol="0">
            <a:spAutoFit/>
          </a:bodyPr>
          <a:lstStyle/>
          <a:p>
            <a:pPr algn="just"/>
            <a:r>
              <a:rPr lang="it-IT" sz="1100" i="1" dirty="0" smtClean="0">
                <a:solidFill>
                  <a:schemeClr val="accent1">
                    <a:lumMod val="20000"/>
                    <a:lumOff val="80000"/>
                  </a:schemeClr>
                </a:solidFill>
              </a:rPr>
              <a:t>Fig3</a:t>
            </a:r>
            <a:r>
              <a:rPr lang="it-IT" sz="1100" dirty="0" smtClean="0">
                <a:solidFill>
                  <a:schemeClr val="accent1">
                    <a:lumMod val="20000"/>
                    <a:lumOff val="80000"/>
                  </a:schemeClr>
                </a:solidFill>
              </a:rPr>
              <a:t>:ecco come appare il grafico del suono con l’utilizzo del </a:t>
            </a:r>
            <a:r>
              <a:rPr lang="it-IT" sz="1100" dirty="0" err="1" smtClean="0">
                <a:solidFill>
                  <a:schemeClr val="accent1">
                    <a:lumMod val="20000"/>
                    <a:lumOff val="80000"/>
                  </a:schemeClr>
                </a:solidFill>
              </a:rPr>
              <a:t>delay</a:t>
            </a:r>
            <a:r>
              <a:rPr lang="it-IT" sz="1100" dirty="0" smtClean="0">
                <a:solidFill>
                  <a:schemeClr val="accent1">
                    <a:lumMod val="20000"/>
                    <a:lumOff val="80000"/>
                  </a:schemeClr>
                </a:solidFill>
              </a:rPr>
              <a:t>.</a:t>
            </a:r>
            <a:endParaRPr lang="it-IT" sz="1100" dirty="0">
              <a:solidFill>
                <a:schemeClr val="accent1">
                  <a:lumMod val="20000"/>
                  <a:lumOff val="80000"/>
                </a:schemeClr>
              </a:solidFill>
            </a:endParaRPr>
          </a:p>
        </p:txBody>
      </p:sp>
      <p:sp>
        <p:nvSpPr>
          <p:cNvPr id="16" name="Freccia a sinistra 15">
            <a:hlinkClick r:id="" action="ppaction://hlinkshowjump?jump=previousslide"/>
          </p:cNvPr>
          <p:cNvSpPr/>
          <p:nvPr/>
        </p:nvSpPr>
        <p:spPr>
          <a:xfrm>
            <a:off x="2786050" y="6286520"/>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a destra 16">
            <a:hlinkClick r:id="" action="ppaction://hlinkshowjump?jump=nextslide"/>
          </p:cNvPr>
          <p:cNvSpPr/>
          <p:nvPr/>
        </p:nvSpPr>
        <p:spPr>
          <a:xfrm>
            <a:off x="5857884" y="6286520"/>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Smile 17">
            <a:hlinkClick r:id="rId6"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1.jpg"/>
          <p:cNvPicPr>
            <a:picLocks noChangeAspect="1"/>
          </p:cNvPicPr>
          <p:nvPr/>
        </p:nvPicPr>
        <p:blipFill>
          <a:blip r:embed="rId2"/>
          <a:stretch>
            <a:fillRect/>
          </a:stretch>
        </p:blipFill>
        <p:spPr>
          <a:xfrm>
            <a:off x="-1" y="0"/>
            <a:ext cx="3892287" cy="1785926"/>
          </a:xfrm>
          <a:prstGeom prst="rect">
            <a:avLst/>
          </a:prstGeom>
        </p:spPr>
      </p:pic>
      <p:pic>
        <p:nvPicPr>
          <p:cNvPr id="4" name="Immagine 3" descr="15.jpg"/>
          <p:cNvPicPr>
            <a:picLocks noChangeAspect="1"/>
          </p:cNvPicPr>
          <p:nvPr/>
        </p:nvPicPr>
        <p:blipFill>
          <a:blip r:embed="rId3"/>
          <a:stretch>
            <a:fillRect/>
          </a:stretch>
        </p:blipFill>
        <p:spPr>
          <a:xfrm>
            <a:off x="6000760" y="-1"/>
            <a:ext cx="3143240" cy="2260149"/>
          </a:xfrm>
          <a:prstGeom prst="rect">
            <a:avLst/>
          </a:prstGeom>
        </p:spPr>
      </p:pic>
      <p:sp>
        <p:nvSpPr>
          <p:cNvPr id="5" name="CasellaDiTesto 4"/>
          <p:cNvSpPr txBox="1"/>
          <p:nvPr/>
        </p:nvSpPr>
        <p:spPr>
          <a:xfrm>
            <a:off x="0" y="1785926"/>
            <a:ext cx="3500430" cy="430887"/>
          </a:xfrm>
          <a:prstGeom prst="rect">
            <a:avLst/>
          </a:prstGeom>
          <a:noFill/>
        </p:spPr>
        <p:txBody>
          <a:bodyPr wrap="square" rtlCol="0">
            <a:spAutoFit/>
          </a:bodyPr>
          <a:lstStyle/>
          <a:p>
            <a:r>
              <a:rPr lang="it-IT" sz="1100" i="1" dirty="0" smtClean="0">
                <a:solidFill>
                  <a:schemeClr val="accent1">
                    <a:lumMod val="20000"/>
                    <a:lumOff val="80000"/>
                  </a:schemeClr>
                </a:solidFill>
              </a:rPr>
              <a:t>Fig4</a:t>
            </a:r>
            <a:r>
              <a:rPr lang="it-IT" sz="1100" dirty="0" smtClean="0">
                <a:solidFill>
                  <a:schemeClr val="accent1">
                    <a:lumMod val="20000"/>
                    <a:lumOff val="80000"/>
                  </a:schemeClr>
                </a:solidFill>
              </a:rPr>
              <a:t>:grafico del suono prima e dopo l’utilizzo del tremolo.</a:t>
            </a:r>
            <a:endParaRPr lang="it-IT" sz="1100" dirty="0">
              <a:solidFill>
                <a:schemeClr val="accent1">
                  <a:lumMod val="20000"/>
                  <a:lumOff val="80000"/>
                </a:schemeClr>
              </a:solidFill>
            </a:endParaRPr>
          </a:p>
        </p:txBody>
      </p:sp>
      <p:sp>
        <p:nvSpPr>
          <p:cNvPr id="6" name="CasellaDiTesto 5"/>
          <p:cNvSpPr txBox="1"/>
          <p:nvPr/>
        </p:nvSpPr>
        <p:spPr>
          <a:xfrm>
            <a:off x="3857620" y="0"/>
            <a:ext cx="2143140" cy="1785104"/>
          </a:xfrm>
          <a:prstGeom prst="rect">
            <a:avLst/>
          </a:prstGeom>
          <a:noFill/>
        </p:spPr>
        <p:txBody>
          <a:bodyPr wrap="square" rtlCol="0">
            <a:spAutoFit/>
          </a:bodyPr>
          <a:lstStyle/>
          <a:p>
            <a:pPr algn="just"/>
            <a:r>
              <a:rPr lang="it-IT" sz="1100" i="1" dirty="0" smtClean="0"/>
              <a:t>Fig5</a:t>
            </a:r>
            <a:r>
              <a:rPr lang="it-IT" sz="1100" dirty="0" smtClean="0"/>
              <a:t>: </a:t>
            </a:r>
            <a:r>
              <a:rPr lang="it-IT" sz="1100" b="1" dirty="0" smtClean="0"/>
              <a:t>A</a:t>
            </a:r>
            <a:r>
              <a:rPr lang="it-IT" sz="1100" dirty="0" smtClean="0"/>
              <a:t>- </a:t>
            </a:r>
            <a:r>
              <a:rPr lang="it-IT" sz="1100" dirty="0" smtClean="0">
                <a:solidFill>
                  <a:schemeClr val="accent1">
                    <a:lumMod val="20000"/>
                    <a:lumOff val="80000"/>
                  </a:schemeClr>
                </a:solidFill>
              </a:rPr>
              <a:t>il compressore comprime il segnale sonoro in una banda più stretta (regolabile attraverso un potenziometro). </a:t>
            </a:r>
            <a:r>
              <a:rPr lang="it-IT" sz="1100" smtClean="0">
                <a:solidFill>
                  <a:schemeClr val="accent1">
                    <a:lumMod val="20000"/>
                    <a:lumOff val="80000"/>
                  </a:schemeClr>
                </a:solidFill>
              </a:rPr>
              <a:t>Il </a:t>
            </a:r>
            <a:r>
              <a:rPr lang="it-IT" sz="1100" dirty="0" smtClean="0">
                <a:solidFill>
                  <a:schemeClr val="accent1">
                    <a:lumMod val="20000"/>
                    <a:lumOff val="80000"/>
                  </a:schemeClr>
                </a:solidFill>
              </a:rPr>
              <a:t>risultato che si ottiene è un segnale in uscita tutto allo stesso volume.</a:t>
            </a:r>
          </a:p>
          <a:p>
            <a:pPr algn="just"/>
            <a:r>
              <a:rPr lang="it-IT" sz="1100" b="1" dirty="0" smtClean="0"/>
              <a:t>B</a:t>
            </a:r>
            <a:r>
              <a:rPr lang="it-IT" sz="1100" dirty="0" smtClean="0"/>
              <a:t>- </a:t>
            </a:r>
            <a:r>
              <a:rPr lang="it-IT" sz="1100" dirty="0" smtClean="0">
                <a:solidFill>
                  <a:schemeClr val="accent1">
                    <a:lumMod val="20000"/>
                    <a:lumOff val="80000"/>
                  </a:schemeClr>
                </a:solidFill>
              </a:rPr>
              <a:t>il limitatore attenua i livelli di picco del suono, rendendolo omogeneo.</a:t>
            </a:r>
            <a:endParaRPr lang="it-IT" sz="1100" dirty="0">
              <a:solidFill>
                <a:schemeClr val="accent1">
                  <a:lumMod val="20000"/>
                  <a:lumOff val="80000"/>
                </a:schemeClr>
              </a:solidFill>
            </a:endParaRPr>
          </a:p>
        </p:txBody>
      </p:sp>
      <p:sp>
        <p:nvSpPr>
          <p:cNvPr id="8" name="CasellaDiTesto 7"/>
          <p:cNvSpPr txBox="1"/>
          <p:nvPr/>
        </p:nvSpPr>
        <p:spPr>
          <a:xfrm>
            <a:off x="0" y="2357430"/>
            <a:ext cx="9144000" cy="3046988"/>
          </a:xfrm>
          <a:prstGeom prst="rect">
            <a:avLst/>
          </a:prstGeom>
          <a:noFill/>
        </p:spPr>
        <p:txBody>
          <a:bodyPr wrap="square" rtlCol="0">
            <a:spAutoFit/>
          </a:bodyPr>
          <a:lstStyle/>
          <a:p>
            <a:pPr algn="just"/>
            <a:r>
              <a:rPr lang="it-IT" sz="1600" dirty="0" smtClean="0">
                <a:solidFill>
                  <a:srgbClr val="FFC000"/>
                </a:solidFill>
              </a:rPr>
              <a:t>Su una chitarra possono essere prodotte due o più ottave </a:t>
            </a:r>
            <a:r>
              <a:rPr lang="it-IT" sz="1600" dirty="0" smtClean="0"/>
              <a:t>(ovvero l'intervallo tra una nota musicale ed un'altra, con lo stesso nome, la cui frequenza è doppia) </a:t>
            </a:r>
            <a:r>
              <a:rPr lang="it-IT" sz="1600" dirty="0" smtClean="0">
                <a:solidFill>
                  <a:srgbClr val="FFC000"/>
                </a:solidFill>
              </a:rPr>
              <a:t>complete su una singola corda </a:t>
            </a:r>
            <a:r>
              <a:rPr lang="it-IT" sz="1600" dirty="0" smtClean="0"/>
              <a:t>premendola sulla tastiera incollata sul manico, per cambiare la sua lunghezza.</a:t>
            </a:r>
          </a:p>
          <a:p>
            <a:pPr algn="just"/>
            <a:r>
              <a:rPr lang="it-IT" sz="1600" dirty="0" smtClean="0"/>
              <a:t>Il tono di una corda vibrante è determinato da tre fattori: la </a:t>
            </a:r>
            <a:r>
              <a:rPr lang="it-IT" sz="1600" dirty="0" smtClean="0">
                <a:solidFill>
                  <a:srgbClr val="FFFF00"/>
                </a:solidFill>
              </a:rPr>
              <a:t>densità lineare </a:t>
            </a:r>
            <a:r>
              <a:rPr lang="el-GR" sz="1600" i="1" dirty="0" smtClean="0">
                <a:solidFill>
                  <a:srgbClr val="FFFF00"/>
                </a:solidFill>
              </a:rPr>
              <a:t>μ</a:t>
            </a:r>
            <a:r>
              <a:rPr lang="it-IT" sz="1600" dirty="0" smtClean="0">
                <a:solidFill>
                  <a:srgbClr val="FFFF00"/>
                </a:solidFill>
              </a:rPr>
              <a:t> </a:t>
            </a:r>
            <a:r>
              <a:rPr lang="it-IT" sz="1600" dirty="0" smtClean="0"/>
              <a:t>della corda; </a:t>
            </a:r>
            <a:r>
              <a:rPr lang="it-IT" sz="1600" dirty="0" smtClean="0">
                <a:solidFill>
                  <a:srgbClr val="FFFF99"/>
                </a:solidFill>
              </a:rPr>
              <a:t>la tensione,</a:t>
            </a:r>
            <a:r>
              <a:rPr lang="it-IT" sz="1600" dirty="0" smtClean="0"/>
              <a:t> </a:t>
            </a:r>
            <a:r>
              <a:rPr lang="it-IT" sz="1600" i="1" dirty="0" smtClean="0">
                <a:solidFill>
                  <a:srgbClr val="FFFF99"/>
                </a:solidFill>
              </a:rPr>
              <a:t>F</a:t>
            </a:r>
            <a:r>
              <a:rPr lang="it-IT" sz="1600" dirty="0" smtClean="0"/>
              <a:t>; </a:t>
            </a:r>
            <a:r>
              <a:rPr lang="it-IT" sz="1600" dirty="0" smtClean="0">
                <a:solidFill>
                  <a:srgbClr val="E1F69C"/>
                </a:solidFill>
              </a:rPr>
              <a:t>la lunghezza, L</a:t>
            </a:r>
            <a:r>
              <a:rPr lang="it-IT" sz="1600" dirty="0" smtClean="0"/>
              <a:t>. In uno strumento come la chitarra, il primo di questi fattori è fissato una volta montate le corde. Le corde differiscono per lo spessore, mantenendo gli altri elementi uguali: maggiore è il peso della corda, più basso è il tono.</a:t>
            </a:r>
          </a:p>
          <a:p>
            <a:pPr algn="just"/>
            <a:r>
              <a:rPr lang="it-IT" sz="1600" dirty="0" smtClean="0"/>
              <a:t>Il secondo fattore, </a:t>
            </a:r>
            <a:r>
              <a:rPr lang="it-IT" sz="1600" dirty="0" smtClean="0">
                <a:solidFill>
                  <a:srgbClr val="00B0F0"/>
                </a:solidFill>
              </a:rPr>
              <a:t>la tensione, può essere variato per mezzo delle chiavi che il musicista usa per accordare lo strumento</a:t>
            </a:r>
            <a:r>
              <a:rPr lang="it-IT" sz="1600" dirty="0" smtClean="0"/>
              <a:t>, regolando il tono di ogni corda aperta sul suo valore corretto. Il terzo fattore, la lunghezza della corda, è l’unico che il musicista controlla mentre suona. Premendo una corda sulla tastiera dello strumento, si fa variare la lunghezza della corda, che è libera di vibrare, e quindi la nota che viene prodotta.</a:t>
            </a:r>
            <a:endParaRPr lang="it-IT" sz="1600" dirty="0"/>
          </a:p>
        </p:txBody>
      </p:sp>
      <p:pic>
        <p:nvPicPr>
          <p:cNvPr id="10" name="Immagine 9" descr="rock_guitar.jpg"/>
          <p:cNvPicPr>
            <a:picLocks noChangeAspect="1"/>
          </p:cNvPicPr>
          <p:nvPr/>
        </p:nvPicPr>
        <p:blipFill>
          <a:blip r:embed="rId4" cstate="print"/>
          <a:stretch>
            <a:fillRect/>
          </a:stretch>
        </p:blipFill>
        <p:spPr>
          <a:xfrm>
            <a:off x="0" y="5316150"/>
            <a:ext cx="1233480" cy="1541850"/>
          </a:xfrm>
          <a:prstGeom prst="rect">
            <a:avLst/>
          </a:prstGeom>
        </p:spPr>
      </p:pic>
      <p:pic>
        <p:nvPicPr>
          <p:cNvPr id="11" name="Immagine 10" descr="Jack%20Black%20School%20of%20Rock.jpg"/>
          <p:cNvPicPr>
            <a:picLocks noChangeAspect="1"/>
          </p:cNvPicPr>
          <p:nvPr/>
        </p:nvPicPr>
        <p:blipFill>
          <a:blip r:embed="rId5"/>
          <a:stretch>
            <a:fillRect/>
          </a:stretch>
        </p:blipFill>
        <p:spPr>
          <a:xfrm>
            <a:off x="7500959" y="5267537"/>
            <a:ext cx="1643042" cy="1590464"/>
          </a:xfrm>
          <a:prstGeom prst="rect">
            <a:avLst/>
          </a:prstGeom>
        </p:spPr>
      </p:pic>
      <p:sp>
        <p:nvSpPr>
          <p:cNvPr id="9" name="Freccia a sinistra 8">
            <a:hlinkClick r:id="" action="ppaction://hlinkshowjump?jump=previousslide"/>
          </p:cNvPr>
          <p:cNvSpPr/>
          <p:nvPr/>
        </p:nvSpPr>
        <p:spPr>
          <a:xfrm>
            <a:off x="1500166"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a:hlinkClick r:id="" action="ppaction://hlinkshowjump?jump=nextslide"/>
          </p:cNvPr>
          <p:cNvSpPr/>
          <p:nvPr/>
        </p:nvSpPr>
        <p:spPr>
          <a:xfrm>
            <a:off x="7000892"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Smile 12">
            <a:hlinkClick r:id="rId6"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descr="sfondo-muro-lathuille.jpg"/>
          <p:cNvPicPr>
            <a:picLocks noChangeAspect="1"/>
          </p:cNvPicPr>
          <p:nvPr/>
        </p:nvPicPr>
        <p:blipFill>
          <a:blip r:embed="rId3">
            <a:lum bright="10000" contrast="10000"/>
          </a:blip>
          <a:stretch>
            <a:fillRect/>
          </a:stretch>
        </p:blipFill>
        <p:spPr>
          <a:xfrm>
            <a:off x="29688" y="0"/>
            <a:ext cx="9084623" cy="6858000"/>
          </a:xfrm>
          <a:prstGeom prst="rect">
            <a:avLst/>
          </a:prstGeom>
          <a:ln>
            <a:noFill/>
          </a:ln>
          <a:effectLst/>
          <a:scene3d>
            <a:camera prst="orthographicFront">
              <a:rot lat="0" lon="0" rev="0"/>
            </a:camera>
            <a:lightRig rig="chilly" dir="t">
              <a:rot lat="0" lon="0" rev="18480000"/>
            </a:lightRig>
          </a:scene3d>
          <a:sp3d prstMaterial="clear">
            <a:bevelT h="63500"/>
          </a:sp3d>
        </p:spPr>
      </p:pic>
      <p:pic>
        <p:nvPicPr>
          <p:cNvPr id="3" name="Immagine 2" descr="berlin-wall4.jpg"/>
          <p:cNvPicPr>
            <a:picLocks noChangeAspect="1"/>
          </p:cNvPicPr>
          <p:nvPr/>
        </p:nvPicPr>
        <p:blipFill>
          <a:blip r:embed="rId4"/>
          <a:stretch>
            <a:fillRect/>
          </a:stretch>
        </p:blipFill>
        <p:spPr>
          <a:xfrm rot="300803">
            <a:off x="3040494" y="1303422"/>
            <a:ext cx="5500694" cy="4429156"/>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5" name="Rettangolo 4"/>
          <p:cNvSpPr/>
          <p:nvPr/>
        </p:nvSpPr>
        <p:spPr>
          <a:xfrm rot="21298045">
            <a:off x="3888716" y="212186"/>
            <a:ext cx="4878259" cy="923330"/>
          </a:xfrm>
          <a:prstGeom prst="rect">
            <a:avLst/>
          </a:prstGeom>
          <a:noFill/>
        </p:spPr>
        <p:txBody>
          <a:bodyPr wrap="none" lIns="91440" tIns="45720" rIns="91440" bIns="45720">
            <a:prstTxWarp prst="textFadeRight">
              <a:avLst/>
            </a:prstTxWarp>
            <a:spAutoFit/>
            <a:scene3d>
              <a:camera prst="orthographicFront">
                <a:rot lat="0" lon="0" rev="0"/>
              </a:camera>
              <a:lightRig rig="glow" dir="t">
                <a:rot lat="0" lon="0" rev="3600000"/>
              </a:lightRig>
            </a:scene3d>
            <a:sp3d extrusionH="57150" prstMaterial="softEdge">
              <a:bevelT w="29210" h="16510" prst="angle"/>
              <a:contourClr>
                <a:schemeClr val="accent4">
                  <a:alpha val="95000"/>
                </a:schemeClr>
              </a:contourClr>
            </a:sp3d>
          </a:bodyPr>
          <a:lstStyle/>
          <a:p>
            <a:pPr algn="ctr"/>
            <a:r>
              <a:rPr lang="it-IT"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rPr>
              <a:t>Dov’è il muro?</a:t>
            </a:r>
            <a:endParaRPr lang="it-IT"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endParaRPr>
          </a:p>
        </p:txBody>
      </p:sp>
      <p:sp>
        <p:nvSpPr>
          <p:cNvPr id="6" name="CasellaDiTesto 5"/>
          <p:cNvSpPr txBox="1"/>
          <p:nvPr/>
        </p:nvSpPr>
        <p:spPr>
          <a:xfrm>
            <a:off x="0" y="1214422"/>
            <a:ext cx="3714744" cy="4524315"/>
          </a:xfrm>
          <a:prstGeom prst="rect">
            <a:avLst/>
          </a:prstGeom>
          <a:noFill/>
        </p:spPr>
        <p:txBody>
          <a:bodyPr wrap="square" rtlCol="0">
            <a:spAutoFit/>
          </a:bodyPr>
          <a:lstStyle/>
          <a:p>
            <a:pPr algn="just"/>
            <a:r>
              <a:rPr lang="it-IT"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La risposta a questo grande interrogativo  la lascio a voi, poiché quarant’anni dopo il 1968, e 19 anni dopo il 1989 (l’inizio simbolico di una nuova era),  molte cose sono cambiate, e tante altre sono rimaste uguali! </a:t>
            </a:r>
          </a:p>
          <a:p>
            <a:pPr algn="just"/>
            <a:r>
              <a:rPr lang="it-IT"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Ma una cosa è certa : </a:t>
            </a:r>
          </a:p>
          <a:p>
            <a:pPr algn="just"/>
            <a:r>
              <a:rPr lang="it-IT"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Nonostante sia “finito il ‘68” e molti siano tornati “a casa” con “gli ideali ripiegati in tasca”, resta la volontà di sperare; </a:t>
            </a:r>
            <a:r>
              <a:rPr lang="it-IT" dirty="0" err="1"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sperare</a:t>
            </a:r>
            <a:r>
              <a:rPr lang="it-IT"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 in un cambiamento; sperare nell’ abbattimento di quel muro che non è  materiale,non è immaginario, ma è  invisibile; </a:t>
            </a:r>
          </a:p>
          <a:p>
            <a:pPr algn="just"/>
            <a:r>
              <a:rPr lang="it-IT"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Sperare di poter  percorrere una strada sulla quale fioriscano fiori di libertà e uguaglianza!</a:t>
            </a:r>
          </a:p>
          <a:p>
            <a:pPr algn="just"/>
            <a:r>
              <a:rPr lang="it-IT" i="1" dirty="0" smtClean="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rPr>
              <a:t>E solo con la piena consapevolezza delle proprie forze, si potrà cercare di abbattere quel muro da noi stessi creato, ed invalicabile solo in apparenza!</a:t>
            </a:r>
            <a:endParaRPr lang="it-IT" i="1" dirty="0">
              <a:solidFill>
                <a:srgbClr val="FEEECE"/>
              </a:solidFill>
              <a:effectLst>
                <a:glow rad="63500">
                  <a:schemeClr val="accent6">
                    <a:satMod val="175000"/>
                    <a:alpha val="40000"/>
                  </a:schemeClr>
                </a:glow>
                <a:outerShdw blurRad="38100" dist="38100" dir="2700000" algn="tl">
                  <a:srgbClr val="000000">
                    <a:alpha val="43137"/>
                  </a:srgbClr>
                </a:outerShdw>
              </a:effectLst>
              <a:latin typeface="Gill Sans MT Condensed" pitchFamily="34" charset="0"/>
            </a:endParaRPr>
          </a:p>
        </p:txBody>
      </p:sp>
      <p:sp>
        <p:nvSpPr>
          <p:cNvPr id="8" name="Freccia a sinistra 7">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8">
            <a:hlinkClick r:id="" action="ppaction://hlinkshowjump?jump=nextslide"/>
          </p:cNvPr>
          <p:cNvSpPr/>
          <p:nvPr/>
        </p:nvSpPr>
        <p:spPr>
          <a:xfrm>
            <a:off x="6929454"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mile 9">
            <a:hlinkClick r:id="rId5" action="ppaction://hlinksldjump"/>
          </p:cNvPr>
          <p:cNvSpPr/>
          <p:nvPr/>
        </p:nvSpPr>
        <p:spPr>
          <a:xfrm>
            <a:off x="3500430"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aolo Pietrangeli - E' finito il sessantotto.wma">
            <a:hlinkClick r:id="" action="ppaction://media"/>
          </p:cNvPr>
          <p:cNvPicPr>
            <a:picLocks noRot="1" noChangeAspect="1"/>
          </p:cNvPicPr>
          <p:nvPr>
            <a:audioFile r:link="rId1"/>
          </p:nvPr>
        </p:nvPicPr>
        <p:blipFill>
          <a:blip r:embed="rId6"/>
          <a:stretch>
            <a:fillRect/>
          </a:stretch>
        </p:blipFill>
        <p:spPr>
          <a:xfrm>
            <a:off x="1428728" y="6286520"/>
            <a:ext cx="304800" cy="304800"/>
          </a:xfrm>
          <a:prstGeom prst="rect">
            <a:avLst/>
          </a:prstGeom>
        </p:spPr>
      </p:pic>
      <p:sp>
        <p:nvSpPr>
          <p:cNvPr id="16" name="CasellaDiTesto 15"/>
          <p:cNvSpPr txBox="1"/>
          <p:nvPr/>
        </p:nvSpPr>
        <p:spPr>
          <a:xfrm>
            <a:off x="357158" y="5929330"/>
            <a:ext cx="2928958" cy="276999"/>
          </a:xfrm>
          <a:prstGeom prst="rect">
            <a:avLst/>
          </a:prstGeom>
          <a:noFill/>
        </p:spPr>
        <p:txBody>
          <a:bodyPr wrap="square" rtlCol="0">
            <a:spAutoFit/>
          </a:bodyPr>
          <a:lstStyle/>
          <a:p>
            <a:pPr algn="just"/>
            <a:r>
              <a:rPr lang="it-IT" sz="1200" i="1" dirty="0" smtClean="0">
                <a:solidFill>
                  <a:srgbClr val="FFC000"/>
                </a:solidFill>
              </a:rPr>
              <a:t>“È finito il ‘68</a:t>
            </a:r>
            <a:r>
              <a:rPr lang="it-IT" sz="1200" dirty="0" smtClean="0">
                <a:solidFill>
                  <a:srgbClr val="FFC000"/>
                </a:solidFill>
              </a:rPr>
              <a:t>”- Paolo Pietrangeli</a:t>
            </a:r>
            <a:endParaRPr lang="it-IT" sz="12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par>
                          <p:cTn id="14" fill="hold">
                            <p:stCondLst>
                              <p:cond delay="2000"/>
                            </p:stCondLst>
                            <p:childTnLst>
                              <p:par>
                                <p:cTn id="15" presetID="3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800" decel="100000"/>
                                        <p:tgtEl>
                                          <p:spTgt spid="5"/>
                                        </p:tgtEl>
                                      </p:cBhvr>
                                    </p:animEffect>
                                    <p:anim calcmode="lin" valueType="num">
                                      <p:cBhvr>
                                        <p:cTn id="18" dur="800" decel="100000" fill="hold"/>
                                        <p:tgtEl>
                                          <p:spTgt spid="5"/>
                                        </p:tgtEl>
                                        <p:attrNameLst>
                                          <p:attrName>style.rotation</p:attrName>
                                        </p:attrNameLst>
                                      </p:cBhvr>
                                      <p:tavLst>
                                        <p:tav tm="0">
                                          <p:val>
                                            <p:fltVal val="-90"/>
                                          </p:val>
                                        </p:tav>
                                        <p:tav tm="100000">
                                          <p:val>
                                            <p:fltVal val="0"/>
                                          </p:val>
                                        </p:tav>
                                      </p:tavLst>
                                    </p:anim>
                                    <p:anim calcmode="lin" valueType="num">
                                      <p:cBhvr>
                                        <p:cTn id="19" dur="800" decel="100000" fill="hold"/>
                                        <p:tgtEl>
                                          <p:spTgt spid="5"/>
                                        </p:tgtEl>
                                        <p:attrNameLst>
                                          <p:attrName>ppt_x</p:attrName>
                                        </p:attrNameLst>
                                      </p:cBhvr>
                                      <p:tavLst>
                                        <p:tav tm="0">
                                          <p:val>
                                            <p:strVal val="#ppt_x+0.4"/>
                                          </p:val>
                                        </p:tav>
                                        <p:tav tm="100000">
                                          <p:val>
                                            <p:strVal val="#ppt_x-0.05"/>
                                          </p:val>
                                        </p:tav>
                                      </p:tavLst>
                                    </p:anim>
                                    <p:anim calcmode="lin" valueType="num">
                                      <p:cBhvr>
                                        <p:cTn id="20" dur="800" decel="100000" fill="hold"/>
                                        <p:tgtEl>
                                          <p:spTgt spid="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3" fill="hold">
                            <p:stCondLst>
                              <p:cond delay="3000"/>
                            </p:stCondLst>
                            <p:childTnLst>
                              <p:par>
                                <p:cTn id="24" presetID="55"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par>
                                <p:cTn id="29" presetID="1" presetClass="mediacall" presetSubtype="0" fill="hold" nodeType="withEffect">
                                  <p:stCondLst>
                                    <p:cond delay="0"/>
                                  </p:stCondLst>
                                  <p:childTnLst>
                                    <p:cmd type="call" cmd="playFrom(0.0)">
                                      <p:cBhvr>
                                        <p:cTn id="30" dur="150813"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31"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bldLst>
      <p:bldP spid="5"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Occhio_Nel_Muro.jpg"/>
          <p:cNvPicPr>
            <a:picLocks noGrp="1" noChangeAspect="1"/>
          </p:cNvPicPr>
          <p:nvPr>
            <p:ph idx="1"/>
          </p:nvPr>
        </p:nvPicPr>
        <p:blipFill>
          <a:blip r:embed="rId3" cstate="print"/>
          <a:stretch>
            <a:fillRect/>
          </a:stretch>
        </p:blipFill>
        <p:spPr>
          <a:xfrm>
            <a:off x="-11838" y="0"/>
            <a:ext cx="9155838" cy="6858000"/>
          </a:xfrm>
        </p:spPr>
      </p:pic>
      <p:sp>
        <p:nvSpPr>
          <p:cNvPr id="5" name="Rettangolo 4"/>
          <p:cNvSpPr/>
          <p:nvPr/>
        </p:nvSpPr>
        <p:spPr>
          <a:xfrm>
            <a:off x="2357422" y="3929066"/>
            <a:ext cx="4413388" cy="2554545"/>
          </a:xfrm>
          <a:prstGeom prst="rect">
            <a:avLst/>
          </a:prstGeom>
          <a:noFill/>
        </p:spPr>
        <p:txBody>
          <a:bodyPr wrap="none" lIns="91440" tIns="45720" rIns="91440" bIns="45720">
            <a:prstTxWarp prst="textInflateBottom">
              <a:avLst/>
            </a:prstTxWarp>
            <a:spAutoFit/>
            <a:scene3d>
              <a:camera prst="orthographicFront"/>
              <a:lightRig rig="flat" dir="tl"/>
            </a:scene3d>
            <a:sp3d extrusionH="57150" contourW="19050" prstMaterial="clear">
              <a:bevelT w="50800" h="50800" prst="angle"/>
              <a:contourClr>
                <a:schemeClr val="accent5">
                  <a:tint val="70000"/>
                  <a:satMod val="180000"/>
                  <a:alpha val="70000"/>
                </a:schemeClr>
              </a:contourClr>
            </a:sp3d>
          </a:bodyPr>
          <a:lstStyle/>
          <a:p>
            <a:pPr algn="ctr"/>
            <a:r>
              <a:rPr lang="it-IT" sz="8000" b="1" dirty="0" err="1" smtClean="0">
                <a:ln/>
                <a:solidFill>
                  <a:srgbClr val="FF0000"/>
                </a:solidFill>
                <a:effectLst>
                  <a:glow rad="139700">
                    <a:schemeClr val="accent3">
                      <a:satMod val="175000"/>
                      <a:alpha val="40000"/>
                    </a:schemeClr>
                  </a:glow>
                </a:effectLst>
                <a:latin typeface="Imprint MT Shadow" pitchFamily="82" charset="0"/>
              </a:rPr>
              <a:t>b</a:t>
            </a:r>
            <a:r>
              <a:rPr lang="it-IT" sz="8000" b="1" cap="none" spc="0" dirty="0" err="1" smtClean="0">
                <a:ln/>
                <a:solidFill>
                  <a:srgbClr val="FF0000"/>
                </a:solidFill>
                <a:effectLst>
                  <a:glow rad="139700">
                    <a:schemeClr val="accent3">
                      <a:satMod val="175000"/>
                      <a:alpha val="40000"/>
                    </a:schemeClr>
                  </a:glow>
                </a:effectLst>
                <a:latin typeface="Imprint MT Shadow" pitchFamily="82" charset="0"/>
              </a:rPr>
              <a:t>eyond</a:t>
            </a:r>
            <a:endParaRPr lang="it-IT" sz="8000" b="1" cap="none" spc="0" dirty="0" smtClean="0">
              <a:ln/>
              <a:solidFill>
                <a:srgbClr val="FF0000"/>
              </a:solidFill>
              <a:effectLst>
                <a:glow rad="139700">
                  <a:schemeClr val="accent3">
                    <a:satMod val="175000"/>
                    <a:alpha val="40000"/>
                  </a:schemeClr>
                </a:glow>
              </a:effectLst>
              <a:latin typeface="Imprint MT Shadow" pitchFamily="82" charset="0"/>
            </a:endParaRPr>
          </a:p>
          <a:p>
            <a:pPr algn="ctr"/>
            <a:r>
              <a:rPr lang="it-IT" sz="8000" b="1" dirty="0" smtClean="0">
                <a:ln/>
                <a:solidFill>
                  <a:srgbClr val="FF0000"/>
                </a:solidFill>
                <a:effectLst>
                  <a:glow rad="139700">
                    <a:schemeClr val="accent3">
                      <a:satMod val="175000"/>
                      <a:alpha val="40000"/>
                    </a:schemeClr>
                  </a:glow>
                </a:effectLst>
                <a:latin typeface="Imprint MT Shadow" pitchFamily="82" charset="0"/>
              </a:rPr>
              <a:t>The </a:t>
            </a:r>
            <a:r>
              <a:rPr lang="it-IT" sz="8000" b="1" dirty="0" err="1" smtClean="0">
                <a:ln/>
                <a:solidFill>
                  <a:srgbClr val="FF0000"/>
                </a:solidFill>
                <a:effectLst>
                  <a:glow rad="139700">
                    <a:schemeClr val="accent3">
                      <a:satMod val="175000"/>
                      <a:alpha val="40000"/>
                    </a:schemeClr>
                  </a:glow>
                </a:effectLst>
                <a:latin typeface="Imprint MT Shadow" pitchFamily="82" charset="0"/>
              </a:rPr>
              <a:t>Wall</a:t>
            </a:r>
            <a:endParaRPr lang="it-IT" sz="8000" b="1" cap="none" spc="0" dirty="0">
              <a:ln/>
              <a:solidFill>
                <a:srgbClr val="FF0000"/>
              </a:solidFill>
              <a:effectLst>
                <a:glow rad="139700">
                  <a:schemeClr val="accent3">
                    <a:satMod val="175000"/>
                    <a:alpha val="40000"/>
                  </a:schemeClr>
                </a:glow>
              </a:effectLst>
              <a:latin typeface="Imprint MT Shadow" pitchFamily="82" charset="0"/>
            </a:endParaRPr>
          </a:p>
        </p:txBody>
      </p:sp>
      <p:sp>
        <p:nvSpPr>
          <p:cNvPr id="6" name="Rettangolo 5"/>
          <p:cNvSpPr/>
          <p:nvPr/>
        </p:nvSpPr>
        <p:spPr>
          <a:xfrm>
            <a:off x="2857488" y="1428736"/>
            <a:ext cx="3493264" cy="923330"/>
          </a:xfrm>
          <a:prstGeom prst="rect">
            <a:avLst/>
          </a:prstGeom>
          <a:noFill/>
        </p:spPr>
        <p:txBody>
          <a:bodyPr wrap="none" lIns="91440" tIns="45720" rIns="91440" bIns="45720">
            <a:prstTxWarp prst="textArchUp">
              <a:avLst/>
            </a:prstTxWarp>
            <a:spAutoFit/>
            <a:scene3d>
              <a:camera prst="orthographicFront"/>
              <a:lightRig rig="threePt" dir="t"/>
            </a:scene3d>
            <a:sp3d extrusionH="57150">
              <a:bevelT w="38100" h="38100"/>
            </a:sp3d>
          </a:bodyPr>
          <a:lstStyle/>
          <a:p>
            <a:pPr algn="ctr"/>
            <a:r>
              <a:rPr lang="it-IT" sz="5400" i="1" dirty="0" err="1" smtClean="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rPr>
              <a:t>s</a:t>
            </a:r>
            <a:r>
              <a:rPr lang="it-IT" sz="5400" b="0" i="1" cap="none" spc="0" dirty="0" err="1" smtClean="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rPr>
              <a:t>ee</a:t>
            </a:r>
            <a:r>
              <a:rPr lang="it-IT" sz="5400" b="0" i="1" cap="none" spc="0" dirty="0" smtClean="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rPr>
              <a:t> </a:t>
            </a:r>
            <a:r>
              <a:rPr lang="it-IT" sz="5400" b="0" i="1" cap="none" spc="0" dirty="0" err="1" smtClean="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rPr>
              <a:t>your</a:t>
            </a:r>
            <a:r>
              <a:rPr lang="it-IT" sz="5400" b="0" i="1" cap="none" spc="0" dirty="0" smtClean="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rPr>
              <a:t> life</a:t>
            </a:r>
            <a:endParaRPr lang="it-IT" sz="5400" b="0" i="1" cap="none" spc="0" dirty="0">
              <a:ln w="18415" cmpd="sng">
                <a:solidFill>
                  <a:srgbClr val="FFFFFF"/>
                </a:solidFill>
                <a:prstDash val="solid"/>
              </a:ln>
              <a:solidFill>
                <a:srgbClr val="FF5050"/>
              </a:solidFill>
              <a:effectLst>
                <a:outerShdw blurRad="63500" dir="3600000" algn="tl" rotWithShape="0">
                  <a:srgbClr val="000000">
                    <a:alpha val="70000"/>
                  </a:srgbClr>
                </a:outerShdw>
                <a:reflection blurRad="6350" stA="60000" endA="900" endPos="58000" dir="5400000" sy="-100000" algn="bl" rotWithShape="0"/>
              </a:effectLst>
            </a:endParaRPr>
          </a:p>
        </p:txBody>
      </p:sp>
      <p:pic>
        <p:nvPicPr>
          <p:cNvPr id="9" name="04 Another Brick in the Wall, Pt. 2.wma">
            <a:hlinkClick r:id="" action="ppaction://media"/>
          </p:cNvPr>
          <p:cNvPicPr>
            <a:picLocks noRot="1" noChangeAspect="1"/>
          </p:cNvPicPr>
          <p:nvPr>
            <a:audioFile r:link="rId1"/>
          </p:nvPr>
        </p:nvPicPr>
        <p:blipFill>
          <a:blip r:embed="rId4"/>
          <a:stretch>
            <a:fillRect/>
          </a:stretch>
        </p:blipFill>
        <p:spPr>
          <a:xfrm>
            <a:off x="8643966" y="6286520"/>
            <a:ext cx="304800" cy="304800"/>
          </a:xfrm>
          <a:prstGeom prst="rect">
            <a:avLst/>
          </a:prstGeom>
        </p:spPr>
      </p:pic>
      <p:sp>
        <p:nvSpPr>
          <p:cNvPr id="7" name="Smile 6">
            <a:hlinkClick r:id="rId5" action="ppaction://hlinksldjump"/>
          </p:cNvPr>
          <p:cNvSpPr/>
          <p:nvPr/>
        </p:nvSpPr>
        <p:spPr>
          <a:xfrm>
            <a:off x="142844" y="6215082"/>
            <a:ext cx="571504" cy="500042"/>
          </a:xfrm>
          <a:prstGeom prst="smileyFace">
            <a:avLst>
              <a:gd name="adj" fmla="val 4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25"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 calcmode="lin" valueType="num">
                                      <p:cBhvr>
                                        <p:cTn id="10" dur="1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1" dur="1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2" dur="1500" accel="50000" fill="hold">
                                          <p:stCondLst>
                                            <p:cond delay="1500"/>
                                          </p:stCondLst>
                                        </p:cTn>
                                        <p:tgtEl>
                                          <p:spTgt spid="6"/>
                                        </p:tgtEl>
                                        <p:attrNameLst>
                                          <p:attrName>ppt_w</p:attrName>
                                        </p:attrNameLst>
                                      </p:cBhvr>
                                      <p:tavLst>
                                        <p:tav tm="0">
                                          <p:val>
                                            <p:strVal val="#ppt_w*.05"/>
                                          </p:val>
                                        </p:tav>
                                        <p:tav tm="100000">
                                          <p:val>
                                            <p:strVal val="#ppt_w"/>
                                          </p:val>
                                        </p:tav>
                                      </p:tavLst>
                                    </p:anim>
                                    <p:anim calcmode="lin" valueType="num">
                                      <p:cBhvr>
                                        <p:cTn id="13" dur="3000" fill="hold"/>
                                        <p:tgtEl>
                                          <p:spTgt spid="6"/>
                                        </p:tgtEl>
                                        <p:attrNameLst>
                                          <p:attrName>ppt_h</p:attrName>
                                        </p:attrNameLst>
                                      </p:cBhvr>
                                      <p:tavLst>
                                        <p:tav tm="0">
                                          <p:val>
                                            <p:strVal val="#ppt_h"/>
                                          </p:val>
                                        </p:tav>
                                        <p:tav tm="100000">
                                          <p:val>
                                            <p:strVal val="#ppt_h"/>
                                          </p:val>
                                        </p:tav>
                                      </p:tavLst>
                                    </p:anim>
                                    <p:anim calcmode="lin" valueType="num">
                                      <p:cBhvr>
                                        <p:cTn id="14" dur="1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5" dur="1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6" dur="1500" accel="50000" fill="hold">
                                          <p:stCondLst>
                                            <p:cond delay="1500"/>
                                          </p:stCondLst>
                                        </p:cTn>
                                        <p:tgtEl>
                                          <p:spTgt spid="6"/>
                                        </p:tgtEl>
                                        <p:attrNameLst>
                                          <p:attrName>ppt_y</p:attrName>
                                        </p:attrNameLst>
                                      </p:cBhvr>
                                      <p:tavLst>
                                        <p:tav tm="0">
                                          <p:val>
                                            <p:strVal val="#ppt_y+.1"/>
                                          </p:val>
                                        </p:tav>
                                        <p:tav tm="100000">
                                          <p:val>
                                            <p:strVal val="#ppt_y"/>
                                          </p:val>
                                        </p:tav>
                                      </p:tavLst>
                                    </p:anim>
                                    <p:animEffect transition="in" filter="fade">
                                      <p:cBhvr>
                                        <p:cTn id="17" dur="3000" decel="50000">
                                          <p:stCondLst>
                                            <p:cond delay="0"/>
                                          </p:stCondLst>
                                        </p:cTn>
                                        <p:tgtEl>
                                          <p:spTgt spid="6"/>
                                        </p:tgtEl>
                                      </p:cBhvr>
                                    </p:animEffect>
                                  </p:childTnLst>
                                </p:cTn>
                              </p:par>
                              <p:par>
                                <p:cTn id="18" presetID="13" presetClass="entr" presetSubtype="16" fill="hold" grpId="0"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plus(in)">
                                      <p:cBhvr>
                                        <p:cTn id="20" dur="5000"/>
                                        <p:tgtEl>
                                          <p:spTgt spid="5"/>
                                        </p:tgtEl>
                                      </p:cBhvr>
                                    </p:animEffect>
                                  </p:childTnLst>
                                </p:cTn>
                              </p:par>
                              <p:par>
                                <p:cTn id="21" presetID="1" presetClass="mediacall" presetSubtype="0" fill="hold" nodeType="withEffect">
                                  <p:stCondLst>
                                    <p:cond delay="1000"/>
                                  </p:stCondLst>
                                  <p:childTnLst>
                                    <p:cmd type="call" cmd="playFrom(0.0)">
                                      <p:cBhvr>
                                        <p:cTn id="22"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23"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5" grpId="0"/>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muro1acopiacopiaab1.jpg"/>
          <p:cNvPicPr>
            <a:picLocks noChangeAspect="1"/>
          </p:cNvPicPr>
          <p:nvPr/>
        </p:nvPicPr>
        <p:blipFill>
          <a:blip r:embed="rId2"/>
          <a:stretch>
            <a:fillRect/>
          </a:stretch>
        </p:blipFill>
        <p:spPr>
          <a:xfrm>
            <a:off x="0" y="0"/>
            <a:ext cx="9144000" cy="6858000"/>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
        <p:nvSpPr>
          <p:cNvPr id="6" name="CasellaDiTesto 5"/>
          <p:cNvSpPr txBox="1"/>
          <p:nvPr/>
        </p:nvSpPr>
        <p:spPr>
          <a:xfrm>
            <a:off x="0" y="-714404"/>
            <a:ext cx="9144000" cy="15481161"/>
          </a:xfrm>
          <a:prstGeom prst="rect">
            <a:avLst/>
          </a:prstGeom>
          <a:noFill/>
        </p:spPr>
        <p:txBody>
          <a:bodyPr wrap="square" rtlCol="0">
            <a:spAutoFit/>
          </a:bodyPr>
          <a:lstStyle/>
          <a:p>
            <a:pPr algn="ctr"/>
            <a:r>
              <a:rPr lang="it-IT" sz="3600" i="1" dirty="0" err="1" smtClean="0">
                <a:solidFill>
                  <a:schemeClr val="accent3">
                    <a:lumMod val="20000"/>
                    <a:lumOff val="80000"/>
                  </a:schemeClr>
                </a:solidFill>
              </a:rPr>
              <a:t>Realized</a:t>
            </a:r>
            <a:r>
              <a:rPr lang="it-IT" sz="3600" i="1" dirty="0" smtClean="0">
                <a:solidFill>
                  <a:schemeClr val="accent3">
                    <a:lumMod val="20000"/>
                    <a:lumOff val="80000"/>
                  </a:schemeClr>
                </a:solidFill>
              </a:rPr>
              <a:t> </a:t>
            </a:r>
            <a:r>
              <a:rPr lang="it-IT" sz="3600" i="1" dirty="0" err="1" smtClean="0">
                <a:solidFill>
                  <a:schemeClr val="accent3">
                    <a:lumMod val="20000"/>
                    <a:lumOff val="80000"/>
                  </a:schemeClr>
                </a:solidFill>
              </a:rPr>
              <a:t>by</a:t>
            </a:r>
            <a:endParaRPr lang="it-IT" sz="3600" i="1" dirty="0" smtClean="0">
              <a:solidFill>
                <a:schemeClr val="accent3">
                  <a:lumMod val="20000"/>
                  <a:lumOff val="80000"/>
                </a:schemeClr>
              </a:solidFill>
            </a:endParaRPr>
          </a:p>
          <a:p>
            <a:pPr algn="ctr"/>
            <a:r>
              <a:rPr lang="it-IT" sz="3600" b="1" i="1" dirty="0" smtClean="0">
                <a:solidFill>
                  <a:srgbClr val="FFC000"/>
                </a:solidFill>
              </a:rPr>
              <a:t>Pierfrancesco Conte</a:t>
            </a:r>
          </a:p>
          <a:p>
            <a:pPr algn="ctr"/>
            <a:endParaRPr lang="it-IT" sz="2400" i="1" dirty="0" smtClean="0"/>
          </a:p>
          <a:p>
            <a:pPr algn="ctr"/>
            <a:endParaRPr lang="it-IT" sz="2400" i="1" dirty="0" smtClean="0"/>
          </a:p>
          <a:p>
            <a:pPr algn="ctr"/>
            <a:r>
              <a:rPr lang="it-IT" sz="2800" b="1" i="1" dirty="0" smtClean="0">
                <a:solidFill>
                  <a:schemeClr val="accent2">
                    <a:lumMod val="60000"/>
                    <a:lumOff val="40000"/>
                  </a:schemeClr>
                </a:solidFill>
              </a:rPr>
              <a:t>Soundtrack:</a:t>
            </a:r>
          </a:p>
          <a:p>
            <a:pPr algn="ctr"/>
            <a:r>
              <a:rPr lang="it-IT" sz="2400" i="1" dirty="0" smtClean="0"/>
              <a:t>“</a:t>
            </a:r>
            <a:r>
              <a:rPr lang="it-IT" sz="2400" i="1" dirty="0" err="1" smtClean="0"/>
              <a:t>Blowin</a:t>
            </a:r>
            <a:r>
              <a:rPr lang="it-IT" sz="2400" i="1" dirty="0" smtClean="0"/>
              <a:t>’ in the </a:t>
            </a:r>
            <a:r>
              <a:rPr lang="it-IT" sz="2400" i="1" dirty="0" err="1" smtClean="0"/>
              <a:t>wind</a:t>
            </a:r>
            <a:r>
              <a:rPr lang="it-IT" sz="2400" i="1" dirty="0" smtClean="0"/>
              <a:t>”- Bob Dylan</a:t>
            </a:r>
          </a:p>
          <a:p>
            <a:pPr algn="ctr"/>
            <a:r>
              <a:rPr lang="it-IT" sz="2400" i="1" dirty="0" smtClean="0"/>
              <a:t>“Il cielo è sempre più blu”- Rino Gaetano</a:t>
            </a:r>
          </a:p>
          <a:p>
            <a:pPr algn="ctr"/>
            <a:r>
              <a:rPr lang="it-IT" sz="2400" i="1" dirty="0" smtClean="0"/>
              <a:t>“</a:t>
            </a:r>
            <a:r>
              <a:rPr lang="it-IT" sz="2400" i="1" dirty="0" err="1" smtClean="0"/>
              <a:t>Born</a:t>
            </a:r>
            <a:r>
              <a:rPr lang="it-IT" sz="2400" i="1" dirty="0" smtClean="0"/>
              <a:t> </a:t>
            </a:r>
            <a:r>
              <a:rPr lang="it-IT" sz="2400" i="1" dirty="0" err="1" smtClean="0"/>
              <a:t>to</a:t>
            </a:r>
            <a:r>
              <a:rPr lang="it-IT" sz="2400" i="1" dirty="0" smtClean="0"/>
              <a:t> </a:t>
            </a:r>
            <a:r>
              <a:rPr lang="it-IT" sz="2400" i="1" dirty="0" err="1" smtClean="0"/>
              <a:t>be</a:t>
            </a:r>
            <a:r>
              <a:rPr lang="it-IT" sz="2400" i="1" dirty="0" smtClean="0"/>
              <a:t> wild”- </a:t>
            </a:r>
            <a:r>
              <a:rPr lang="it-IT" sz="2400" i="1" dirty="0" err="1" smtClean="0"/>
              <a:t>Steppenwolf</a:t>
            </a:r>
            <a:endParaRPr lang="it-IT" sz="2400" i="1" dirty="0" smtClean="0"/>
          </a:p>
          <a:p>
            <a:pPr algn="ctr"/>
            <a:r>
              <a:rPr lang="it-IT" sz="2400" i="1" dirty="0" smtClean="0"/>
              <a:t>“</a:t>
            </a:r>
            <a:r>
              <a:rPr lang="it-IT" sz="2400" i="1" dirty="0" err="1" smtClean="0"/>
              <a:t>Hey</a:t>
            </a:r>
            <a:r>
              <a:rPr lang="it-IT" sz="2400" i="1" dirty="0" smtClean="0"/>
              <a:t> </a:t>
            </a:r>
            <a:r>
              <a:rPr lang="it-IT" sz="2400" i="1" dirty="0" err="1" smtClean="0"/>
              <a:t>Jude</a:t>
            </a:r>
            <a:r>
              <a:rPr lang="it-IT" sz="2400" i="1" dirty="0" smtClean="0"/>
              <a:t>”- The Beatles</a:t>
            </a:r>
          </a:p>
          <a:p>
            <a:pPr algn="ctr"/>
            <a:r>
              <a:rPr lang="it-IT" sz="2400" i="1" dirty="0" smtClean="0"/>
              <a:t>“</a:t>
            </a:r>
            <a:r>
              <a:rPr lang="it-IT" sz="2400" i="1" dirty="0" err="1" smtClean="0"/>
              <a:t>Purple</a:t>
            </a:r>
            <a:r>
              <a:rPr lang="it-IT" sz="2400" i="1" dirty="0" smtClean="0"/>
              <a:t> </a:t>
            </a:r>
            <a:r>
              <a:rPr lang="it-IT" sz="2400" i="1" dirty="0" err="1" smtClean="0"/>
              <a:t>Haze</a:t>
            </a:r>
            <a:r>
              <a:rPr lang="it-IT" sz="2400" i="1" dirty="0" smtClean="0"/>
              <a:t>”- Jimi Hendrix</a:t>
            </a:r>
          </a:p>
          <a:p>
            <a:pPr algn="ctr"/>
            <a:r>
              <a:rPr lang="it-IT" sz="2400" i="1" dirty="0" smtClean="0"/>
              <a:t>“</a:t>
            </a:r>
            <a:r>
              <a:rPr lang="it-IT" sz="2400" i="1" dirty="0" err="1" smtClean="0"/>
              <a:t>Another</a:t>
            </a:r>
            <a:r>
              <a:rPr lang="it-IT" sz="2400" i="1" dirty="0" smtClean="0"/>
              <a:t> </a:t>
            </a:r>
            <a:r>
              <a:rPr lang="it-IT" sz="2400" i="1" dirty="0" err="1" smtClean="0"/>
              <a:t>brick</a:t>
            </a:r>
            <a:r>
              <a:rPr lang="it-IT" sz="2400" i="1" dirty="0" smtClean="0"/>
              <a:t> in the </a:t>
            </a:r>
            <a:r>
              <a:rPr lang="it-IT" sz="2400" i="1" dirty="0" err="1" smtClean="0"/>
              <a:t>wall</a:t>
            </a:r>
            <a:r>
              <a:rPr lang="it-IT" sz="2400" i="1" dirty="0" smtClean="0"/>
              <a:t>”- Pink Floyd</a:t>
            </a:r>
          </a:p>
          <a:p>
            <a:pPr algn="ctr"/>
            <a:r>
              <a:rPr lang="it-IT" sz="2400" i="1" dirty="0" smtClean="0"/>
              <a:t>“</a:t>
            </a:r>
            <a:r>
              <a:rPr lang="it-IT" sz="2400" i="1" dirty="0" err="1" smtClean="0"/>
              <a:t>Smoke</a:t>
            </a:r>
            <a:r>
              <a:rPr lang="it-IT" sz="2400" i="1" dirty="0" smtClean="0"/>
              <a:t> on the water”- </a:t>
            </a:r>
            <a:r>
              <a:rPr lang="it-IT" sz="2400" i="1" dirty="0" err="1" smtClean="0"/>
              <a:t>Deep</a:t>
            </a:r>
            <a:r>
              <a:rPr lang="it-IT" sz="2400" i="1" dirty="0" smtClean="0"/>
              <a:t> </a:t>
            </a:r>
            <a:r>
              <a:rPr lang="it-IT" sz="2400" i="1" dirty="0" err="1" smtClean="0"/>
              <a:t>Purple</a:t>
            </a:r>
            <a:endParaRPr lang="it-IT" sz="2400" i="1" dirty="0" smtClean="0"/>
          </a:p>
          <a:p>
            <a:pPr algn="ctr"/>
            <a:r>
              <a:rPr lang="it-IT" sz="2400" i="1" dirty="0" smtClean="0"/>
              <a:t>“È finito il ‘68”- Paolo Pietrangeli</a:t>
            </a:r>
          </a:p>
          <a:p>
            <a:pPr algn="ctr"/>
            <a:endParaRPr lang="it-IT" sz="2400" i="1" dirty="0" smtClean="0"/>
          </a:p>
          <a:p>
            <a:pPr algn="ctr"/>
            <a:r>
              <a:rPr lang="it-IT" sz="2800" b="1" i="1" dirty="0" smtClean="0">
                <a:solidFill>
                  <a:schemeClr val="accent2">
                    <a:lumMod val="60000"/>
                    <a:lumOff val="40000"/>
                  </a:schemeClr>
                </a:solidFill>
              </a:rPr>
              <a:t>Video </a:t>
            </a:r>
            <a:r>
              <a:rPr lang="it-IT" sz="2800" b="1" i="1" dirty="0" err="1" smtClean="0">
                <a:solidFill>
                  <a:schemeClr val="accent2">
                    <a:lumMod val="60000"/>
                    <a:lumOff val="40000"/>
                  </a:schemeClr>
                </a:solidFill>
              </a:rPr>
              <a:t>sources</a:t>
            </a:r>
            <a:r>
              <a:rPr lang="it-IT" sz="2800" b="1" i="1" dirty="0" smtClean="0">
                <a:solidFill>
                  <a:schemeClr val="accent2">
                    <a:lumMod val="60000"/>
                    <a:lumOff val="40000"/>
                  </a:schemeClr>
                </a:solidFill>
              </a:rPr>
              <a:t>:</a:t>
            </a:r>
          </a:p>
          <a:p>
            <a:pPr algn="ctr"/>
            <a:r>
              <a:rPr lang="it-IT" sz="2400" i="1" dirty="0" smtClean="0">
                <a:hlinkClick r:id="rId3"/>
              </a:rPr>
              <a:t>http://www.youtube.com</a:t>
            </a:r>
            <a:endParaRPr lang="it-IT" sz="2400" i="1" dirty="0" smtClean="0"/>
          </a:p>
          <a:p>
            <a:pPr algn="ctr"/>
            <a:endParaRPr lang="it-IT" sz="2400" i="1" dirty="0" smtClean="0"/>
          </a:p>
          <a:p>
            <a:pPr algn="ctr"/>
            <a:r>
              <a:rPr lang="it-IT" sz="2800" b="1" i="1" dirty="0" smtClean="0">
                <a:solidFill>
                  <a:schemeClr val="accent2">
                    <a:lumMod val="60000"/>
                    <a:lumOff val="40000"/>
                  </a:schemeClr>
                </a:solidFill>
              </a:rPr>
              <a:t>Text and Foto </a:t>
            </a:r>
            <a:r>
              <a:rPr lang="it-IT" sz="2800" b="1" i="1" dirty="0" err="1" smtClean="0">
                <a:solidFill>
                  <a:schemeClr val="accent2">
                    <a:lumMod val="60000"/>
                    <a:lumOff val="40000"/>
                  </a:schemeClr>
                </a:solidFill>
              </a:rPr>
              <a:t>sources</a:t>
            </a:r>
            <a:r>
              <a:rPr lang="it-IT" sz="2800" b="1" i="1" dirty="0" smtClean="0">
                <a:solidFill>
                  <a:schemeClr val="accent2">
                    <a:lumMod val="60000"/>
                    <a:lumOff val="40000"/>
                  </a:schemeClr>
                </a:solidFill>
              </a:rPr>
              <a:t>:</a:t>
            </a:r>
          </a:p>
          <a:p>
            <a:pPr algn="ctr"/>
            <a:r>
              <a:rPr lang="it-IT" sz="2400" i="1" dirty="0" smtClean="0"/>
              <a:t>Web, </a:t>
            </a:r>
            <a:r>
              <a:rPr lang="it-IT" sz="2400" i="1" dirty="0" err="1" smtClean="0"/>
              <a:t>newspapers</a:t>
            </a:r>
            <a:r>
              <a:rPr lang="it-IT" sz="2400" i="1" dirty="0" smtClean="0"/>
              <a:t> and </a:t>
            </a:r>
            <a:r>
              <a:rPr lang="it-IT" sz="2400" i="1" dirty="0" err="1" smtClean="0"/>
              <a:t>many</a:t>
            </a:r>
            <a:r>
              <a:rPr lang="it-IT" sz="2400" i="1" dirty="0" smtClean="0"/>
              <a:t> </a:t>
            </a:r>
            <a:r>
              <a:rPr lang="it-IT" sz="2400" i="1" dirty="0" err="1" smtClean="0"/>
              <a:t>many</a:t>
            </a:r>
            <a:r>
              <a:rPr lang="it-IT" sz="2400" i="1" dirty="0" smtClean="0"/>
              <a:t> </a:t>
            </a:r>
            <a:r>
              <a:rPr lang="it-IT" sz="2400" i="1" dirty="0" err="1" smtClean="0"/>
              <a:t>books</a:t>
            </a:r>
            <a:endParaRPr lang="it-IT" sz="2400" i="1" dirty="0" smtClean="0"/>
          </a:p>
          <a:p>
            <a:pPr algn="ctr"/>
            <a:endParaRPr lang="it-IT" sz="2400" i="1" dirty="0" smtClean="0"/>
          </a:p>
          <a:p>
            <a:pPr algn="ctr"/>
            <a:endParaRPr lang="it-IT" sz="2400" i="1" dirty="0" smtClean="0"/>
          </a:p>
          <a:p>
            <a:pPr algn="ctr"/>
            <a:endParaRPr lang="it-IT" sz="2400" i="1" dirty="0" smtClean="0"/>
          </a:p>
          <a:p>
            <a:pPr algn="ctr"/>
            <a:endParaRPr lang="it-IT" sz="2400" i="1" dirty="0" smtClean="0"/>
          </a:p>
          <a:p>
            <a:pPr algn="ctr"/>
            <a:endParaRPr lang="it-IT" sz="2400" i="1" dirty="0" smtClean="0"/>
          </a:p>
          <a:p>
            <a:pPr algn="ctr"/>
            <a:endParaRPr lang="it-IT" sz="2400" i="1" dirty="0" smtClean="0"/>
          </a:p>
          <a:p>
            <a:pPr algn="ctr"/>
            <a:endParaRPr lang="it-IT" sz="2400" i="1" dirty="0" smtClean="0"/>
          </a:p>
          <a:p>
            <a:pPr algn="ctr"/>
            <a:endParaRPr lang="it-IT" sz="2400" i="1" dirty="0" smtClean="0"/>
          </a:p>
          <a:p>
            <a:pPr algn="ctr"/>
            <a:r>
              <a:rPr lang="it-IT" sz="6000" i="1" dirty="0" smtClean="0">
                <a:solidFill>
                  <a:srgbClr val="FFC000"/>
                </a:solidFill>
              </a:rPr>
              <a:t>    </a:t>
            </a:r>
            <a:r>
              <a:rPr lang="it-IT" sz="6000" i="1" dirty="0" err="1" smtClean="0">
                <a:solidFill>
                  <a:srgbClr val="FFC000"/>
                </a:solidFill>
              </a:rPr>
              <a:t>Beyond</a:t>
            </a:r>
            <a:r>
              <a:rPr lang="it-IT" sz="6000" i="1" dirty="0" smtClean="0">
                <a:solidFill>
                  <a:srgbClr val="FFC000"/>
                </a:solidFill>
              </a:rPr>
              <a:t> </a:t>
            </a:r>
          </a:p>
          <a:p>
            <a:pPr algn="ctr"/>
            <a:r>
              <a:rPr lang="it-IT" sz="6000" i="1" dirty="0" smtClean="0">
                <a:solidFill>
                  <a:srgbClr val="FFC000"/>
                </a:solidFill>
              </a:rPr>
              <a:t>    the </a:t>
            </a:r>
            <a:r>
              <a:rPr lang="it-IT" sz="6000" i="1" dirty="0" err="1" smtClean="0">
                <a:solidFill>
                  <a:srgbClr val="FFC000"/>
                </a:solidFill>
              </a:rPr>
              <a:t>Wall</a:t>
            </a:r>
            <a:endParaRPr lang="it-IT" sz="6000" i="1" dirty="0" smtClean="0">
              <a:solidFill>
                <a:srgbClr val="FFC000"/>
              </a:solidFill>
            </a:endParaRPr>
          </a:p>
          <a:p>
            <a:pPr algn="ctr"/>
            <a:endParaRPr lang="it-IT" sz="2400" i="1" dirty="0" smtClean="0"/>
          </a:p>
          <a:p>
            <a:pPr algn="ctr"/>
            <a:endParaRPr lang="it-IT" sz="2400" i="1" dirty="0" smtClean="0"/>
          </a:p>
          <a:p>
            <a:pPr algn="ctr"/>
            <a:endParaRPr lang="it-IT" sz="4000" i="1" dirty="0" smtClean="0"/>
          </a:p>
          <a:p>
            <a:pPr algn="ctr"/>
            <a:endParaRPr lang="it-IT" sz="4000" i="1" dirty="0" smtClean="0"/>
          </a:p>
          <a:p>
            <a:pPr algn="ctr"/>
            <a:endParaRPr lang="it-IT" sz="40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28"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25000" fill="hold"/>
                                        <p:tgtEl>
                                          <p:spTgt spid="6"/>
                                        </p:tgtEl>
                                        <p:attrNameLst>
                                          <p:attrName>ppt_x</p:attrName>
                                        </p:attrNameLst>
                                      </p:cBhvr>
                                      <p:tavLst>
                                        <p:tav tm="0">
                                          <p:val>
                                            <p:strVal val="#ppt_x"/>
                                          </p:val>
                                        </p:tav>
                                        <p:tav tm="100000">
                                          <p:val>
                                            <p:strVal val="#ppt_x"/>
                                          </p:val>
                                        </p:tav>
                                      </p:tavLst>
                                    </p:anim>
                                    <p:anim calcmode="lin" valueType="num">
                                      <p:cBhvr>
                                        <p:cTn id="12" dur="25000" fill="hold"/>
                                        <p:tgtEl>
                                          <p:spTgt spid="6"/>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0" y="0"/>
            <a:ext cx="9144000" cy="1815882"/>
          </a:xfrm>
          <a:prstGeom prst="rect">
            <a:avLst/>
          </a:prstGeom>
          <a:noFill/>
        </p:spPr>
        <p:txBody>
          <a:bodyPr wrap="square" rtlCol="0">
            <a:spAutoFit/>
          </a:bodyPr>
          <a:lstStyle/>
          <a:p>
            <a:pPr algn="just" hangingPunct="0"/>
            <a:r>
              <a:rPr lang="it-IT" sz="1600" dirty="0" smtClean="0"/>
              <a:t>E </a:t>
            </a:r>
            <a:r>
              <a:rPr lang="it-IT" sz="1600" dirty="0" smtClean="0">
                <a:solidFill>
                  <a:schemeClr val="accent3">
                    <a:lumMod val="40000"/>
                    <a:lumOff val="60000"/>
                  </a:schemeClr>
                </a:solidFill>
              </a:rPr>
              <a:t>le università </a:t>
            </a:r>
            <a:r>
              <a:rPr lang="it-IT" sz="1600" dirty="0" smtClean="0"/>
              <a:t>erano distanti dalla società, perché </a:t>
            </a:r>
            <a:r>
              <a:rPr lang="it-IT" sz="1600" dirty="0" smtClean="0">
                <a:solidFill>
                  <a:schemeClr val="accent3">
                    <a:lumMod val="40000"/>
                    <a:lumOff val="60000"/>
                  </a:schemeClr>
                </a:solidFill>
              </a:rPr>
              <a:t>dovevano riprodurre un sapere che, dopo la follia del fascismo, si voleva verificabile, oggettivo, non in balia degli umori di chi stava fuori dal muro che proteggeva l’accademia dalle incursioni dei barbari. </a:t>
            </a:r>
          </a:p>
          <a:p>
            <a:pPr algn="just"/>
            <a:r>
              <a:rPr lang="it-IT" sz="1600" dirty="0" smtClean="0"/>
              <a:t>Nel campo occidentale ( Europa e Stati Uniti) un vasto schieramento di studenti e operai prese posizione contro l'ideologia dell'allora nuova società dei consumi, che proponeva il valore del denaro e del mercato nel mondo capitalista come punto centrale della vita sociale. </a:t>
            </a:r>
          </a:p>
          <a:p>
            <a:pPr algn="just"/>
            <a:r>
              <a:rPr lang="it-IT" sz="1600" b="1" i="1" dirty="0" smtClean="0">
                <a:solidFill>
                  <a:srgbClr val="FFFF00"/>
                </a:solidFill>
              </a:rPr>
              <a:t>		I giovani si rendevano conto che il mondo stava cambiando!</a:t>
            </a:r>
            <a:endParaRPr lang="it-IT" sz="1600" b="1" i="1" dirty="0">
              <a:solidFill>
                <a:srgbClr val="FFFF00"/>
              </a:solidFill>
            </a:endParaRPr>
          </a:p>
        </p:txBody>
      </p:sp>
      <p:pic>
        <p:nvPicPr>
          <p:cNvPr id="6" name="Immagine 5" descr="12.jpg"/>
          <p:cNvPicPr>
            <a:picLocks noChangeAspect="1"/>
          </p:cNvPicPr>
          <p:nvPr/>
        </p:nvPicPr>
        <p:blipFill>
          <a:blip r:embed="rId2"/>
          <a:stretch>
            <a:fillRect/>
          </a:stretch>
        </p:blipFill>
        <p:spPr>
          <a:xfrm>
            <a:off x="0" y="1571612"/>
            <a:ext cx="9144000" cy="5000636"/>
          </a:xfrm>
          <a:prstGeom prst="rect">
            <a:avLst/>
          </a:prstGeom>
          <a:ln>
            <a:noFill/>
          </a:ln>
          <a:effectLst>
            <a:outerShdw blurRad="190500" algn="tl" rotWithShape="0">
              <a:srgbClr val="000000">
                <a:alpha val="70000"/>
              </a:srgbClr>
            </a:outerShdw>
          </a:effectLst>
          <a:scene3d>
            <a:camera prst="perspectiveAbove"/>
            <a:lightRig rig="threePt" dir="t"/>
          </a:scene3d>
          <a:sp3d>
            <a:bevelT w="165100" prst="coolSlant"/>
          </a:sp3d>
        </p:spPr>
      </p:pic>
      <p:sp>
        <p:nvSpPr>
          <p:cNvPr id="5" name="Freccia a sinistra 4">
            <a:hlinkClick r:id="" action="ppaction://hlinkshowjump?jump=previousslide"/>
          </p:cNvPr>
          <p:cNvSpPr/>
          <p:nvPr/>
        </p:nvSpPr>
        <p:spPr>
          <a:xfrm>
            <a:off x="285720" y="6072206"/>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hlinkClick r:id="" action="ppaction://hlinkshowjump?jump=nextslide"/>
          </p:cNvPr>
          <p:cNvSpPr/>
          <p:nvPr/>
        </p:nvSpPr>
        <p:spPr>
          <a:xfrm>
            <a:off x="8358214" y="6072206"/>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Smile 7">
            <a:hlinkClick r:id="rId3"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14.jpg"/>
          <p:cNvPicPr>
            <a:picLocks noChangeAspect="1"/>
          </p:cNvPicPr>
          <p:nvPr/>
        </p:nvPicPr>
        <p:blipFill>
          <a:blip r:embed="rId2" cstate="print">
            <a:duotone>
              <a:prstClr val="black"/>
              <a:srgbClr val="D9C3A5">
                <a:tint val="50000"/>
                <a:satMod val="180000"/>
              </a:srgbClr>
            </a:duotone>
          </a:blip>
          <a:stretch>
            <a:fillRect/>
          </a:stretch>
        </p:blipFill>
        <p:spPr>
          <a:xfrm>
            <a:off x="0" y="1"/>
            <a:ext cx="9144000" cy="6858000"/>
          </a:xfrm>
          <a:prstGeom prst="rect">
            <a:avLst/>
          </a:prstGeom>
          <a:effectLst>
            <a:softEdge rad="127000"/>
          </a:effectLst>
        </p:spPr>
      </p:pic>
      <p:sp>
        <p:nvSpPr>
          <p:cNvPr id="2" name="Rettangolo 1"/>
          <p:cNvSpPr/>
          <p:nvPr/>
        </p:nvSpPr>
        <p:spPr>
          <a:xfrm>
            <a:off x="1357290" y="0"/>
            <a:ext cx="6795450" cy="923330"/>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it-IT" sz="5400" b="1" cap="none" spc="200" dirty="0" smtClean="0">
                <a:ln w="29210">
                  <a:solidFill>
                    <a:schemeClr val="accent3">
                      <a:tint val="10000"/>
                    </a:schemeClr>
                  </a:solidFill>
                </a:ln>
                <a:solidFill>
                  <a:srgbClr val="FDA37B"/>
                </a:solidFill>
                <a:effectLst>
                  <a:innerShdw blurRad="50800" dist="50800" dir="8100000">
                    <a:srgbClr val="7D7D7D">
                      <a:alpha val="73000"/>
                    </a:srgbClr>
                  </a:innerShdw>
                  <a:reflection blurRad="6350" stA="55000" endA="300" endPos="45500" dir="5400000" sy="-100000" algn="bl" rotWithShape="0"/>
                </a:effectLst>
              </a:rPr>
              <a:t>I moti nel </a:t>
            </a:r>
            <a:r>
              <a:rPr lang="it-IT" sz="5400" b="1" cap="none" spc="200" dirty="0" err="1" smtClean="0">
                <a:ln w="29210">
                  <a:solidFill>
                    <a:schemeClr val="accent3">
                      <a:tint val="10000"/>
                    </a:schemeClr>
                  </a:solidFill>
                </a:ln>
                <a:solidFill>
                  <a:srgbClr val="FDA37B"/>
                </a:solidFill>
                <a:effectLst>
                  <a:innerShdw blurRad="50800" dist="50800" dir="8100000">
                    <a:srgbClr val="7D7D7D">
                      <a:alpha val="73000"/>
                    </a:srgbClr>
                  </a:innerShdw>
                  <a:reflection blurRad="6350" stA="55000" endA="300" endPos="45500" dir="5400000" sy="-100000" algn="bl" rotWithShape="0"/>
                </a:effectLst>
              </a:rPr>
              <a:t>mondo…</a:t>
            </a:r>
            <a:endParaRPr lang="it-IT" sz="5400" b="1" cap="none" spc="200" dirty="0">
              <a:ln w="29210">
                <a:solidFill>
                  <a:schemeClr val="accent3">
                    <a:tint val="10000"/>
                  </a:schemeClr>
                </a:solidFill>
              </a:ln>
              <a:solidFill>
                <a:srgbClr val="FDA37B"/>
              </a:solidFill>
              <a:effectLst>
                <a:innerShdw blurRad="50800" dist="50800" dir="8100000">
                  <a:srgbClr val="7D7D7D">
                    <a:alpha val="73000"/>
                  </a:srgbClr>
                </a:innerShdw>
                <a:reflection blurRad="6350" stA="55000" endA="300" endPos="45500" dir="5400000" sy="-100000" algn="bl" rotWithShape="0"/>
              </a:effectLst>
            </a:endParaRPr>
          </a:p>
        </p:txBody>
      </p:sp>
      <p:sp>
        <p:nvSpPr>
          <p:cNvPr id="4" name="Freccia a sinistra 3">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destra 4">
            <a:hlinkClick r:id="" action="ppaction://hlinkshowjump?jump=nextslide"/>
          </p:cNvPr>
          <p:cNvSpPr/>
          <p:nvPr/>
        </p:nvSpPr>
        <p:spPr>
          <a:xfrm>
            <a:off x="8572528"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mile 5">
            <a:hlinkClick r:id="rId3" action="ppaction://hlinksldjump"/>
          </p:cNvPr>
          <p:cNvSpPr/>
          <p:nvPr/>
        </p:nvSpPr>
        <p:spPr>
          <a:xfrm>
            <a:off x="4286248"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0" y="785794"/>
            <a:ext cx="9144000" cy="5570756"/>
          </a:xfrm>
          <a:prstGeom prst="rect">
            <a:avLst/>
          </a:prstGeom>
          <a:noFill/>
        </p:spPr>
        <p:txBody>
          <a:bodyPr wrap="square" rtlCol="0">
            <a:spAutoFit/>
          </a:bodyPr>
          <a:lstStyle/>
          <a:p>
            <a:pPr hangingPunct="0"/>
            <a:r>
              <a:rPr lang="it-IT" b="1" dirty="0" smtClean="0">
                <a:solidFill>
                  <a:srgbClr val="FF0000"/>
                </a:solidFill>
              </a:rPr>
              <a:t>				Negli </a:t>
            </a:r>
            <a:r>
              <a:rPr lang="it-IT" b="1" dirty="0" err="1" smtClean="0">
                <a:solidFill>
                  <a:srgbClr val="FF0000"/>
                </a:solidFill>
              </a:rPr>
              <a:t>USA…</a:t>
            </a:r>
            <a:endParaRPr lang="it-IT" b="1" dirty="0" smtClean="0">
              <a:solidFill>
                <a:srgbClr val="FF0000"/>
              </a:solidFill>
            </a:endParaRPr>
          </a:p>
          <a:p>
            <a:pPr hangingPunct="0"/>
            <a:r>
              <a:rPr lang="it-IT" sz="1600" dirty="0" smtClean="0">
                <a:solidFill>
                  <a:srgbClr val="FFC000"/>
                </a:solidFill>
              </a:rPr>
              <a:t>Negli Stati Uniti, le lotte si polarizzarono contro la guerra del Vietnam, assumendo la forma di un conflitto antimperialista. </a:t>
            </a:r>
            <a:r>
              <a:rPr lang="it-IT" sz="1600" dirty="0" smtClean="0"/>
              <a:t>Ad essa si combinarono le battaglie dei neri per il riconoscimento dei loro diritti civili e per il miglioramento delle condizioni di vita e di lavoro.</a:t>
            </a:r>
          </a:p>
          <a:p>
            <a:r>
              <a:rPr lang="it-IT" sz="1600" dirty="0" smtClean="0"/>
              <a:t>Proprio  la guerra del Vietnam cambiò il modo di guardare all'America dei giovani. In questo contesto negli USA nacque il movimento dei cosiddetti hippy, parola di gergo che voleva dire "</a:t>
            </a:r>
            <a:r>
              <a:rPr lang="it-IT" sz="1600" i="1" u="sng" dirty="0" smtClean="0"/>
              <a:t>uno che ha mangiato la foglia</a:t>
            </a:r>
            <a:r>
              <a:rPr lang="it-IT" sz="1600" dirty="0" smtClean="0"/>
              <a:t>", in seguito ribattezzati "</a:t>
            </a:r>
            <a:r>
              <a:rPr lang="it-IT" sz="1600" i="1" dirty="0" smtClean="0"/>
              <a:t>figli dei fiori</a:t>
            </a:r>
            <a:r>
              <a:rPr lang="it-IT" sz="1600" dirty="0" smtClean="0"/>
              <a:t>", poiché la loro unica arma erano appunto i fiori. Si distinsero per costumi molto liberali ed ampio uso di droghe, soprattutto LSD.</a:t>
            </a:r>
          </a:p>
          <a:p>
            <a:pPr hangingPunct="0"/>
            <a:endParaRPr lang="it-IT" sz="1600" dirty="0" smtClean="0">
              <a:solidFill>
                <a:srgbClr val="FF8585"/>
              </a:solidFill>
            </a:endParaRPr>
          </a:p>
          <a:p>
            <a:pPr hangingPunct="0"/>
            <a:r>
              <a:rPr lang="it-IT" b="1" dirty="0" smtClean="0">
                <a:solidFill>
                  <a:srgbClr val="FF0000"/>
                </a:solidFill>
              </a:rPr>
              <a:t>				In </a:t>
            </a:r>
            <a:r>
              <a:rPr lang="it-IT" b="1" dirty="0" err="1" smtClean="0">
                <a:solidFill>
                  <a:srgbClr val="FF0000"/>
                </a:solidFill>
              </a:rPr>
              <a:t>Messico…</a:t>
            </a:r>
            <a:endParaRPr lang="it-IT" b="1" dirty="0" smtClean="0">
              <a:solidFill>
                <a:srgbClr val="FF0000"/>
              </a:solidFill>
            </a:endParaRPr>
          </a:p>
          <a:p>
            <a:pPr hangingPunct="0"/>
            <a:r>
              <a:rPr lang="it-IT" sz="1600" dirty="0" smtClean="0">
                <a:solidFill>
                  <a:srgbClr val="FF8585"/>
                </a:solidFill>
              </a:rPr>
              <a:t>Un'altra importante manifestazione sessantottina fu quella messicana. Le drammatiche contraddizioni sociali del Paese e la mancanza di democrazia nel sistema politico, che vedeva al potere dal 1929 il Partito Rivoluzionario Istituzionale, portò in piazza un numero impressionante di studenti a manifestare. </a:t>
            </a:r>
            <a:r>
              <a:rPr lang="it-IT" sz="1600" dirty="0" smtClean="0"/>
              <a:t>A Città del Messico il </a:t>
            </a:r>
            <a:r>
              <a:rPr lang="it-IT" sz="1600" b="1" dirty="0" smtClean="0"/>
              <a:t>3 ottobre 1968</a:t>
            </a:r>
            <a:r>
              <a:rPr lang="it-IT" sz="1600" dirty="0" smtClean="0"/>
              <a:t> la piazza di </a:t>
            </a:r>
            <a:r>
              <a:rPr lang="it-IT" sz="1600" dirty="0" err="1" smtClean="0"/>
              <a:t>Tlatelolco</a:t>
            </a:r>
            <a:r>
              <a:rPr lang="it-IT" sz="1600" dirty="0" smtClean="0"/>
              <a:t> (ribattezzata piazza delle Tre culture) è ricoperta da centinaia di morti: sono quasi tutti studenti. A ordinare una feroce sparatoria è stato il presidente Gustavo Diaz </a:t>
            </a:r>
            <a:r>
              <a:rPr lang="it-IT" sz="1600" dirty="0" err="1" smtClean="0"/>
              <a:t>Ortaz</a:t>
            </a:r>
            <a:r>
              <a:rPr lang="it-IT" sz="1600" dirty="0" smtClean="0"/>
              <a:t>. L’esercito ha sparato dagli elicotteri e dai tetti del ministero degli Esteri. </a:t>
            </a:r>
          </a:p>
          <a:p>
            <a:r>
              <a:rPr lang="it-IT" sz="1600" dirty="0" smtClean="0"/>
              <a:t>Il 1968 messicano inizia il </a:t>
            </a:r>
            <a:r>
              <a:rPr lang="it-IT" sz="1600" b="1" dirty="0" smtClean="0"/>
              <a:t>22 luglio</a:t>
            </a:r>
            <a:r>
              <a:rPr lang="it-IT" sz="1600" dirty="0" smtClean="0"/>
              <a:t>. La scintilla, piuttosto futile, è la polemica tra studenti di licei diversi che si contendono la stessa ragazza. A reprimere questa bizzarra rivalità ci pensano i “</a:t>
            </a:r>
            <a:r>
              <a:rPr lang="it-IT" sz="1600" dirty="0" err="1" smtClean="0"/>
              <a:t>granaderos</a:t>
            </a:r>
            <a:r>
              <a:rPr lang="it-IT" sz="1600" dirty="0" smtClean="0"/>
              <a:t>”, i carabinieri messicani, che intervengono nei due licei con cruda brutalità. Con quella repressione si viola il principio dell’autonomia delle università e delle scuole messicane, da sempre considerate luoghi dove polizia e esercito non potevano intervenire. </a:t>
            </a:r>
            <a:endParaRPr lang="it-IT"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c2.gif"/>
          <p:cNvPicPr>
            <a:picLocks noChangeAspect="1"/>
          </p:cNvPicPr>
          <p:nvPr/>
        </p:nvPicPr>
        <p:blipFill>
          <a:blip r:embed="rId2"/>
          <a:stretch>
            <a:fillRect/>
          </a:stretch>
        </p:blipFill>
        <p:spPr>
          <a:xfrm>
            <a:off x="0" y="4286257"/>
            <a:ext cx="3214678" cy="257174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 name="CasellaDiTesto 1"/>
          <p:cNvSpPr txBox="1"/>
          <p:nvPr/>
        </p:nvSpPr>
        <p:spPr>
          <a:xfrm>
            <a:off x="0" y="0"/>
            <a:ext cx="9144000" cy="4370427"/>
          </a:xfrm>
          <a:prstGeom prst="rect">
            <a:avLst/>
          </a:prstGeom>
          <a:noFill/>
        </p:spPr>
        <p:txBody>
          <a:bodyPr wrap="square" rtlCol="0">
            <a:spAutoFit/>
          </a:bodyPr>
          <a:lstStyle/>
          <a:p>
            <a:pPr algn="just"/>
            <a:r>
              <a:rPr lang="it-IT" sz="1600" dirty="0" smtClean="0"/>
              <a:t>				</a:t>
            </a:r>
            <a:r>
              <a:rPr lang="it-IT" b="1" dirty="0" smtClean="0">
                <a:solidFill>
                  <a:srgbClr val="FF0000"/>
                </a:solidFill>
              </a:rPr>
              <a:t>In Cina …</a:t>
            </a:r>
            <a:endParaRPr lang="it-IT" sz="1600" b="1" dirty="0" smtClean="0">
              <a:solidFill>
                <a:srgbClr val="FF0000"/>
              </a:solidFill>
            </a:endParaRPr>
          </a:p>
          <a:p>
            <a:pPr algn="just"/>
            <a:r>
              <a:rPr lang="it-IT" sz="1600" dirty="0" smtClean="0">
                <a:solidFill>
                  <a:schemeClr val="accent1">
                    <a:lumMod val="60000"/>
                    <a:lumOff val="40000"/>
                  </a:schemeClr>
                </a:solidFill>
              </a:rPr>
              <a:t>Nella Cina popolare il "sessantotto" rappresentò il momento più acuto della </a:t>
            </a:r>
            <a:r>
              <a:rPr lang="it-IT" sz="1600" b="1" dirty="0" smtClean="0">
                <a:solidFill>
                  <a:schemeClr val="accent1">
                    <a:lumMod val="60000"/>
                    <a:lumOff val="40000"/>
                  </a:schemeClr>
                </a:solidFill>
              </a:rPr>
              <a:t>rivoluzione culturale </a:t>
            </a:r>
            <a:r>
              <a:rPr lang="it-IT" sz="1600" dirty="0" smtClean="0">
                <a:solidFill>
                  <a:schemeClr val="accent1">
                    <a:lumMod val="60000"/>
                    <a:lumOff val="40000"/>
                  </a:schemeClr>
                </a:solidFill>
              </a:rPr>
              <a:t>avviata nel 1966. </a:t>
            </a:r>
            <a:r>
              <a:rPr lang="it-IT" sz="1600" dirty="0" smtClean="0"/>
              <a:t>Tutto il sistema di potere di questo paese venne completamente trasformato. Partito dai gruppi di studenti universitari che protestavano contro i privilegi culturali ancora presenti nella società cinese, il conflitto fu subito appoggiato da Mao </a:t>
            </a:r>
            <a:r>
              <a:rPr lang="it-IT" sz="1600" dirty="0" err="1" smtClean="0"/>
              <a:t>Zedong</a:t>
            </a:r>
            <a:r>
              <a:rPr lang="it-IT" sz="1600" dirty="0" smtClean="0"/>
              <a:t> e dai suoi sostenitori, che lo radicalizzarono come strumento di pressione contro l'opposizione interna. Nell'estate del 1967 e agli inizi del 1968 lo scontro sembrò raggiungere un tale livello di acutezza da far temere una guerra civile.</a:t>
            </a:r>
          </a:p>
          <a:p>
            <a:pPr algn="just"/>
            <a:r>
              <a:rPr lang="it-IT" sz="1600" dirty="0" smtClean="0"/>
              <a:t>La </a:t>
            </a:r>
            <a:r>
              <a:rPr lang="it-IT" sz="1600" b="1" dirty="0" smtClean="0"/>
              <a:t>Grande rivoluzione culturale,</a:t>
            </a:r>
            <a:r>
              <a:rPr lang="it-IT" sz="1600" dirty="0" smtClean="0"/>
              <a:t> il cui nome completo era </a:t>
            </a:r>
            <a:r>
              <a:rPr lang="it-IT" sz="1600" b="1" dirty="0" smtClean="0">
                <a:solidFill>
                  <a:srgbClr val="FFC000"/>
                </a:solidFill>
              </a:rPr>
              <a:t>Grande rivoluzione culturale proletaria,</a:t>
            </a:r>
            <a:r>
              <a:rPr lang="it-IT" sz="1600" dirty="0" smtClean="0">
                <a:solidFill>
                  <a:srgbClr val="FFC000"/>
                </a:solidFill>
              </a:rPr>
              <a:t> era volta a frenare l'ondata riformista promossa in seno al partito principalmente da Deng Xiaoping  e </a:t>
            </a:r>
            <a:r>
              <a:rPr lang="it-IT" sz="1600" dirty="0" err="1" smtClean="0">
                <a:solidFill>
                  <a:srgbClr val="FFC000"/>
                </a:solidFill>
              </a:rPr>
              <a:t>Liu</a:t>
            </a:r>
            <a:r>
              <a:rPr lang="it-IT" sz="1600" dirty="0" smtClean="0">
                <a:solidFill>
                  <a:srgbClr val="FFC000"/>
                </a:solidFill>
              </a:rPr>
              <a:t> </a:t>
            </a:r>
            <a:r>
              <a:rPr lang="it-IT" sz="1600" dirty="0" err="1" smtClean="0">
                <a:solidFill>
                  <a:srgbClr val="FFC000"/>
                </a:solidFill>
              </a:rPr>
              <a:t>Shaoqi</a:t>
            </a:r>
            <a:r>
              <a:rPr lang="it-IT" sz="1600" dirty="0" smtClean="0">
                <a:solidFill>
                  <a:srgbClr val="FFC000"/>
                </a:solidFill>
              </a:rPr>
              <a:t>, per ripristinare l'applicazione ortodossa del pensiero marxista-leninista.</a:t>
            </a:r>
            <a:r>
              <a:rPr lang="it-IT" sz="1600" dirty="0" smtClean="0"/>
              <a:t> La </a:t>
            </a:r>
            <a:r>
              <a:rPr lang="it-IT" sz="1600" i="1" dirty="0" smtClean="0"/>
              <a:t>Rivoluzione culturale</a:t>
            </a:r>
            <a:r>
              <a:rPr lang="it-IT" sz="1600" dirty="0" smtClean="0"/>
              <a:t> era basata sulla mobilitazione dei giovani, universitari e non, che non fossero iscritti al partito contro le strutture del partito comunista stesso. Ogni città, provincia, qualsiasi Unità di lavoro fu investita dalla critica radicale contro gli esponenti di spicco del Partito comunista. Questi erano costretti a autocritica e alle dimissioni.</a:t>
            </a:r>
          </a:p>
          <a:p>
            <a:pPr algn="just"/>
            <a:r>
              <a:rPr lang="it-IT" sz="1600" dirty="0" smtClean="0"/>
              <a:t>In caso di resistenza da parte delle strutture del partito comunista contro i giovani rivoluzionari - generalmente chiamati </a:t>
            </a:r>
            <a:r>
              <a:rPr lang="it-IT" sz="1600" b="1" i="1" dirty="0" smtClean="0">
                <a:solidFill>
                  <a:srgbClr val="FF0000"/>
                </a:solidFill>
              </a:rPr>
              <a:t>“ Guardie Rosse”, </a:t>
            </a:r>
            <a:r>
              <a:rPr lang="it-IT" sz="1600" dirty="0" smtClean="0"/>
              <a:t>si ricorreva allo scontro fisico, talora anche armato.</a:t>
            </a:r>
            <a:endParaRPr lang="it-IT" sz="1600" dirty="0"/>
          </a:p>
        </p:txBody>
      </p:sp>
      <p:sp>
        <p:nvSpPr>
          <p:cNvPr id="3" name="Freccia a sinistra 2">
            <a:hlinkClick r:id="" action="ppaction://hlinkshowjump?jump=previousslide"/>
          </p:cNvPr>
          <p:cNvSpPr/>
          <p:nvPr/>
        </p:nvSpPr>
        <p:spPr>
          <a:xfrm>
            <a:off x="142844" y="6357958"/>
            <a:ext cx="357190" cy="3571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reccia a destra 3">
            <a:hlinkClick r:id="" action="ppaction://hlinkshowjump?jump=nextslide"/>
          </p:cNvPr>
          <p:cNvSpPr/>
          <p:nvPr/>
        </p:nvSpPr>
        <p:spPr>
          <a:xfrm>
            <a:off x="8643966" y="6357958"/>
            <a:ext cx="357190"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mile 4">
            <a:hlinkClick r:id="rId3" action="ppaction://hlinksldjump"/>
          </p:cNvPr>
          <p:cNvSpPr/>
          <p:nvPr/>
        </p:nvSpPr>
        <p:spPr>
          <a:xfrm>
            <a:off x="4714876" y="6286520"/>
            <a:ext cx="500066" cy="428604"/>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3286116" y="4357694"/>
            <a:ext cx="5857884" cy="1354217"/>
          </a:xfrm>
          <a:prstGeom prst="rect">
            <a:avLst/>
          </a:prstGeom>
          <a:noFill/>
        </p:spPr>
        <p:txBody>
          <a:bodyPr wrap="square" rtlCol="0">
            <a:spAutoFit/>
          </a:bodyPr>
          <a:lstStyle/>
          <a:p>
            <a:pPr algn="just"/>
            <a:r>
              <a:rPr lang="it-IT" sz="1600" dirty="0" smtClean="0"/>
              <a:t>		</a:t>
            </a:r>
            <a:r>
              <a:rPr lang="it-IT" b="1" dirty="0" smtClean="0">
                <a:solidFill>
                  <a:srgbClr val="FF0000"/>
                </a:solidFill>
              </a:rPr>
              <a:t>Nei Paesi dell’URSS …</a:t>
            </a:r>
          </a:p>
          <a:p>
            <a:pPr algn="just"/>
            <a:r>
              <a:rPr lang="it-IT" sz="1600" dirty="0" smtClean="0"/>
              <a:t>Situazione diversa si trovava nei paesi del Patto di Varsavia, dove le manifestazioni chiedevano più libertà di espressione e una maggiore considerazione delle opinioni e della volontà della popolazione delle scelte politiche.</a:t>
            </a:r>
            <a:endParaRPr lang="it-IT"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tice">
  <a:themeElements>
    <a:clrScheme name="Vertice">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Vertice">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tice">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3982</TotalTime>
  <Words>9251</Words>
  <Application>Microsoft Office PowerPoint</Application>
  <PresentationFormat>Presentazione su schermo (4:3)</PresentationFormat>
  <Paragraphs>372</Paragraphs>
  <Slides>66</Slides>
  <Notes>2</Notes>
  <HiddenSlides>0</HiddenSlides>
  <MMClips>10</MMClips>
  <ScaleCrop>false</ScaleCrop>
  <HeadingPairs>
    <vt:vector size="4" baseType="variant">
      <vt:variant>
        <vt:lpstr>Tema</vt:lpstr>
      </vt:variant>
      <vt:variant>
        <vt:i4>1</vt:i4>
      </vt:variant>
      <vt:variant>
        <vt:lpstr>Titoli diapositive</vt:lpstr>
      </vt:variant>
      <vt:variant>
        <vt:i4>66</vt:i4>
      </vt:variant>
    </vt:vector>
  </HeadingPairs>
  <TitlesOfParts>
    <vt:vector size="67" baseType="lpstr">
      <vt:lpstr>Vertice</vt:lpstr>
      <vt:lpstr>Diapositiva 1</vt:lpstr>
      <vt:lpstr>Diapositiva 2</vt:lpstr>
      <vt:lpstr>Indice </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Absit iniuria verbis</vt:lpstr>
      <vt:lpstr>Diapositiva 53</vt:lpstr>
      <vt:lpstr>Diapositiva 54</vt:lpstr>
      <vt:lpstr>La tettonica delle placche</vt:lpstr>
      <vt:lpstr>“Continente alla deriva!”</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Beyond  The WALL</dc:title>
  <dc:creator>Pierfrancesco Conte</dc:creator>
  <cp:lastModifiedBy> </cp:lastModifiedBy>
  <cp:revision>351</cp:revision>
  <dcterms:created xsi:type="dcterms:W3CDTF">2008-06-04T18:19:28Z</dcterms:created>
  <dcterms:modified xsi:type="dcterms:W3CDTF">2008-07-15T09:18:28Z</dcterms:modified>
  <cp:category>Tesina Esami di Stato </cp:category>
  <cp:contentStatus>A.S. 2007/2008</cp:contentStatus>
</cp:coreProperties>
</file>