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2"/>
  </p:notesMasterIdLst>
  <p:handoutMasterIdLst>
    <p:handoutMasterId r:id="rId13"/>
  </p:handoutMasterIdLst>
  <p:sldIdLst>
    <p:sldId id="256" r:id="rId2"/>
    <p:sldId id="259" r:id="rId3"/>
    <p:sldId id="260" r:id="rId4"/>
    <p:sldId id="261" r:id="rId5"/>
    <p:sldId id="262" r:id="rId6"/>
    <p:sldId id="263" r:id="rId7"/>
    <p:sldId id="265" r:id="rId8"/>
    <p:sldId id="266" r:id="rId9"/>
    <p:sldId id="267" r:id="rId10"/>
    <p:sldId id="268" r:id="rId11"/>
  </p:sldIdLst>
  <p:sldSz cx="9144000" cy="6858000" type="screen4x3"/>
  <p:notesSz cx="9144000" cy="6858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62" autoAdjust="0"/>
  </p:normalViewPr>
  <p:slideViewPr>
    <p:cSldViewPr>
      <p:cViewPr varScale="1">
        <p:scale>
          <a:sx n="70" d="100"/>
          <a:sy n="70" d="100"/>
        </p:scale>
        <p:origin x="-5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6" d="100"/>
          <a:sy n="56" d="100"/>
        </p:scale>
        <p:origin x="-1860" y="-84"/>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97924F43-4E1A-4423-B1CE-397AD595CAC9}" type="datetimeFigureOut">
              <a:rPr lang="it-IT" smtClean="0"/>
              <a:pPr/>
              <a:t>26/06/2008</a:t>
            </a:fld>
            <a:endParaRPr lang="it-IT" dirty="0"/>
          </a:p>
        </p:txBody>
      </p:sp>
      <p:sp>
        <p:nvSpPr>
          <p:cNvPr id="4" name="Segnaposto piè di pagina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it-IT" dirty="0"/>
          </a:p>
        </p:txBody>
      </p:sp>
      <p:sp>
        <p:nvSpPr>
          <p:cNvPr id="5" name="Segnaposto numero diapositiva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D46AE662-74E8-44D6-8B9A-B9BD735A484F}" type="slidenum">
              <a:rPr lang="it-IT" smtClean="0"/>
              <a:pPr/>
              <a:t>‹N›</a:t>
            </a:fld>
            <a:endParaRPr lang="it-IT"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1CE2DEB7-3B64-4AB5-A01D-5C22E4307A72}" type="datetimeFigureOut">
              <a:rPr lang="it-IT" smtClean="0"/>
              <a:pPr/>
              <a:t>26/06/2008</a:t>
            </a:fld>
            <a:endParaRPr lang="it-IT" dirty="0"/>
          </a:p>
        </p:txBody>
      </p:sp>
      <p:sp>
        <p:nvSpPr>
          <p:cNvPr id="4" name="Segnaposto immagine diapositiva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it-IT" dirty="0"/>
          </a:p>
        </p:txBody>
      </p:sp>
      <p:sp>
        <p:nvSpPr>
          <p:cNvPr id="5" name="Segnaposto note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it-IT" dirty="0"/>
          </a:p>
        </p:txBody>
      </p:sp>
      <p:sp>
        <p:nvSpPr>
          <p:cNvPr id="7" name="Segnaposto numero diapositiva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427CF486-75FD-4C3B-B208-E4ABCDB84E25}" type="slidenum">
              <a:rPr lang="it-IT" smtClean="0"/>
              <a:pPr/>
              <a:t>‹N›</a:t>
            </a:fld>
            <a:endParaRPr lang="it-IT"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2857500" y="514350"/>
            <a:ext cx="3429000" cy="2571750"/>
          </a:xfrm>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427CF486-75FD-4C3B-B208-E4ABCDB84E25}" type="slidenum">
              <a:rPr lang="it-IT" smtClean="0"/>
              <a:pPr/>
              <a:t>1</a:t>
            </a:fld>
            <a:endParaRPr lang="it-I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2857500" y="514350"/>
            <a:ext cx="3429000" cy="2571750"/>
          </a:xfrm>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427CF486-75FD-4C3B-B208-E4ABCDB84E25}" type="slidenum">
              <a:rPr lang="it-IT" smtClean="0"/>
              <a:pPr/>
              <a:t>4</a:t>
            </a:fld>
            <a:endParaRPr lang="it-I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6"/>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9"/>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9"/>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8" name="Segnaposto piè di pagina 7"/>
          <p:cNvSpPr>
            <a:spLocks noGrp="1"/>
          </p:cNvSpPr>
          <p:nvPr>
            <p:ph type="ftr" sz="quarter" idx="11"/>
          </p:nvPr>
        </p:nvSpPr>
        <p:spPr/>
        <p:txBody>
          <a:bodyPr/>
          <a:lstStyle/>
          <a:p>
            <a:endParaRPr lang="it-IT" dirty="0"/>
          </a:p>
        </p:txBody>
      </p:sp>
      <p:sp>
        <p:nvSpPr>
          <p:cNvPr id="9" name="Segnaposto numero diapositiva 8"/>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4" name="Segnaposto piè di pagina 3"/>
          <p:cNvSpPr>
            <a:spLocks noGrp="1"/>
          </p:cNvSpPr>
          <p:nvPr>
            <p:ph type="ftr" sz="quarter" idx="11"/>
          </p:nvPr>
        </p:nvSpPr>
        <p:spPr/>
        <p:txBody>
          <a:bodyPr/>
          <a:lstStyle/>
          <a:p>
            <a:endParaRPr lang="it-IT" dirty="0"/>
          </a:p>
        </p:txBody>
      </p:sp>
      <p:sp>
        <p:nvSpPr>
          <p:cNvPr id="5" name="Segnaposto numero diapositiva 4"/>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1"/>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00D05699-9B50-46FC-BAD9-73666025AF83}" type="datetimeFigureOut">
              <a:rPr lang="it-IT" smtClean="0"/>
              <a:pPr/>
              <a:t>26/06/2008</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E1392056-250F-451B-8220-C6035B62CDEF}" type="slidenum">
              <a:rPr lang="it-IT" smtClean="0"/>
              <a:pPr/>
              <a:t>‹N›</a:t>
            </a:fld>
            <a:endParaRPr lang="it-IT" dirty="0"/>
          </a:p>
        </p:txBody>
      </p:sp>
    </p:spTree>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D05699-9B50-46FC-BAD9-73666025AF83}" type="datetimeFigureOut">
              <a:rPr lang="it-IT" smtClean="0"/>
              <a:pPr/>
              <a:t>26/06/2008</a:t>
            </a:fld>
            <a:endParaRPr lang="it-IT" dirty="0"/>
          </a:p>
        </p:txBody>
      </p:sp>
      <p:sp>
        <p:nvSpPr>
          <p:cNvPr id="5" name="Segnaposto piè di pagina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dirty="0"/>
          </a:p>
        </p:txBody>
      </p:sp>
      <p:sp>
        <p:nvSpPr>
          <p:cNvPr id="6" name="Segnaposto numero diapositiva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392056-250F-451B-8220-C6035B62CDEF}" type="slidenum">
              <a:rPr lang="it-IT" smtClean="0"/>
              <a:pPr/>
              <a:t>‹N›</a:t>
            </a:fld>
            <a:endParaRPr lang="it-IT"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images.google.it/imgres?imgurl=http://www.complexlab.com/Members/steverza/immagini/freud.jpg&amp;imgrefurl=http://www.complexlab.com/Members/steverza/articoli/tavola-rotonda-immaginaria-sulla-leadership/&amp;h=343&amp;w=493&amp;sz=24&amp;hl=it&amp;start=79&amp;tbnid=7WDUfOrXy_IZOM:&amp;tbnh=90&amp;tbnw=130&amp;prev=/images?q=sigmund+freud&amp;start=60&amp;gbv=2&amp;ndsp=20&amp;hl=it&amp;sa=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ormAutofit/>
          </a:bodyPr>
          <a:lstStyle/>
          <a:p>
            <a:r>
              <a:rPr lang="it-IT" sz="2800" b="1" dirty="0" smtClean="0">
                <a:solidFill>
                  <a:schemeClr val="accent4">
                    <a:lumMod val="75000"/>
                  </a:schemeClr>
                </a:solidFill>
                <a:latin typeface="Bradley Hand ITC" pitchFamily="66" charset="0"/>
              </a:rPr>
              <a:t>LE SCOPERTE FREUDIANE E LA PRODUZIONE LETTERARIE DEL PRIMO NOVECENTO</a:t>
            </a:r>
            <a:endParaRPr lang="it-IT" sz="2800" b="1" dirty="0">
              <a:solidFill>
                <a:schemeClr val="accent4">
                  <a:lumMod val="75000"/>
                </a:schemeClr>
              </a:solidFill>
              <a:latin typeface="Bradley Hand ITC" pitchFamily="66" charset="0"/>
            </a:endParaRPr>
          </a:p>
        </p:txBody>
      </p:sp>
      <p:sp>
        <p:nvSpPr>
          <p:cNvPr id="3" name="Sottotitolo 2"/>
          <p:cNvSpPr>
            <a:spLocks noGrp="1"/>
          </p:cNvSpPr>
          <p:nvPr>
            <p:ph type="subTitle" idx="1"/>
          </p:nvPr>
        </p:nvSpPr>
        <p:spPr/>
        <p:txBody>
          <a:bodyPr>
            <a:normAutofit/>
          </a:bodyPr>
          <a:lstStyle/>
          <a:p>
            <a:r>
              <a:rPr lang="it-IT" sz="2000" smtClean="0"/>
              <a:t>Di Silvia Restifa</a:t>
            </a:r>
          </a:p>
          <a:p>
            <a:r>
              <a:rPr lang="it-IT" sz="2000" smtClean="0"/>
              <a:t>a.s. 2007/2008</a:t>
            </a:r>
          </a:p>
          <a:p>
            <a:r>
              <a:rPr lang="it-IT" sz="2000" smtClean="0"/>
              <a:t>ISIS Archimede</a:t>
            </a:r>
            <a:endParaRPr lang="it-IT" sz="20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2000"/>
                                        <p:tgtEl>
                                          <p:spTgt spid="2"/>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1000"/>
                                        <p:tgtEl>
                                          <p:spTgt spid="3">
                                            <p:txEl>
                                              <p:pRg st="0" end="0"/>
                                            </p:txEl>
                                          </p:spTgt>
                                        </p:tgtEl>
                                      </p:cBhvr>
                                    </p:animEffect>
                                  </p:childTnLst>
                                </p:cTn>
                              </p:par>
                            </p:childTnLst>
                          </p:cTn>
                        </p:par>
                        <p:par>
                          <p:cTn id="12" fill="hold">
                            <p:stCondLst>
                              <p:cond delay="3000"/>
                            </p:stCondLst>
                            <p:childTnLst>
                              <p:par>
                                <p:cTn id="13" presetID="22" presetClass="entr" presetSubtype="4"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1000"/>
                                        <p:tgtEl>
                                          <p:spTgt spid="3">
                                            <p:txEl>
                                              <p:pRg st="1" end="1"/>
                                            </p:txEl>
                                          </p:spTgt>
                                        </p:tgtEl>
                                      </p:cBhvr>
                                    </p:animEffect>
                                  </p:childTnLst>
                                </p:cTn>
                              </p:par>
                            </p:childTnLst>
                          </p:cTn>
                        </p:par>
                        <p:par>
                          <p:cTn id="16" fill="hold">
                            <p:stCondLst>
                              <p:cond delay="4000"/>
                            </p:stCondLst>
                            <p:childTnLst>
                              <p:par>
                                <p:cTn id="17" presetID="22" presetClass="entr" presetSubtype="4"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b="1" dirty="0" smtClean="0">
                <a:solidFill>
                  <a:srgbClr val="FFC000"/>
                </a:solidFill>
                <a:latin typeface="Bradley Hand ITC" pitchFamily="66" charset="0"/>
                <a:cs typeface="Times New Roman" pitchFamily="18" charset="0"/>
              </a:rPr>
              <a:t>APPROFONDIMENTO</a:t>
            </a:r>
            <a:endParaRPr lang="it-IT" b="1" dirty="0">
              <a:solidFill>
                <a:srgbClr val="FFC000"/>
              </a:solidFill>
              <a:latin typeface="Bradley Hand ITC" pitchFamily="66" charset="0"/>
              <a:cs typeface="Times New Roman" pitchFamily="18" charset="0"/>
            </a:endParaRPr>
          </a:p>
        </p:txBody>
      </p:sp>
      <p:sp>
        <p:nvSpPr>
          <p:cNvPr id="5" name="Rettangolo 4"/>
          <p:cNvSpPr/>
          <p:nvPr/>
        </p:nvSpPr>
        <p:spPr>
          <a:xfrm>
            <a:off x="285720" y="1142985"/>
            <a:ext cx="8572560" cy="5262979"/>
          </a:xfrm>
          <a:prstGeom prst="rect">
            <a:avLst/>
          </a:prstGeom>
        </p:spPr>
        <p:txBody>
          <a:bodyPr wrap="square">
            <a:spAutoFit/>
          </a:bodyPr>
          <a:lstStyle/>
          <a:p>
            <a:r>
              <a:rPr lang="it-IT" sz="1400" dirty="0" smtClean="0">
                <a:latin typeface="Times New Roman" pitchFamily="18" charset="0"/>
                <a:cs typeface="Times New Roman" pitchFamily="18" charset="0"/>
              </a:rPr>
              <a:t>Sebbene le scoperte di Freud nel campo della cura dei disturbi psichici furono innovative agli occhi della società occidentale del 900, molte delle caratteristiche del processo di transfert e in particolare della catarsi si possono ritrovare nelle teorie dell'antica filosofia orientale dello Raja </a:t>
            </a:r>
            <a:r>
              <a:rPr lang="it-IT" sz="1400" dirty="0" err="1" smtClean="0">
                <a:latin typeface="Times New Roman" pitchFamily="18" charset="0"/>
                <a:cs typeface="Times New Roman" pitchFamily="18" charset="0"/>
              </a:rPr>
              <a:t>Joga</a:t>
            </a:r>
            <a:r>
              <a:rPr lang="it-IT" sz="1400" dirty="0" smtClean="0">
                <a:latin typeface="Times New Roman" pitchFamily="18" charset="0"/>
                <a:cs typeface="Times New Roman" pitchFamily="18" charset="0"/>
              </a:rPr>
              <a:t>, che si può far risalire a circa il 2500 a.c..</a:t>
            </a:r>
          </a:p>
          <a:p>
            <a:r>
              <a:rPr lang="it-IT" sz="1400" dirty="0" smtClean="0">
                <a:latin typeface="Times New Roman" pitchFamily="18" charset="0"/>
                <a:cs typeface="Times New Roman" pitchFamily="18" charset="0"/>
              </a:rPr>
              <a:t>Questo tipo di Joga ha come scopo la liberazione dell'uomo dalla sofferenza, che è creata dalla mente.</a:t>
            </a:r>
          </a:p>
          <a:p>
            <a:r>
              <a:rPr lang="it-IT" sz="1400" dirty="0" smtClean="0">
                <a:latin typeface="Times New Roman" pitchFamily="18" charset="0"/>
                <a:cs typeface="Times New Roman" pitchFamily="18" charset="0"/>
              </a:rPr>
              <a:t>Il nostro carattere, il nostro comportamento e le nostre azioni sono condizionate dalle esperienze che viviamo dalla nascita.</a:t>
            </a:r>
          </a:p>
          <a:p>
            <a:r>
              <a:rPr lang="it-IT" sz="1400" dirty="0" smtClean="0">
                <a:latin typeface="Times New Roman" pitchFamily="18" charset="0"/>
                <a:cs typeface="Times New Roman" pitchFamily="18" charset="0"/>
              </a:rPr>
              <a:t>Molte di queste esperienze ci traumatizzano siccome non riusciamo a metabolizzarle e in generale a capirle.</a:t>
            </a:r>
          </a:p>
          <a:p>
            <a:r>
              <a:rPr lang="it-IT" sz="1400" dirty="0" smtClean="0">
                <a:latin typeface="Times New Roman" pitchFamily="18" charset="0"/>
                <a:cs typeface="Times New Roman" pitchFamily="18" charset="0"/>
              </a:rPr>
              <a:t>La rimozione avviene solitamente in età infantile, e ciò che non vogliamo ricordare viene portato all'inconscio che nello Joga viene chiamato se inferiore.</a:t>
            </a:r>
          </a:p>
          <a:p>
            <a:r>
              <a:rPr lang="it-IT" sz="1400" dirty="0" smtClean="0">
                <a:latin typeface="Times New Roman" pitchFamily="18" charset="0"/>
                <a:cs typeface="Times New Roman" pitchFamily="18" charset="0"/>
              </a:rPr>
              <a:t>Il raggiungimento della catarsi, e cioè la liberazione dal se inferiore avviene non tramite tecniche psicologiche, ma attraverso la meditazione.</a:t>
            </a:r>
          </a:p>
          <a:p>
            <a:r>
              <a:rPr lang="it-IT" sz="1400" dirty="0" smtClean="0">
                <a:latin typeface="Times New Roman" pitchFamily="18" charset="0"/>
                <a:cs typeface="Times New Roman" pitchFamily="18" charset="0"/>
              </a:rPr>
              <a:t>La meditazione è un processo che và più a fondo della psicoanalisi e a differenza di quest'ultima è un'esperienza interamente personale, che sviluppa nell'individuo la coscienza di se e l'intuizione, molto importante perché aiuta l'uomo a palesare gli inganni della mente.</a:t>
            </a:r>
          </a:p>
          <a:p>
            <a:r>
              <a:rPr lang="it-IT" sz="1400" dirty="0" smtClean="0">
                <a:latin typeface="Times New Roman" pitchFamily="18" charset="0"/>
                <a:cs typeface="Times New Roman" pitchFamily="18" charset="0"/>
              </a:rPr>
              <a:t>Attraverso questa "autoanalisi" l'uomo scava dentro di se per capire quali ricordi influenzano le sue abitudini, che il più delle volte sono atti inconsci. </a:t>
            </a:r>
          </a:p>
          <a:p>
            <a:r>
              <a:rPr lang="it-IT" sz="1400" dirty="0" smtClean="0">
                <a:latin typeface="Times New Roman" pitchFamily="18" charset="0"/>
                <a:cs typeface="Times New Roman" pitchFamily="18" charset="0"/>
              </a:rPr>
              <a:t>Un tipico esempio è legato al rapporto del bambino con uno dei genitori: se una bambina ha avuto un rapporto difficile con il padre e in particolare quest'ultimo è risultato poco presente o peggio l’ha abbandonata, privandola del suo amore, la donna adulta tenderà, inconsciamente, ad avere rapporti sentimentali in cui il compagno finirà sempre per abbandonarla, lasciando la donna desiderosa di amore.</a:t>
            </a:r>
          </a:p>
          <a:p>
            <a:r>
              <a:rPr lang="it-IT" sz="1400" dirty="0" smtClean="0">
                <a:latin typeface="Times New Roman" pitchFamily="18" charset="0"/>
                <a:cs typeface="Times New Roman" pitchFamily="18" charset="0"/>
              </a:rPr>
              <a:t>Il processo della meditazione è lungo e faticoso, in quanto abbiamo paura di scoprire la verità e di soffrire ancora di più di quanto non avessimo mai fatto.</a:t>
            </a:r>
          </a:p>
          <a:p>
            <a:r>
              <a:rPr lang="it-IT" sz="1400" dirty="0" smtClean="0">
                <a:latin typeface="Times New Roman" pitchFamily="18" charset="0"/>
                <a:cs typeface="Times New Roman" pitchFamily="18" charset="0"/>
              </a:rPr>
              <a:t>Ma quando un problema, un ricordo viene "portato alla luce" della coscienza i pesi e gli atteggiamenti legati a quel determinato trauma scompaiono e l'individuo è finalmente consapevole.</a:t>
            </a:r>
            <a:endParaRPr lang="it-IT" sz="1400" dirty="0">
              <a:latin typeface="Times New Roman" pitchFamily="18" charset="0"/>
              <a:cs typeface="Times New Roman"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7" presetClass="entr" presetSubtype="2"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0" fill="hold"/>
                                        <p:tgtEl>
                                          <p:spTgt spid="5"/>
                                        </p:tgtEl>
                                        <p:attrNameLst>
                                          <p:attrName>ppt_x</p:attrName>
                                        </p:attrNameLst>
                                      </p:cBhvr>
                                      <p:tavLst>
                                        <p:tav tm="0">
                                          <p:val>
                                            <p:strVal val="1+#ppt_w/2"/>
                                          </p:val>
                                        </p:tav>
                                        <p:tav tm="100000">
                                          <p:val>
                                            <p:strVal val="#ppt_x"/>
                                          </p:val>
                                        </p:tav>
                                      </p:tavLst>
                                    </p:anim>
                                    <p:anim calcmode="lin" valueType="num">
                                      <p:cBhvr additive="base">
                                        <p:cTn id="12" dur="5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chemeClr val="accent4">
                    <a:lumMod val="75000"/>
                  </a:schemeClr>
                </a:solidFill>
                <a:latin typeface="Bradley Hand ITC" pitchFamily="66" charset="0"/>
                <a:cs typeface="Times New Roman" pitchFamily="18" charset="0"/>
              </a:rPr>
              <a:t>Sigmund Freud</a:t>
            </a:r>
            <a:endParaRPr lang="it-IT" b="1" dirty="0">
              <a:solidFill>
                <a:schemeClr val="accent4">
                  <a:lumMod val="75000"/>
                </a:schemeClr>
              </a:solidFill>
              <a:latin typeface="Bradley Hand ITC" pitchFamily="66" charset="0"/>
              <a:cs typeface="Times New Roman" pitchFamily="18" charset="0"/>
            </a:endParaRPr>
          </a:p>
        </p:txBody>
      </p:sp>
      <p:sp>
        <p:nvSpPr>
          <p:cNvPr id="3" name="Segnaposto contenuto 2"/>
          <p:cNvSpPr>
            <a:spLocks noGrp="1"/>
          </p:cNvSpPr>
          <p:nvPr>
            <p:ph idx="1"/>
          </p:nvPr>
        </p:nvSpPr>
        <p:spPr>
          <a:xfrm>
            <a:off x="457200" y="1600202"/>
            <a:ext cx="3829048" cy="4525963"/>
          </a:xfrm>
        </p:spPr>
        <p:txBody>
          <a:bodyPr>
            <a:normAutofit/>
          </a:bodyPr>
          <a:lstStyle/>
          <a:p>
            <a:pPr>
              <a:buNone/>
            </a:pPr>
            <a:r>
              <a:rPr lang="it-IT" sz="1800" dirty="0" smtClean="0">
                <a:latin typeface="Times New Roman" pitchFamily="18" charset="0"/>
                <a:cs typeface="Times New Roman" pitchFamily="18" charset="0"/>
              </a:rPr>
              <a:t>Nacque a Moravia nel 1856 e quattro anni più tardi si trasferì a Vienna, dove compì tutti i suoi studi.</a:t>
            </a:r>
          </a:p>
          <a:p>
            <a:pPr>
              <a:buNone/>
            </a:pPr>
            <a:r>
              <a:rPr lang="it-IT" sz="1800" dirty="0" smtClean="0">
                <a:latin typeface="Times New Roman" pitchFamily="18" charset="0"/>
                <a:cs typeface="Times New Roman" pitchFamily="18" charset="0"/>
              </a:rPr>
              <a:t>Nel 1880 ottiene la laurea in medicina e due anni dopo, fallita la carriera accademica si dedicò al lavoro di psichiatra.</a:t>
            </a:r>
          </a:p>
          <a:p>
            <a:pPr>
              <a:buNone/>
            </a:pPr>
            <a:r>
              <a:rPr lang="it-IT" sz="1800" dirty="0" smtClean="0">
                <a:latin typeface="Times New Roman" pitchFamily="18" charset="0"/>
                <a:cs typeface="Times New Roman" pitchFamily="18" charset="0"/>
              </a:rPr>
              <a:t>Importanti furono i suoi viaggi in Francia, in cui si avvicinò alle tecniche d’ipnosi per la cura delle nevrosi.</a:t>
            </a:r>
          </a:p>
          <a:p>
            <a:endParaRPr lang="it-IT" dirty="0"/>
          </a:p>
        </p:txBody>
      </p:sp>
      <p:pic>
        <p:nvPicPr>
          <p:cNvPr id="2054" name="Picture 6" descr="http://tbn0.google.com/images?q=tbn:7WDUfOrXy_IZOM:http://www.complexlab.com/Members/steverza/immagini/freud.jpg">
            <a:hlinkClick r:id="rId2"/>
          </p:cNvPr>
          <p:cNvPicPr>
            <a:picLocks noChangeAspect="1" noChangeArrowheads="1"/>
          </p:cNvPicPr>
          <p:nvPr/>
        </p:nvPicPr>
        <p:blipFill>
          <a:blip r:embed="rId3"/>
          <a:srcRect/>
          <a:stretch>
            <a:fillRect/>
          </a:stretch>
        </p:blipFill>
        <p:spPr bwMode="auto">
          <a:xfrm>
            <a:off x="5040309" y="2395890"/>
            <a:ext cx="3246467" cy="224755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2054"/>
                                        </p:tgtEl>
                                        <p:attrNameLst>
                                          <p:attrName>style.visibility</p:attrName>
                                        </p:attrNameLst>
                                      </p:cBhvr>
                                      <p:to>
                                        <p:strVal val="visible"/>
                                      </p:to>
                                    </p:set>
                                    <p:animEffect transition="in" filter="diamond(in)">
                                      <p:cBhvr>
                                        <p:cTn id="11" dur="2000"/>
                                        <p:tgtEl>
                                          <p:spTgt spid="2054"/>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000" b="1" dirty="0" smtClean="0">
                <a:solidFill>
                  <a:schemeClr val="accent4">
                    <a:lumMod val="60000"/>
                    <a:lumOff val="40000"/>
                  </a:schemeClr>
                </a:solidFill>
                <a:latin typeface="Bradley Hand ITC" pitchFamily="66" charset="0"/>
                <a:cs typeface="Times New Roman" pitchFamily="18" charset="0"/>
              </a:rPr>
              <a:t>La prima topica</a:t>
            </a:r>
            <a:endParaRPr lang="it-IT" sz="4000" b="1" dirty="0">
              <a:solidFill>
                <a:schemeClr val="accent4">
                  <a:lumMod val="60000"/>
                  <a:lumOff val="40000"/>
                </a:schemeClr>
              </a:solidFill>
              <a:latin typeface="Bradley Hand ITC" pitchFamily="66" charset="0"/>
              <a:cs typeface="Times New Roman" pitchFamily="18" charset="0"/>
            </a:endParaRPr>
          </a:p>
        </p:txBody>
      </p:sp>
      <p:sp>
        <p:nvSpPr>
          <p:cNvPr id="3" name="Segnaposto contenuto 2"/>
          <p:cNvSpPr>
            <a:spLocks noGrp="1"/>
          </p:cNvSpPr>
          <p:nvPr>
            <p:ph idx="1"/>
          </p:nvPr>
        </p:nvSpPr>
        <p:spPr/>
        <p:txBody>
          <a:bodyPr>
            <a:noAutofit/>
          </a:bodyPr>
          <a:lstStyle/>
          <a:p>
            <a:pPr>
              <a:buNone/>
            </a:pPr>
            <a:r>
              <a:rPr lang="it-IT" sz="1600" dirty="0" smtClean="0">
                <a:latin typeface="Times New Roman" pitchFamily="18" charset="0"/>
                <a:cs typeface="Times New Roman" pitchFamily="18" charset="0"/>
              </a:rPr>
              <a:t>Nel 1900 Freud arrivò a tracciare la sua prima topica in cui suddivideva la psiche umana, l’io, l’anima in tre caratteri: l’inconscio o subconscio, il preconscio e il conscio.</a:t>
            </a:r>
          </a:p>
          <a:p>
            <a:pPr>
              <a:buNone/>
            </a:pPr>
            <a:r>
              <a:rPr lang="it-IT" sz="1600" dirty="0" smtClean="0">
                <a:latin typeface="Times New Roman" pitchFamily="18" charset="0"/>
                <a:cs typeface="Times New Roman" pitchFamily="18" charset="0"/>
              </a:rPr>
              <a:t>A differenza della filosofia tradizionale Freud ribalta e capovolge l’idea di anima: infatti il filosofo viennese credeva che la realtà della psiche fosse inconscia e che solo una piccolissima parte fosse costituita dal conscio.</a:t>
            </a:r>
          </a:p>
          <a:p>
            <a:pPr>
              <a:buNone/>
            </a:pPr>
            <a:r>
              <a:rPr lang="it-IT" sz="1600" dirty="0" smtClean="0">
                <a:latin typeface="Times New Roman" pitchFamily="18" charset="0"/>
                <a:cs typeface="Times New Roman" pitchFamily="18" charset="0"/>
              </a:rPr>
              <a:t>Di conseguenza abbiamo che:</a:t>
            </a:r>
          </a:p>
          <a:p>
            <a:pPr>
              <a:buNone/>
            </a:pPr>
            <a:r>
              <a:rPr lang="it-IT" sz="1600" dirty="0" smtClean="0">
                <a:latin typeface="Times New Roman" pitchFamily="18" charset="0"/>
                <a:cs typeface="Times New Roman" pitchFamily="18" charset="0"/>
              </a:rPr>
              <a:t>-</a:t>
            </a:r>
            <a:r>
              <a:rPr lang="it-IT" sz="1600" b="1" dirty="0" smtClean="0">
                <a:latin typeface="Times New Roman" pitchFamily="18" charset="0"/>
                <a:cs typeface="Times New Roman" pitchFamily="18" charset="0"/>
              </a:rPr>
              <a:t>conscio: </a:t>
            </a:r>
            <a:r>
              <a:rPr lang="it-IT" sz="1600" dirty="0" smtClean="0">
                <a:latin typeface="Times New Roman" pitchFamily="18" charset="0"/>
                <a:cs typeface="Times New Roman" pitchFamily="18" charset="0"/>
              </a:rPr>
              <a:t>costituito da pensieri, azioni e giudizi. Obbedisce alle regole della logica e allo spazio-tempo.</a:t>
            </a:r>
          </a:p>
          <a:p>
            <a:pPr>
              <a:buNone/>
            </a:pPr>
            <a:r>
              <a:rPr lang="it-IT" sz="1600" dirty="0" smtClean="0">
                <a:latin typeface="Times New Roman" pitchFamily="18" charset="0"/>
                <a:cs typeface="Times New Roman" pitchFamily="18" charset="0"/>
              </a:rPr>
              <a:t>-</a:t>
            </a:r>
            <a:r>
              <a:rPr lang="it-IT" sz="1600" b="1" dirty="0" smtClean="0">
                <a:latin typeface="Times New Roman" pitchFamily="18" charset="0"/>
                <a:cs typeface="Times New Roman" pitchFamily="18" charset="0"/>
              </a:rPr>
              <a:t>preconscio:</a:t>
            </a:r>
            <a:r>
              <a:rPr lang="it-IT" sz="1600" dirty="0" smtClean="0">
                <a:latin typeface="Times New Roman" pitchFamily="18" charset="0"/>
                <a:cs typeface="Times New Roman" pitchFamily="18" charset="0"/>
              </a:rPr>
              <a:t> costituito da tutti i ricordi che momentaneamente si sono trascurati, ma che con uno sforzo  mnemonico si riusciranno a riportare alla coscienza.</a:t>
            </a:r>
          </a:p>
          <a:p>
            <a:pPr>
              <a:buNone/>
            </a:pPr>
            <a:r>
              <a:rPr lang="it-IT" sz="1600" dirty="0" smtClean="0">
                <a:latin typeface="Times New Roman" pitchFamily="18" charset="0"/>
                <a:cs typeface="Times New Roman" pitchFamily="18" charset="0"/>
              </a:rPr>
              <a:t>-</a:t>
            </a:r>
            <a:r>
              <a:rPr lang="it-IT" sz="1600" b="1" dirty="0" smtClean="0">
                <a:latin typeface="Times New Roman" pitchFamily="18" charset="0"/>
                <a:cs typeface="Times New Roman" pitchFamily="18" charset="0"/>
              </a:rPr>
              <a:t>inconscio:</a:t>
            </a:r>
            <a:r>
              <a:rPr lang="it-IT" sz="1600" dirty="0" smtClean="0">
                <a:latin typeface="Times New Roman" pitchFamily="18" charset="0"/>
                <a:cs typeface="Times New Roman" pitchFamily="18" charset="0"/>
              </a:rPr>
              <a:t> non obbedisce a nulla che sia razionale, né alla concezione spazio-temporale. E’ composto da tutti quei ricordi cui la nostra coscienza non riesce ad accedere. Sono ricordi che la sfera conscia rimuove poiché troppo dolorosi; non si vogliono ricordare.</a:t>
            </a:r>
          </a:p>
          <a:p>
            <a:pPr>
              <a:buNone/>
            </a:pPr>
            <a:r>
              <a:rPr lang="it-IT" sz="1600" dirty="0" smtClean="0">
                <a:latin typeface="Times New Roman" pitchFamily="18" charset="0"/>
                <a:cs typeface="Times New Roman" pitchFamily="18" charset="0"/>
              </a:rPr>
              <a:t>Freud teorizza poi che si può accedere a tali ricordi solo attraverso la catarsi, le associazioni libere. Il medico deve cercare di instaurare un rapporto “familiare” con il paziente, farlo rilassare. Una volta che il paziente si confida con il medico, abbiamo la scarica emotiva e da qui l’inizio della guarigione.</a:t>
            </a:r>
          </a:p>
          <a:p>
            <a:pPr>
              <a:buNone/>
            </a:pPr>
            <a:endParaRPr lang="it-IT" sz="1600" dirty="0">
              <a:latin typeface="Times New Roman" pitchFamily="18" charset="0"/>
              <a:cs typeface="Times New Roman"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par>
                          <p:cTn id="13" fill="hold">
                            <p:stCondLst>
                              <p:cond delay="3000"/>
                            </p:stCondLst>
                            <p:childTnLst>
                              <p:par>
                                <p:cTn id="14" presetID="10" presetClass="entr" presetSubtype="0"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childTnLst>
                          </p:cTn>
                        </p:par>
                        <p:par>
                          <p:cTn id="17" fill="hold">
                            <p:stCondLst>
                              <p:cond delay="5000"/>
                            </p:stCondLst>
                            <p:childTnLst>
                              <p:par>
                                <p:cTn id="18" presetID="10" presetClass="entr" presetSubtype="0"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childTnLst>
                          </p:cTn>
                        </p:par>
                        <p:par>
                          <p:cTn id="21" fill="hold">
                            <p:stCondLst>
                              <p:cond delay="7000"/>
                            </p:stCondLst>
                            <p:childTnLst>
                              <p:par>
                                <p:cTn id="22" presetID="10" presetClass="entr" presetSubtype="0" fill="hold" grpId="0"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2000"/>
                                        <p:tgtEl>
                                          <p:spTgt spid="3">
                                            <p:txEl>
                                              <p:pRg st="3" end="3"/>
                                            </p:txEl>
                                          </p:spTgt>
                                        </p:tgtEl>
                                      </p:cBhvr>
                                    </p:animEffect>
                                  </p:childTnLst>
                                </p:cTn>
                              </p:par>
                            </p:childTnLst>
                          </p:cTn>
                        </p:par>
                        <p:par>
                          <p:cTn id="25" fill="hold">
                            <p:stCondLst>
                              <p:cond delay="9000"/>
                            </p:stCondLst>
                            <p:childTnLst>
                              <p:par>
                                <p:cTn id="26" presetID="10" presetClass="entr" presetSubtype="0" fill="hold" grpId="0"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2000"/>
                                        <p:tgtEl>
                                          <p:spTgt spid="3">
                                            <p:txEl>
                                              <p:pRg st="4" end="4"/>
                                            </p:txEl>
                                          </p:spTgt>
                                        </p:tgtEl>
                                      </p:cBhvr>
                                    </p:animEffect>
                                  </p:childTnLst>
                                </p:cTn>
                              </p:par>
                            </p:childTnLst>
                          </p:cTn>
                        </p:par>
                        <p:par>
                          <p:cTn id="29" fill="hold">
                            <p:stCondLst>
                              <p:cond delay="11000"/>
                            </p:stCondLst>
                            <p:childTnLst>
                              <p:par>
                                <p:cTn id="30" presetID="10" presetClass="entr" presetSubtype="0" fill="hold" grpId="0"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par>
                          <p:cTn id="33" fill="hold">
                            <p:stCondLst>
                              <p:cond delay="13000"/>
                            </p:stCondLst>
                            <p:childTnLst>
                              <p:par>
                                <p:cTn id="34" presetID="10" presetClass="entr" presetSubtype="0" fill="hold" grpId="0" nodeType="after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28596" y="214290"/>
            <a:ext cx="8229600" cy="1143000"/>
          </a:xfrm>
        </p:spPr>
        <p:txBody>
          <a:bodyPr/>
          <a:lstStyle/>
          <a:p>
            <a:r>
              <a:rPr lang="it-IT" b="1" dirty="0" smtClean="0">
                <a:solidFill>
                  <a:schemeClr val="accent4">
                    <a:lumMod val="60000"/>
                    <a:lumOff val="40000"/>
                  </a:schemeClr>
                </a:solidFill>
                <a:latin typeface="Bradley Hand ITC" pitchFamily="66" charset="0"/>
                <a:cs typeface="Times New Roman" pitchFamily="18" charset="0"/>
              </a:rPr>
              <a:t>La seconda topica</a:t>
            </a:r>
            <a:endParaRPr lang="it-IT" b="1" dirty="0">
              <a:solidFill>
                <a:schemeClr val="accent4">
                  <a:lumMod val="60000"/>
                  <a:lumOff val="40000"/>
                </a:schemeClr>
              </a:solidFill>
              <a:latin typeface="Bradley Hand ITC" pitchFamily="66" charset="0"/>
              <a:cs typeface="Times New Roman" pitchFamily="18" charset="0"/>
            </a:endParaRPr>
          </a:p>
        </p:txBody>
      </p:sp>
      <p:sp>
        <p:nvSpPr>
          <p:cNvPr id="20" name="Segnaposto contenuto 19"/>
          <p:cNvSpPr>
            <a:spLocks noGrp="1"/>
          </p:cNvSpPr>
          <p:nvPr>
            <p:ph idx="1"/>
          </p:nvPr>
        </p:nvSpPr>
        <p:spPr>
          <a:xfrm>
            <a:off x="214283" y="1142985"/>
            <a:ext cx="5400684" cy="4286280"/>
          </a:xfrm>
        </p:spPr>
        <p:txBody>
          <a:bodyPr>
            <a:normAutofit/>
          </a:bodyPr>
          <a:lstStyle/>
          <a:p>
            <a:pPr>
              <a:buNone/>
            </a:pPr>
            <a:r>
              <a:rPr lang="it-IT" sz="1400" dirty="0" smtClean="0">
                <a:latin typeface="Times New Roman" pitchFamily="18" charset="0"/>
                <a:cs typeface="Times New Roman" pitchFamily="18" charset="0"/>
              </a:rPr>
              <a:t>A partire dal 1920 abbiamo la seconda topica, che delinea con maggior precisione le tre sfere della psiche umana: l’io, l’es e il super-io.</a:t>
            </a:r>
          </a:p>
          <a:p>
            <a:pPr>
              <a:buNone/>
            </a:pPr>
            <a:r>
              <a:rPr lang="it-IT" sz="1400" dirty="0" smtClean="0">
                <a:latin typeface="Times New Roman" pitchFamily="18" charset="0"/>
                <a:cs typeface="Times New Roman" pitchFamily="18" charset="0"/>
              </a:rPr>
              <a:t>- l’es (egli, lui): è l’istanza primaria, la realtà impersonale, l’inconscio puro. Nell’es risiedono tutti gli istinti più profondi, le pulsioni dell’uomo. Queste pulsioni sono disorganizzate e atemporali, agendo al di là della logica, della moralità e del bene. L’es risponde solo alla legge del piacere ed è una realtà antitetica rispetto al super-io.</a:t>
            </a:r>
          </a:p>
          <a:p>
            <a:pPr>
              <a:buNone/>
            </a:pPr>
            <a:r>
              <a:rPr lang="it-IT" sz="1400" dirty="0" smtClean="0">
                <a:latin typeface="Times New Roman" pitchFamily="18" charset="0"/>
                <a:cs typeface="Times New Roman" pitchFamily="18" charset="0"/>
              </a:rPr>
              <a:t>- il super-io: è la coscienza morale che l’uomo ha elaborato interiorizzando le figure genitoriali in età infantile, e assimilando i divieti della società in cui cresce. Il super-io coincide con la complessità dei divieti etico - morali che abbiamo assimilato fin da bambini (divieti, proibizioni, proscrizioni). Di conseguenza,al contrario dei genitori, questa entità manca di un elemento affettivo, risultando puro elemento proibitivo e punitivo.</a:t>
            </a:r>
          </a:p>
          <a:p>
            <a:pPr>
              <a:buNone/>
            </a:pPr>
            <a:r>
              <a:rPr lang="it-IT" sz="1400" dirty="0" smtClean="0">
                <a:latin typeface="Times New Roman" pitchFamily="18" charset="0"/>
                <a:cs typeface="Times New Roman" pitchFamily="18" charset="0"/>
              </a:rPr>
              <a:t>- l’io (ich): è la sfera logica, e deve fungere da filtro tra gli imperativi del super-io e i desideri e le pulsioni dell’es.  l’io è quindi un’entità duttile, che deve mediare tra due realtà opposte. </a:t>
            </a:r>
          </a:p>
          <a:p>
            <a:endParaRPr lang="it-IT" dirty="0"/>
          </a:p>
        </p:txBody>
      </p:sp>
      <p:pic>
        <p:nvPicPr>
          <p:cNvPr id="4" name="Immagine 3" descr="Image"/>
          <p:cNvPicPr/>
          <p:nvPr/>
        </p:nvPicPr>
        <p:blipFill>
          <a:blip r:embed="rId3"/>
          <a:srcRect/>
          <a:stretch>
            <a:fillRect/>
          </a:stretch>
        </p:blipFill>
        <p:spPr bwMode="auto">
          <a:xfrm>
            <a:off x="5500695" y="2500308"/>
            <a:ext cx="3429024" cy="2286016"/>
          </a:xfrm>
          <a:prstGeom prst="rect">
            <a:avLst/>
          </a:prstGeom>
          <a:noFill/>
          <a:ln w="9525">
            <a:noFill/>
            <a:miter lim="800000"/>
            <a:headEnd/>
            <a:tailEnd/>
          </a:ln>
        </p:spPr>
      </p:pic>
      <p:sp>
        <p:nvSpPr>
          <p:cNvPr id="15" name="CasellaDiTesto 14"/>
          <p:cNvSpPr txBox="1"/>
          <p:nvPr/>
        </p:nvSpPr>
        <p:spPr>
          <a:xfrm>
            <a:off x="285720" y="5286388"/>
            <a:ext cx="8286808" cy="954107"/>
          </a:xfrm>
          <a:prstGeom prst="rect">
            <a:avLst/>
          </a:prstGeom>
          <a:noFill/>
        </p:spPr>
        <p:txBody>
          <a:bodyPr wrap="square" rtlCol="0">
            <a:spAutoFit/>
          </a:bodyPr>
          <a:lstStyle/>
          <a:p>
            <a:r>
              <a:rPr lang="it-IT" sz="1400" dirty="0" smtClean="0">
                <a:latin typeface="Times New Roman" pitchFamily="18" charset="0"/>
                <a:cs typeface="Times New Roman" pitchFamily="18" charset="0"/>
              </a:rPr>
              <a:t>Bisogna però precisare che il </a:t>
            </a:r>
            <a:r>
              <a:rPr lang="it-IT" sz="1400" dirty="0" smtClean="0">
                <a:latin typeface="Times New Roman" pitchFamily="18" charset="0"/>
                <a:cs typeface="Times New Roman" pitchFamily="18" charset="0"/>
              </a:rPr>
              <a:t>super-io </a:t>
            </a:r>
            <a:r>
              <a:rPr lang="it-IT" sz="1400" dirty="0" smtClean="0">
                <a:latin typeface="Times New Roman" pitchFamily="18" charset="0"/>
                <a:cs typeface="Times New Roman" pitchFamily="18" charset="0"/>
              </a:rPr>
              <a:t>non appartiene del tutto alla sfera conscia.</a:t>
            </a:r>
          </a:p>
          <a:p>
            <a:r>
              <a:rPr lang="it-IT" sz="1400" dirty="0" smtClean="0">
                <a:latin typeface="Times New Roman" pitchFamily="18" charset="0"/>
                <a:cs typeface="Times New Roman" pitchFamily="18" charset="0"/>
              </a:rPr>
              <a:t>Freud stesso ha paragonato la psiche umana ad un iceberg: la parte emergente rappresenta il conscio e la parte sommersa l’inconscio. A differenza del super-io e dell’io, che sono in parte consci, l’es è completamente inconscio.</a:t>
            </a:r>
            <a:endParaRPr lang="it-IT" sz="1400" dirty="0">
              <a:latin typeface="Times New Roman" pitchFamily="18" charset="0"/>
              <a:cs typeface="Times New Roman"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1" fill="hold" grpId="0" nodeType="after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wipe(up)">
                                      <p:cBhvr>
                                        <p:cTn id="12" dur="3000"/>
                                        <p:tgtEl>
                                          <p:spTgt spid="20">
                                            <p:txEl>
                                              <p:pRg st="0" end="0"/>
                                            </p:txEl>
                                          </p:spTgt>
                                        </p:tgtEl>
                                      </p:cBhvr>
                                    </p:animEffect>
                                  </p:childTnLst>
                                </p:cTn>
                              </p:par>
                            </p:childTnLst>
                          </p:cTn>
                        </p:par>
                        <p:par>
                          <p:cTn id="13" fill="hold">
                            <p:stCondLst>
                              <p:cond delay="4000"/>
                            </p:stCondLst>
                            <p:childTnLst>
                              <p:par>
                                <p:cTn id="14" presetID="22" presetClass="entr" presetSubtype="1" fill="hold" grpId="0" nodeType="afterEffect">
                                  <p:stCondLst>
                                    <p:cond delay="0"/>
                                  </p:stCondLst>
                                  <p:childTnLst>
                                    <p:set>
                                      <p:cBhvr>
                                        <p:cTn id="15" dur="1" fill="hold">
                                          <p:stCondLst>
                                            <p:cond delay="0"/>
                                          </p:stCondLst>
                                        </p:cTn>
                                        <p:tgtEl>
                                          <p:spTgt spid="20">
                                            <p:txEl>
                                              <p:pRg st="1" end="1"/>
                                            </p:txEl>
                                          </p:spTgt>
                                        </p:tgtEl>
                                        <p:attrNameLst>
                                          <p:attrName>style.visibility</p:attrName>
                                        </p:attrNameLst>
                                      </p:cBhvr>
                                      <p:to>
                                        <p:strVal val="visible"/>
                                      </p:to>
                                    </p:set>
                                    <p:animEffect transition="in" filter="wipe(up)">
                                      <p:cBhvr>
                                        <p:cTn id="16" dur="3000"/>
                                        <p:tgtEl>
                                          <p:spTgt spid="20">
                                            <p:txEl>
                                              <p:pRg st="1" end="1"/>
                                            </p:txEl>
                                          </p:spTgt>
                                        </p:tgtEl>
                                      </p:cBhvr>
                                    </p:animEffect>
                                  </p:childTnLst>
                                </p:cTn>
                              </p:par>
                            </p:childTnLst>
                          </p:cTn>
                        </p:par>
                        <p:par>
                          <p:cTn id="17" fill="hold">
                            <p:stCondLst>
                              <p:cond delay="7000"/>
                            </p:stCondLst>
                            <p:childTnLst>
                              <p:par>
                                <p:cTn id="18" presetID="22" presetClass="entr" presetSubtype="1" fill="hold" grpId="0" nodeType="afterEffect">
                                  <p:stCondLst>
                                    <p:cond delay="0"/>
                                  </p:stCondLst>
                                  <p:childTnLst>
                                    <p:set>
                                      <p:cBhvr>
                                        <p:cTn id="19" dur="1" fill="hold">
                                          <p:stCondLst>
                                            <p:cond delay="0"/>
                                          </p:stCondLst>
                                        </p:cTn>
                                        <p:tgtEl>
                                          <p:spTgt spid="20">
                                            <p:txEl>
                                              <p:pRg st="2" end="2"/>
                                            </p:txEl>
                                          </p:spTgt>
                                        </p:tgtEl>
                                        <p:attrNameLst>
                                          <p:attrName>style.visibility</p:attrName>
                                        </p:attrNameLst>
                                      </p:cBhvr>
                                      <p:to>
                                        <p:strVal val="visible"/>
                                      </p:to>
                                    </p:set>
                                    <p:animEffect transition="in" filter="wipe(up)">
                                      <p:cBhvr>
                                        <p:cTn id="20" dur="3000"/>
                                        <p:tgtEl>
                                          <p:spTgt spid="20">
                                            <p:txEl>
                                              <p:pRg st="2" end="2"/>
                                            </p:txEl>
                                          </p:spTgt>
                                        </p:tgtEl>
                                      </p:cBhvr>
                                    </p:animEffect>
                                  </p:childTnLst>
                                </p:cTn>
                              </p:par>
                            </p:childTnLst>
                          </p:cTn>
                        </p:par>
                        <p:par>
                          <p:cTn id="21" fill="hold">
                            <p:stCondLst>
                              <p:cond delay="10000"/>
                            </p:stCondLst>
                            <p:childTnLst>
                              <p:par>
                                <p:cTn id="22" presetID="22" presetClass="entr" presetSubtype="1" fill="hold" grpId="0" nodeType="afterEffect">
                                  <p:stCondLst>
                                    <p:cond delay="0"/>
                                  </p:stCondLst>
                                  <p:childTnLst>
                                    <p:set>
                                      <p:cBhvr>
                                        <p:cTn id="23" dur="1" fill="hold">
                                          <p:stCondLst>
                                            <p:cond delay="0"/>
                                          </p:stCondLst>
                                        </p:cTn>
                                        <p:tgtEl>
                                          <p:spTgt spid="20">
                                            <p:txEl>
                                              <p:pRg st="3" end="3"/>
                                            </p:txEl>
                                          </p:spTgt>
                                        </p:tgtEl>
                                        <p:attrNameLst>
                                          <p:attrName>style.visibility</p:attrName>
                                        </p:attrNameLst>
                                      </p:cBhvr>
                                      <p:to>
                                        <p:strVal val="visible"/>
                                      </p:to>
                                    </p:set>
                                    <p:animEffect transition="in" filter="wipe(up)">
                                      <p:cBhvr>
                                        <p:cTn id="24" dur="3000"/>
                                        <p:tgtEl>
                                          <p:spTgt spid="20">
                                            <p:txEl>
                                              <p:pRg st="3" end="3"/>
                                            </p:txEl>
                                          </p:spTgt>
                                        </p:tgtEl>
                                      </p:cBhvr>
                                    </p:animEffect>
                                  </p:childTnLst>
                                </p:cTn>
                              </p:par>
                            </p:childTnLst>
                          </p:cTn>
                        </p:par>
                        <p:par>
                          <p:cTn id="25" fill="hold">
                            <p:stCondLst>
                              <p:cond delay="13000"/>
                            </p:stCondLst>
                            <p:childTnLst>
                              <p:par>
                                <p:cTn id="26" presetID="4" presetClass="entr" presetSubtype="32"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ox(out)">
                                      <p:cBhvr>
                                        <p:cTn id="28" dur="2000"/>
                                        <p:tgtEl>
                                          <p:spTgt spid="4"/>
                                        </p:tgtEl>
                                      </p:cBhvr>
                                    </p:animEffect>
                                  </p:childTnLst>
                                </p:cTn>
                              </p:par>
                            </p:childTnLst>
                          </p:cTn>
                        </p:par>
                        <p:par>
                          <p:cTn id="29" fill="hold">
                            <p:stCondLst>
                              <p:cond delay="15000"/>
                            </p:stCondLst>
                            <p:childTnLst>
                              <p:par>
                                <p:cTn id="30" presetID="22" presetClass="entr" presetSubtype="1" fill="hold" grpId="1"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uild="p"/>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chemeClr val="accent1">
                    <a:lumMod val="75000"/>
                  </a:schemeClr>
                </a:solidFill>
                <a:latin typeface="Bradley Hand ITC" pitchFamily="66" charset="0"/>
                <a:cs typeface="Times New Roman" pitchFamily="18" charset="0"/>
              </a:rPr>
              <a:t>UMBERTO SABA</a:t>
            </a:r>
            <a:endParaRPr lang="it-IT" b="1" dirty="0">
              <a:solidFill>
                <a:schemeClr val="accent1">
                  <a:lumMod val="75000"/>
                </a:schemeClr>
              </a:solidFill>
              <a:latin typeface="Bradley Hand ITC" pitchFamily="66" charset="0"/>
              <a:cs typeface="Times New Roman" pitchFamily="18" charset="0"/>
            </a:endParaRPr>
          </a:p>
        </p:txBody>
      </p:sp>
      <p:sp>
        <p:nvSpPr>
          <p:cNvPr id="3" name="Segnaposto contenuto 2"/>
          <p:cNvSpPr>
            <a:spLocks noGrp="1"/>
          </p:cNvSpPr>
          <p:nvPr>
            <p:ph idx="1"/>
          </p:nvPr>
        </p:nvSpPr>
        <p:spPr>
          <a:xfrm>
            <a:off x="428596" y="1285861"/>
            <a:ext cx="4686304" cy="4983179"/>
          </a:xfrm>
          <a:solidFill>
            <a:schemeClr val="bg1"/>
          </a:solidFill>
          <a:ln>
            <a:noFill/>
          </a:ln>
        </p:spPr>
        <p:style>
          <a:lnRef idx="2">
            <a:schemeClr val="dk1"/>
          </a:lnRef>
          <a:fillRef idx="1">
            <a:schemeClr val="lt1"/>
          </a:fillRef>
          <a:effectRef idx="0">
            <a:schemeClr val="dk1"/>
          </a:effectRef>
          <a:fontRef idx="minor">
            <a:schemeClr val="dk1"/>
          </a:fontRef>
        </p:style>
        <p:txBody>
          <a:bodyPr>
            <a:normAutofit fontScale="92500" lnSpcReduction="20000"/>
          </a:bodyPr>
          <a:lstStyle/>
          <a:p>
            <a:pPr>
              <a:buNone/>
            </a:pPr>
            <a:r>
              <a:rPr lang="it-IT" sz="1600" dirty="0" smtClean="0">
                <a:latin typeface="Times New Roman" pitchFamily="18" charset="0"/>
                <a:cs typeface="Times New Roman" pitchFamily="18" charset="0"/>
              </a:rPr>
              <a:t>Saba nacque a Trieste nel 1883, città che allora faceva </a:t>
            </a:r>
          </a:p>
          <a:p>
            <a:pPr>
              <a:buNone/>
            </a:pPr>
            <a:r>
              <a:rPr lang="it-IT" sz="1600" dirty="0" smtClean="0">
                <a:latin typeface="Times New Roman" pitchFamily="18" charset="0"/>
                <a:cs typeface="Times New Roman" pitchFamily="18" charset="0"/>
              </a:rPr>
              <a:t>ancora parte dell’impero astro-ungarico.</a:t>
            </a:r>
          </a:p>
          <a:p>
            <a:pPr>
              <a:buNone/>
            </a:pPr>
            <a:endParaRPr lang="it-IT" sz="1600" dirty="0" smtClean="0">
              <a:latin typeface="Times New Roman" pitchFamily="18" charset="0"/>
              <a:cs typeface="Times New Roman" pitchFamily="18" charset="0"/>
            </a:endParaRPr>
          </a:p>
          <a:p>
            <a:pPr>
              <a:buNone/>
            </a:pPr>
            <a:r>
              <a:rPr lang="it-IT" sz="1600" dirty="0" smtClean="0">
                <a:latin typeface="Times New Roman" pitchFamily="18" charset="0"/>
                <a:cs typeface="Times New Roman" pitchFamily="18" charset="0"/>
              </a:rPr>
              <a:t>Il padre, Ugo Edoardo Poli, era di origine veneziana e </a:t>
            </a:r>
          </a:p>
          <a:p>
            <a:pPr>
              <a:buNone/>
            </a:pPr>
            <a:r>
              <a:rPr lang="it-IT" sz="1600" dirty="0" smtClean="0">
                <a:latin typeface="Times New Roman" pitchFamily="18" charset="0"/>
                <a:cs typeface="Times New Roman" pitchFamily="18" charset="0"/>
              </a:rPr>
              <a:t>la madre, Felicita Rachele Cohen, apparteneva ad una </a:t>
            </a:r>
          </a:p>
          <a:p>
            <a:pPr>
              <a:buNone/>
            </a:pPr>
            <a:r>
              <a:rPr lang="it-IT" sz="1600" dirty="0" smtClean="0">
                <a:latin typeface="Times New Roman" pitchFamily="18" charset="0"/>
                <a:cs typeface="Times New Roman" pitchFamily="18" charset="0"/>
              </a:rPr>
              <a:t>famiglia  ebrea di piccoli commercianti.</a:t>
            </a:r>
          </a:p>
          <a:p>
            <a:pPr>
              <a:buNone/>
            </a:pPr>
            <a:endParaRPr lang="it-IT" sz="1600" dirty="0" smtClean="0">
              <a:latin typeface="Times New Roman" pitchFamily="18" charset="0"/>
              <a:cs typeface="Times New Roman" pitchFamily="18" charset="0"/>
            </a:endParaRPr>
          </a:p>
          <a:p>
            <a:pPr>
              <a:buNone/>
            </a:pPr>
            <a:r>
              <a:rPr lang="it-IT" sz="1600" dirty="0" smtClean="0">
                <a:latin typeface="Times New Roman" pitchFamily="18" charset="0"/>
                <a:cs typeface="Times New Roman" pitchFamily="18" charset="0"/>
              </a:rPr>
              <a:t>Alla nascita di Umberto il padre aveva già </a:t>
            </a:r>
          </a:p>
          <a:p>
            <a:pPr>
              <a:buNone/>
            </a:pPr>
            <a:r>
              <a:rPr lang="it-IT" sz="1600" dirty="0" smtClean="0">
                <a:latin typeface="Times New Roman" pitchFamily="18" charset="0"/>
                <a:cs typeface="Times New Roman" pitchFamily="18" charset="0"/>
              </a:rPr>
              <a:t>abbandonato la madre. Questo fu un fatto importante</a:t>
            </a:r>
          </a:p>
          <a:p>
            <a:pPr>
              <a:buNone/>
            </a:pPr>
            <a:r>
              <a:rPr lang="it-IT" sz="1600" dirty="0" smtClean="0">
                <a:latin typeface="Times New Roman" pitchFamily="18" charset="0"/>
                <a:cs typeface="Times New Roman" pitchFamily="18" charset="0"/>
              </a:rPr>
              <a:t>nella vita del giovane poeta, poiché il risentimento </a:t>
            </a:r>
          </a:p>
          <a:p>
            <a:pPr>
              <a:buNone/>
            </a:pPr>
            <a:r>
              <a:rPr lang="it-IT" sz="1600" dirty="0" smtClean="0">
                <a:latin typeface="Times New Roman" pitchFamily="18" charset="0"/>
                <a:cs typeface="Times New Roman" pitchFamily="18" charset="0"/>
              </a:rPr>
              <a:t>della madre condizionò l’opinione che il figlio potesse</a:t>
            </a:r>
          </a:p>
          <a:p>
            <a:pPr>
              <a:buNone/>
            </a:pPr>
            <a:r>
              <a:rPr lang="it-IT" sz="1600" dirty="0" smtClean="0">
                <a:latin typeface="Times New Roman" pitchFamily="18" charset="0"/>
                <a:cs typeface="Times New Roman" pitchFamily="18" charset="0"/>
              </a:rPr>
              <a:t>avere del padre.</a:t>
            </a:r>
          </a:p>
          <a:p>
            <a:pPr>
              <a:buNone/>
            </a:pPr>
            <a:endParaRPr lang="it-IT" sz="1600" dirty="0" smtClean="0">
              <a:latin typeface="Times New Roman" pitchFamily="18" charset="0"/>
              <a:cs typeface="Times New Roman" pitchFamily="18" charset="0"/>
            </a:endParaRPr>
          </a:p>
          <a:p>
            <a:pPr>
              <a:buNone/>
            </a:pPr>
            <a:r>
              <a:rPr lang="it-IT" sz="1600" dirty="0" smtClean="0">
                <a:latin typeface="Times New Roman" pitchFamily="18" charset="0"/>
                <a:cs typeface="Times New Roman" pitchFamily="18" charset="0"/>
              </a:rPr>
              <a:t>Come Italo Svevo, Saba ebbe delle grandi difficoltà nel</a:t>
            </a:r>
          </a:p>
          <a:p>
            <a:pPr>
              <a:buNone/>
            </a:pPr>
            <a:r>
              <a:rPr lang="it-IT" sz="1600" dirty="0" smtClean="0">
                <a:latin typeface="Times New Roman" pitchFamily="18" charset="0"/>
                <a:cs typeface="Times New Roman" pitchFamily="18" charset="0"/>
              </a:rPr>
              <a:t>Farsi conoscere in territorio italiano, ma venne </a:t>
            </a:r>
          </a:p>
          <a:p>
            <a:pPr>
              <a:buNone/>
            </a:pPr>
            <a:r>
              <a:rPr lang="it-IT" sz="1600" dirty="0" smtClean="0">
                <a:latin typeface="Times New Roman" pitchFamily="18" charset="0"/>
                <a:cs typeface="Times New Roman" pitchFamily="18" charset="0"/>
              </a:rPr>
              <a:t>apprezzato all’estero.</a:t>
            </a:r>
          </a:p>
          <a:p>
            <a:pPr>
              <a:buNone/>
            </a:pPr>
            <a:endParaRPr lang="it-IT" sz="1600" dirty="0" smtClean="0">
              <a:latin typeface="Times New Roman" pitchFamily="18" charset="0"/>
              <a:cs typeface="Times New Roman" pitchFamily="18" charset="0"/>
            </a:endParaRPr>
          </a:p>
          <a:p>
            <a:pPr>
              <a:buNone/>
            </a:pPr>
            <a:r>
              <a:rPr lang="it-IT" sz="1600" dirty="0" smtClean="0">
                <a:latin typeface="Times New Roman" pitchFamily="18" charset="0"/>
                <a:cs typeface="Times New Roman" pitchFamily="18" charset="0"/>
              </a:rPr>
              <a:t>Un incontro importante fu quello con la psicoanalisi</a:t>
            </a:r>
          </a:p>
          <a:p>
            <a:pPr>
              <a:buNone/>
            </a:pPr>
            <a:r>
              <a:rPr lang="it-IT" sz="1600" dirty="0" smtClean="0">
                <a:latin typeface="Times New Roman" pitchFamily="18" charset="0"/>
                <a:cs typeface="Times New Roman" pitchFamily="18" charset="0"/>
              </a:rPr>
              <a:t>Avvenuto nel 1928 quando Saba entrò in cura dall’allie</a:t>
            </a:r>
          </a:p>
          <a:p>
            <a:pPr>
              <a:buNone/>
            </a:pPr>
            <a:r>
              <a:rPr lang="it-IT" sz="1600" dirty="0" smtClean="0">
                <a:latin typeface="Times New Roman" pitchFamily="18" charset="0"/>
                <a:cs typeface="Times New Roman" pitchFamily="18" charset="0"/>
              </a:rPr>
              <a:t>vo  di Freud, Edoardo Weiss.</a:t>
            </a:r>
          </a:p>
        </p:txBody>
      </p:sp>
      <p:pic>
        <p:nvPicPr>
          <p:cNvPr id="1026" name="Picture 2" descr="C:\Documents and Settings\pc1\Desktop\images[11].jpg"/>
          <p:cNvPicPr>
            <a:picLocks noChangeAspect="1" noChangeArrowheads="1"/>
          </p:cNvPicPr>
          <p:nvPr/>
        </p:nvPicPr>
        <p:blipFill>
          <a:blip r:embed="rId2">
            <a:lum bright="-10000" contrast="-10000"/>
          </a:blip>
          <a:srcRect/>
          <a:stretch>
            <a:fillRect/>
          </a:stretch>
        </p:blipFill>
        <p:spPr bwMode="auto">
          <a:xfrm>
            <a:off x="5929325" y="2428869"/>
            <a:ext cx="1647831" cy="297800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diamond(in)">
                                      <p:cBhvr>
                                        <p:cTn id="11" dur="2000"/>
                                        <p:tgtEl>
                                          <p:spTgt spid="1026"/>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fade">
                                      <p:cBhvr>
                                        <p:cTn id="15" dur="1000"/>
                                        <p:tgtEl>
                                          <p:spTgt spid="3">
                                            <p:bg/>
                                          </p:spTgt>
                                        </p:tgtEl>
                                      </p:cBhvr>
                                    </p:animEffect>
                                  </p:childTnLst>
                                </p:cTn>
                              </p:par>
                            </p:childTnLst>
                          </p:cTn>
                        </p:par>
                        <p:par>
                          <p:cTn id="16" fill="hold">
                            <p:stCondLst>
                              <p:cond delay="5000"/>
                            </p:stCondLst>
                            <p:childTnLst>
                              <p:par>
                                <p:cTn id="17" presetID="10"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childTnLst>
                                </p:cTn>
                              </p:par>
                            </p:childTnLst>
                          </p:cTn>
                        </p:par>
                        <p:par>
                          <p:cTn id="20" fill="hold">
                            <p:stCondLst>
                              <p:cond delay="6000"/>
                            </p:stCondLst>
                            <p:childTnLst>
                              <p:par>
                                <p:cTn id="21" presetID="10" presetClass="entr" presetSubtype="0" fill="hold" grpId="0" nodeType="after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childTnLst>
                                </p:cTn>
                              </p:par>
                            </p:childTnLst>
                          </p:cTn>
                        </p:par>
                        <p:par>
                          <p:cTn id="24" fill="hold">
                            <p:stCondLst>
                              <p:cond delay="7000"/>
                            </p:stCondLst>
                            <p:childTnLst>
                              <p:par>
                                <p:cTn id="25" presetID="10" presetClass="entr" presetSubtype="0"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childTnLst>
                                </p:cTn>
                              </p:par>
                            </p:childTnLst>
                          </p:cTn>
                        </p:par>
                        <p:par>
                          <p:cTn id="28" fill="hold">
                            <p:stCondLst>
                              <p:cond delay="8000"/>
                            </p:stCondLst>
                            <p:childTnLst>
                              <p:par>
                                <p:cTn id="29" presetID="10"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childTnLst>
                                </p:cTn>
                              </p:par>
                            </p:childTnLst>
                          </p:cTn>
                        </p:par>
                        <p:par>
                          <p:cTn id="32" fill="hold">
                            <p:stCondLst>
                              <p:cond delay="9000"/>
                            </p:stCondLst>
                            <p:childTnLst>
                              <p:par>
                                <p:cTn id="33" presetID="10" presetClass="entr" presetSubtype="0" fill="hold" grpId="0" nodeType="after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childTnLst>
                                </p:cTn>
                              </p:par>
                            </p:childTnLst>
                          </p:cTn>
                        </p:par>
                        <p:par>
                          <p:cTn id="36" fill="hold">
                            <p:stCondLst>
                              <p:cond delay="10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000"/>
                                        <p:tgtEl>
                                          <p:spTgt spid="3">
                                            <p:txEl>
                                              <p:pRg st="7" end="7"/>
                                            </p:txEl>
                                          </p:spTgt>
                                        </p:tgtEl>
                                      </p:cBhvr>
                                    </p:animEffect>
                                  </p:childTnLst>
                                </p:cTn>
                              </p:par>
                            </p:childTnLst>
                          </p:cTn>
                        </p:par>
                        <p:par>
                          <p:cTn id="40" fill="hold">
                            <p:stCondLst>
                              <p:cond delay="110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000"/>
                                        <p:tgtEl>
                                          <p:spTgt spid="3">
                                            <p:txEl>
                                              <p:pRg st="8" end="8"/>
                                            </p:txEl>
                                          </p:spTgt>
                                        </p:tgtEl>
                                      </p:cBhvr>
                                    </p:animEffec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1000"/>
                                        <p:tgtEl>
                                          <p:spTgt spid="3">
                                            <p:txEl>
                                              <p:pRg st="9" end="9"/>
                                            </p:txEl>
                                          </p:spTgt>
                                        </p:tgtEl>
                                      </p:cBhvr>
                                    </p:animEffect>
                                  </p:childTnLst>
                                </p:cTn>
                              </p:par>
                            </p:childTnLst>
                          </p:cTn>
                        </p:par>
                        <p:par>
                          <p:cTn id="48" fill="hold">
                            <p:stCondLst>
                              <p:cond delay="13000"/>
                            </p:stCondLst>
                            <p:childTnLst>
                              <p:par>
                                <p:cTn id="49" presetID="10" presetClass="entr" presetSubtype="0" fill="hold" grpId="0"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childTnLst>
                                </p:cTn>
                              </p:par>
                            </p:childTnLst>
                          </p:cTn>
                        </p:par>
                        <p:par>
                          <p:cTn id="52" fill="hold">
                            <p:stCondLst>
                              <p:cond delay="14000"/>
                            </p:stCondLst>
                            <p:childTnLst>
                              <p:par>
                                <p:cTn id="53" presetID="10" presetClass="entr" presetSubtype="0" fill="hold" grpId="0"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1000"/>
                                        <p:tgtEl>
                                          <p:spTgt spid="3">
                                            <p:txEl>
                                              <p:pRg st="11" end="11"/>
                                            </p:txEl>
                                          </p:spTgt>
                                        </p:tgtEl>
                                      </p:cBhvr>
                                    </p:animEffect>
                                  </p:childTnLst>
                                </p:cTn>
                              </p:par>
                            </p:childTnLst>
                          </p:cTn>
                        </p:par>
                        <p:par>
                          <p:cTn id="56" fill="hold">
                            <p:stCondLst>
                              <p:cond delay="15000"/>
                            </p:stCondLst>
                            <p:childTnLst>
                              <p:par>
                                <p:cTn id="57" presetID="10" presetClass="entr" presetSubtype="0" fill="hold" grpId="0" nodeType="after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animEffect transition="in" filter="fade">
                                      <p:cBhvr>
                                        <p:cTn id="59" dur="1000"/>
                                        <p:tgtEl>
                                          <p:spTgt spid="3">
                                            <p:txEl>
                                              <p:pRg st="13" end="13"/>
                                            </p:txEl>
                                          </p:spTgt>
                                        </p:tgtEl>
                                      </p:cBhvr>
                                    </p:animEffect>
                                  </p:childTnLst>
                                </p:cTn>
                              </p:par>
                            </p:childTnLst>
                          </p:cTn>
                        </p:par>
                        <p:par>
                          <p:cTn id="60" fill="hold">
                            <p:stCondLst>
                              <p:cond delay="16000"/>
                            </p:stCondLst>
                            <p:childTnLst>
                              <p:par>
                                <p:cTn id="61" presetID="10" presetClass="entr" presetSubtype="0" fill="hold" grpId="0" nodeType="after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animEffect transition="in" filter="fade">
                                      <p:cBhvr>
                                        <p:cTn id="63" dur="1000"/>
                                        <p:tgtEl>
                                          <p:spTgt spid="3">
                                            <p:txEl>
                                              <p:pRg st="14" end="14"/>
                                            </p:txEl>
                                          </p:spTgt>
                                        </p:tgtEl>
                                      </p:cBhvr>
                                    </p:animEffect>
                                  </p:childTnLst>
                                </p:cTn>
                              </p:par>
                            </p:childTnLst>
                          </p:cTn>
                        </p:par>
                        <p:par>
                          <p:cTn id="64" fill="hold">
                            <p:stCondLst>
                              <p:cond delay="17000"/>
                            </p:stCondLst>
                            <p:childTnLst>
                              <p:par>
                                <p:cTn id="65" presetID="10" presetClass="entr" presetSubtype="0" fill="hold" grpId="0" nodeType="afterEffect">
                                  <p:stCondLst>
                                    <p:cond delay="0"/>
                                  </p:stCondLst>
                                  <p:childTnLst>
                                    <p:set>
                                      <p:cBhvr>
                                        <p:cTn id="66" dur="1" fill="hold">
                                          <p:stCondLst>
                                            <p:cond delay="0"/>
                                          </p:stCondLst>
                                        </p:cTn>
                                        <p:tgtEl>
                                          <p:spTgt spid="3">
                                            <p:txEl>
                                              <p:pRg st="15" end="15"/>
                                            </p:txEl>
                                          </p:spTgt>
                                        </p:tgtEl>
                                        <p:attrNameLst>
                                          <p:attrName>style.visibility</p:attrName>
                                        </p:attrNameLst>
                                      </p:cBhvr>
                                      <p:to>
                                        <p:strVal val="visible"/>
                                      </p:to>
                                    </p:set>
                                    <p:animEffect transition="in" filter="fade">
                                      <p:cBhvr>
                                        <p:cTn id="67" dur="1000"/>
                                        <p:tgtEl>
                                          <p:spTgt spid="3">
                                            <p:txEl>
                                              <p:pRg st="15" end="15"/>
                                            </p:txEl>
                                          </p:spTgt>
                                        </p:tgtEl>
                                      </p:cBhvr>
                                    </p:animEffect>
                                  </p:childTnLst>
                                </p:cTn>
                              </p:par>
                            </p:childTnLst>
                          </p:cTn>
                        </p:par>
                        <p:par>
                          <p:cTn id="68" fill="hold">
                            <p:stCondLst>
                              <p:cond delay="18000"/>
                            </p:stCondLst>
                            <p:childTnLst>
                              <p:par>
                                <p:cTn id="69" presetID="10" presetClass="entr" presetSubtype="0" fill="hold" grpId="0" nodeType="afterEffect">
                                  <p:stCondLst>
                                    <p:cond delay="0"/>
                                  </p:stCondLst>
                                  <p:childTnLst>
                                    <p:set>
                                      <p:cBhvr>
                                        <p:cTn id="70" dur="1" fill="hold">
                                          <p:stCondLst>
                                            <p:cond delay="0"/>
                                          </p:stCondLst>
                                        </p:cTn>
                                        <p:tgtEl>
                                          <p:spTgt spid="3">
                                            <p:txEl>
                                              <p:pRg st="17" end="17"/>
                                            </p:txEl>
                                          </p:spTgt>
                                        </p:tgtEl>
                                        <p:attrNameLst>
                                          <p:attrName>style.visibility</p:attrName>
                                        </p:attrNameLst>
                                      </p:cBhvr>
                                      <p:to>
                                        <p:strVal val="visible"/>
                                      </p:to>
                                    </p:set>
                                    <p:animEffect transition="in" filter="fade">
                                      <p:cBhvr>
                                        <p:cTn id="71" dur="1000"/>
                                        <p:tgtEl>
                                          <p:spTgt spid="3">
                                            <p:txEl>
                                              <p:pRg st="17" end="17"/>
                                            </p:txEl>
                                          </p:spTgt>
                                        </p:tgtEl>
                                      </p:cBhvr>
                                    </p:animEffect>
                                  </p:childTnLst>
                                </p:cTn>
                              </p:par>
                            </p:childTnLst>
                          </p:cTn>
                        </p:par>
                        <p:par>
                          <p:cTn id="72" fill="hold">
                            <p:stCondLst>
                              <p:cond delay="19000"/>
                            </p:stCondLst>
                            <p:childTnLst>
                              <p:par>
                                <p:cTn id="73" presetID="10" presetClass="entr" presetSubtype="0" fill="hold" grpId="0" nodeType="afterEffect">
                                  <p:stCondLst>
                                    <p:cond delay="0"/>
                                  </p:stCondLst>
                                  <p:childTnLst>
                                    <p:set>
                                      <p:cBhvr>
                                        <p:cTn id="74" dur="1" fill="hold">
                                          <p:stCondLst>
                                            <p:cond delay="0"/>
                                          </p:stCondLst>
                                        </p:cTn>
                                        <p:tgtEl>
                                          <p:spTgt spid="3">
                                            <p:txEl>
                                              <p:pRg st="18" end="18"/>
                                            </p:txEl>
                                          </p:spTgt>
                                        </p:tgtEl>
                                        <p:attrNameLst>
                                          <p:attrName>style.visibility</p:attrName>
                                        </p:attrNameLst>
                                      </p:cBhvr>
                                      <p:to>
                                        <p:strVal val="visible"/>
                                      </p:to>
                                    </p:set>
                                    <p:animEffect transition="in" filter="fade">
                                      <p:cBhvr>
                                        <p:cTn id="75" dur="1000"/>
                                        <p:tgtEl>
                                          <p:spTgt spid="3">
                                            <p:txEl>
                                              <p:pRg st="18" end="18"/>
                                            </p:txEl>
                                          </p:spTgt>
                                        </p:tgtEl>
                                      </p:cBhvr>
                                    </p:animEffect>
                                  </p:childTnLst>
                                </p:cTn>
                              </p:par>
                            </p:childTnLst>
                          </p:cTn>
                        </p:par>
                        <p:par>
                          <p:cTn id="76" fill="hold">
                            <p:stCondLst>
                              <p:cond delay="20000"/>
                            </p:stCondLst>
                            <p:childTnLst>
                              <p:par>
                                <p:cTn id="77" presetID="10" presetClass="entr" presetSubtype="0" fill="hold" grpId="0" nodeType="afterEffect">
                                  <p:stCondLst>
                                    <p:cond delay="0"/>
                                  </p:stCondLst>
                                  <p:childTnLst>
                                    <p:set>
                                      <p:cBhvr>
                                        <p:cTn id="78" dur="1" fill="hold">
                                          <p:stCondLst>
                                            <p:cond delay="0"/>
                                          </p:stCondLst>
                                        </p:cTn>
                                        <p:tgtEl>
                                          <p:spTgt spid="3">
                                            <p:txEl>
                                              <p:pRg st="19" end="19"/>
                                            </p:txEl>
                                          </p:spTgt>
                                        </p:tgtEl>
                                        <p:attrNameLst>
                                          <p:attrName>style.visibility</p:attrName>
                                        </p:attrNameLst>
                                      </p:cBhvr>
                                      <p:to>
                                        <p:strVal val="visible"/>
                                      </p:to>
                                    </p:set>
                                    <p:animEffect transition="in" filter="fade">
                                      <p:cBhvr>
                                        <p:cTn id="79" dur="1000"/>
                                        <p:tgtEl>
                                          <p:spTgt spid="3">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b="1" dirty="0" smtClean="0">
                <a:solidFill>
                  <a:schemeClr val="tx2">
                    <a:lumMod val="60000"/>
                    <a:lumOff val="40000"/>
                  </a:schemeClr>
                </a:solidFill>
                <a:latin typeface="Blackadder ITC" pitchFamily="82" charset="0"/>
                <a:cs typeface="Times New Roman" pitchFamily="18" charset="0"/>
              </a:rPr>
              <a:t>Mio padre è stato per me “l’assassino”</a:t>
            </a:r>
            <a:endParaRPr lang="it-IT" b="1" dirty="0">
              <a:solidFill>
                <a:schemeClr val="tx2">
                  <a:lumMod val="60000"/>
                  <a:lumOff val="40000"/>
                </a:schemeClr>
              </a:solidFill>
              <a:latin typeface="Blackadder ITC" pitchFamily="82" charset="0"/>
              <a:cs typeface="Times New Roman" pitchFamily="18" charset="0"/>
            </a:endParaRPr>
          </a:p>
        </p:txBody>
      </p:sp>
      <p:sp>
        <p:nvSpPr>
          <p:cNvPr id="3" name="Segnaposto contenuto 2"/>
          <p:cNvSpPr>
            <a:spLocks noGrp="1"/>
          </p:cNvSpPr>
          <p:nvPr>
            <p:ph idx="1"/>
          </p:nvPr>
        </p:nvSpPr>
        <p:spPr>
          <a:xfrm>
            <a:off x="2071669" y="1643026"/>
            <a:ext cx="5072099" cy="4714932"/>
          </a:xfrm>
        </p:spPr>
        <p:txBody>
          <a:bodyPr>
            <a:noAutofit/>
          </a:bodyPr>
          <a:lstStyle/>
          <a:p>
            <a:pPr>
              <a:buNone/>
            </a:pPr>
            <a:r>
              <a:rPr lang="it-IT" sz="2000" b="1" dirty="0" smtClean="0">
                <a:effectLst>
                  <a:outerShdw blurRad="38100" dist="38100" dir="2700000" algn="tl">
                    <a:srgbClr val="000000">
                      <a:alpha val="43137"/>
                    </a:srgbClr>
                  </a:outerShdw>
                </a:effectLst>
                <a:latin typeface="Bradley Hand ITC" pitchFamily="66" charset="0"/>
              </a:rPr>
              <a:t>Mio padre è stato per me "l'assassino"; </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fino ai vent'anni che l'ho conosciuto.</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Allora ho visto ch'egli era un bambino, </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e che il dono ch'io ho da lui l'ho avuto.</a:t>
            </a:r>
          </a:p>
          <a:p>
            <a:pPr>
              <a:buNone/>
            </a:pPr>
            <a:r>
              <a:rPr lang="it-IT" sz="2000" b="1" dirty="0" smtClean="0">
                <a:effectLst>
                  <a:outerShdw blurRad="38100" dist="38100" dir="2700000" algn="tl">
                    <a:srgbClr val="000000">
                      <a:alpha val="43137"/>
                    </a:srgbClr>
                  </a:outerShdw>
                </a:effectLst>
                <a:latin typeface="Bradley Hand ITC" pitchFamily="66" charset="0"/>
              </a:rPr>
              <a:t>Aveva in volto il mio sguardo azzurrino,</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un sorriso, in miseria, dolce e astuto.</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Andò sempre pel mondo pellegrino;</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più d'una donna che l'ha amato e pasciuto.</a:t>
            </a:r>
          </a:p>
          <a:p>
            <a:pPr>
              <a:buNone/>
            </a:pPr>
            <a:r>
              <a:rPr lang="it-IT" sz="2000" b="1" dirty="0" smtClean="0">
                <a:effectLst>
                  <a:outerShdw blurRad="38100" dist="38100" dir="2700000" algn="tl">
                    <a:srgbClr val="000000">
                      <a:alpha val="43137"/>
                    </a:srgbClr>
                  </a:outerShdw>
                </a:effectLst>
                <a:latin typeface="Bradley Hand ITC" pitchFamily="66" charset="0"/>
              </a:rPr>
              <a:t>Egli era gaio e leggero; mia madre</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tutti sentiva della vita i pesi.</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Di mano ei gli sfuggì come un pallone.</a:t>
            </a:r>
          </a:p>
          <a:p>
            <a:pPr>
              <a:buNone/>
            </a:pPr>
            <a:r>
              <a:rPr lang="it-IT" sz="2000" b="1" dirty="0" smtClean="0">
                <a:effectLst>
                  <a:outerShdw blurRad="38100" dist="38100" dir="2700000" algn="tl">
                    <a:srgbClr val="000000">
                      <a:alpha val="43137"/>
                    </a:srgbClr>
                  </a:outerShdw>
                </a:effectLst>
                <a:latin typeface="Bradley Hand ITC" pitchFamily="66" charset="0"/>
              </a:rPr>
              <a:t>"Non somigliare - ammoniva - a tuo padre":</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ed io più tardi in me stesso lo intesi:</a:t>
            </a:r>
            <a:br>
              <a:rPr lang="it-IT" sz="2000" b="1" dirty="0" smtClean="0">
                <a:effectLst>
                  <a:outerShdw blurRad="38100" dist="38100" dir="2700000" algn="tl">
                    <a:srgbClr val="000000">
                      <a:alpha val="43137"/>
                    </a:srgbClr>
                  </a:outerShdw>
                </a:effectLst>
                <a:latin typeface="Bradley Hand ITC" pitchFamily="66" charset="0"/>
              </a:rPr>
            </a:br>
            <a:r>
              <a:rPr lang="it-IT" sz="2000" b="1" dirty="0" smtClean="0">
                <a:effectLst>
                  <a:outerShdw blurRad="38100" dist="38100" dir="2700000" algn="tl">
                    <a:srgbClr val="000000">
                      <a:alpha val="43137"/>
                    </a:srgbClr>
                  </a:outerShdw>
                </a:effectLst>
                <a:latin typeface="Bradley Hand ITC" pitchFamily="66" charset="0"/>
              </a:rPr>
              <a:t>Eran due razze in antica tenzone.</a:t>
            </a:r>
          </a:p>
          <a:p>
            <a:endParaRPr lang="it-IT" sz="2400" dirty="0">
              <a:latin typeface="Blackadder ITC" pitchFamily="8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8" presetClass="entr" presetSubtype="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Right)">
                                      <p:cBhvr>
                                        <p:cTn id="11" dur="2000"/>
                                        <p:tgtEl>
                                          <p:spTgt spid="3">
                                            <p:txEl>
                                              <p:pRg st="0" end="0"/>
                                            </p:txEl>
                                          </p:spTgt>
                                        </p:tgtEl>
                                      </p:cBhvr>
                                    </p:animEffect>
                                  </p:childTnLst>
                                </p:cTn>
                              </p:par>
                            </p:childTnLst>
                          </p:cTn>
                        </p:par>
                        <p:par>
                          <p:cTn id="12" fill="hold">
                            <p:stCondLst>
                              <p:cond delay="4000"/>
                            </p:stCondLst>
                            <p:childTnLst>
                              <p:par>
                                <p:cTn id="13" presetID="18" presetClass="entr" presetSubtype="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trips(downRight)">
                                      <p:cBhvr>
                                        <p:cTn id="15" dur="2000"/>
                                        <p:tgtEl>
                                          <p:spTgt spid="3">
                                            <p:txEl>
                                              <p:pRg st="1" end="1"/>
                                            </p:txEl>
                                          </p:spTgt>
                                        </p:tgtEl>
                                      </p:cBhvr>
                                    </p:animEffect>
                                  </p:childTnLst>
                                </p:cTn>
                              </p:par>
                            </p:childTnLst>
                          </p:cTn>
                        </p:par>
                        <p:par>
                          <p:cTn id="16" fill="hold">
                            <p:stCondLst>
                              <p:cond delay="6000"/>
                            </p:stCondLst>
                            <p:childTnLst>
                              <p:par>
                                <p:cTn id="17" presetID="18" presetClass="entr" presetSubtype="6"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trips(downRight)">
                                      <p:cBhvr>
                                        <p:cTn id="19" dur="2000"/>
                                        <p:tgtEl>
                                          <p:spTgt spid="3">
                                            <p:txEl>
                                              <p:pRg st="2" end="2"/>
                                            </p:txEl>
                                          </p:spTgt>
                                        </p:tgtEl>
                                      </p:cBhvr>
                                    </p:animEffect>
                                  </p:childTnLst>
                                </p:cTn>
                              </p:par>
                            </p:childTnLst>
                          </p:cTn>
                        </p:par>
                        <p:par>
                          <p:cTn id="20" fill="hold">
                            <p:stCondLst>
                              <p:cond delay="8000"/>
                            </p:stCondLst>
                            <p:childTnLst>
                              <p:par>
                                <p:cTn id="21" presetID="18" presetClass="entr" presetSubtype="6"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trips(downRight)">
                                      <p:cBhvr>
                                        <p:cTn id="2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642910" y="1571612"/>
            <a:ext cx="7858180" cy="4770537"/>
          </a:xfrm>
          <a:prstGeom prst="rect">
            <a:avLst/>
          </a:prstGeom>
        </p:spPr>
        <p:txBody>
          <a:bodyPr wrap="square">
            <a:spAutoFit/>
          </a:bodyPr>
          <a:lstStyle/>
          <a:p>
            <a:r>
              <a:rPr lang="it-IT" sz="1600" dirty="0" smtClean="0">
                <a:latin typeface="Times New Roman" pitchFamily="18" charset="0"/>
                <a:cs typeface="Times New Roman" pitchFamily="18" charset="0"/>
              </a:rPr>
              <a:t>Prendendo </a:t>
            </a:r>
            <a:r>
              <a:rPr lang="it-IT" sz="1600" dirty="0" smtClean="0">
                <a:latin typeface="Times New Roman" pitchFamily="18" charset="0"/>
                <a:cs typeface="Times New Roman" pitchFamily="18" charset="0"/>
              </a:rPr>
              <a:t>in </a:t>
            </a:r>
            <a:r>
              <a:rPr lang="it-IT" sz="1600" dirty="0" smtClean="0">
                <a:latin typeface="Times New Roman" pitchFamily="18" charset="0"/>
                <a:cs typeface="Times New Roman" pitchFamily="18" charset="0"/>
              </a:rPr>
              <a:t>considerazione i temi del componimento </a:t>
            </a:r>
            <a:r>
              <a:rPr lang="it-IT" sz="1600" dirty="0" smtClean="0">
                <a:latin typeface="Times New Roman" pitchFamily="18" charset="0"/>
                <a:cs typeface="Times New Roman" pitchFamily="18" charset="0"/>
              </a:rPr>
              <a:t>e la seconda topica di Freud possiamo con facilità individuare nel sonetto le tre sfere della psiche umana teorizzate dal dottore</a:t>
            </a:r>
            <a:r>
              <a:rPr lang="it-IT" sz="1600" dirty="0" smtClean="0">
                <a:latin typeface="Times New Roman" pitchFamily="18" charset="0"/>
                <a:cs typeface="Times New Roman" pitchFamily="18" charset="0"/>
              </a:rPr>
              <a:t>.</a:t>
            </a:r>
          </a:p>
          <a:p>
            <a:endParaRPr lang="it-IT" sz="1600" dirty="0" smtClean="0">
              <a:latin typeface="Times New Roman" pitchFamily="18" charset="0"/>
              <a:cs typeface="Times New Roman" pitchFamily="18" charset="0"/>
            </a:endParaRPr>
          </a:p>
          <a:p>
            <a:r>
              <a:rPr lang="it-IT" sz="1600" dirty="0" smtClean="0">
                <a:latin typeface="Times New Roman" pitchFamily="18" charset="0"/>
                <a:cs typeface="Times New Roman" pitchFamily="18" charset="0"/>
              </a:rPr>
              <a:t>-la madre, dura, inflessibile e autoritaria rappresenta la sfera del super-io; con le sue imposizioni e ammonimenti al giovane autore.(“…</a:t>
            </a:r>
            <a:r>
              <a:rPr lang="it-IT" sz="1600" i="1" dirty="0" smtClean="0">
                <a:latin typeface="Times New Roman" pitchFamily="18" charset="0"/>
                <a:cs typeface="Times New Roman" pitchFamily="18" charset="0"/>
              </a:rPr>
              <a:t>mia madre tutti sentiva della vita i pesi...”  _ “ Non somigliare – ammoniva - a tuo padre” </a:t>
            </a:r>
            <a:r>
              <a:rPr lang="it-IT" sz="1600" dirty="0" smtClean="0">
                <a:latin typeface="Times New Roman" pitchFamily="18" charset="0"/>
                <a:cs typeface="Times New Roman" pitchFamily="18" charset="0"/>
              </a:rPr>
              <a:t>).</a:t>
            </a:r>
            <a:endParaRPr lang="it-IT" sz="1600" i="1" dirty="0" smtClean="0">
              <a:latin typeface="Times New Roman" pitchFamily="18" charset="0"/>
              <a:cs typeface="Times New Roman" pitchFamily="18" charset="0"/>
            </a:endParaRPr>
          </a:p>
          <a:p>
            <a:endParaRPr lang="it-IT" sz="1600" dirty="0" smtClean="0">
              <a:latin typeface="Times New Roman" pitchFamily="18" charset="0"/>
              <a:cs typeface="Times New Roman" pitchFamily="18" charset="0"/>
            </a:endParaRPr>
          </a:p>
          <a:p>
            <a:r>
              <a:rPr lang="it-IT" sz="1600" dirty="0" smtClean="0">
                <a:latin typeface="Times New Roman" pitchFamily="18" charset="0"/>
                <a:cs typeface="Times New Roman" pitchFamily="18" charset="0"/>
              </a:rPr>
              <a:t>-il padre, al contrario, con il suo comportamento libertino e sempre alla ricerca del piacere, rappresenta l'es. ( “</a:t>
            </a:r>
            <a:r>
              <a:rPr lang="it-IT" sz="1600" i="1" dirty="0" smtClean="0">
                <a:latin typeface="Times New Roman" pitchFamily="18" charset="0"/>
                <a:cs typeface="Times New Roman" pitchFamily="18" charset="0"/>
              </a:rPr>
              <a:t>Aveva in volto il mio sguardo azzurrino,</a:t>
            </a:r>
            <a:br>
              <a:rPr lang="it-IT" sz="1600" i="1" dirty="0" smtClean="0">
                <a:latin typeface="Times New Roman" pitchFamily="18" charset="0"/>
                <a:cs typeface="Times New Roman" pitchFamily="18" charset="0"/>
              </a:rPr>
            </a:br>
            <a:r>
              <a:rPr lang="it-IT" sz="1600" i="1" dirty="0" smtClean="0">
                <a:latin typeface="Times New Roman" pitchFamily="18" charset="0"/>
                <a:cs typeface="Times New Roman" pitchFamily="18" charset="0"/>
              </a:rPr>
              <a:t>un sorriso, in miseria, dolce e astuto.” _ “ … Egli era gaio e leggero… </a:t>
            </a:r>
            <a:r>
              <a:rPr lang="it-IT" sz="1600" dirty="0" smtClean="0">
                <a:latin typeface="Times New Roman" pitchFamily="18" charset="0"/>
                <a:cs typeface="Times New Roman" pitchFamily="18" charset="0"/>
              </a:rPr>
              <a:t>”  )</a:t>
            </a:r>
          </a:p>
          <a:p>
            <a:endParaRPr lang="it-IT" sz="1600" dirty="0" smtClean="0">
              <a:latin typeface="Times New Roman" pitchFamily="18" charset="0"/>
              <a:cs typeface="Times New Roman" pitchFamily="18" charset="0"/>
            </a:endParaRPr>
          </a:p>
          <a:p>
            <a:r>
              <a:rPr lang="it-IT" sz="1600" dirty="0" smtClean="0">
                <a:latin typeface="Times New Roman" pitchFamily="18" charset="0"/>
                <a:cs typeface="Times New Roman" pitchFamily="18" charset="0"/>
              </a:rPr>
              <a:t>-Saba, che si trova "nel mezzo", è il risultato finale della fusione dei caratteri dei due genitori e cioè rappresenta l'io. (</a:t>
            </a:r>
            <a:r>
              <a:rPr lang="it-IT" sz="1600" i="1" dirty="0" smtClean="0">
                <a:latin typeface="Times New Roman" pitchFamily="18" charset="0"/>
                <a:cs typeface="Times New Roman" pitchFamily="18" charset="0"/>
              </a:rPr>
              <a:t>“ … ed io più tardi in me stesso lo intesi:</a:t>
            </a:r>
            <a:br>
              <a:rPr lang="it-IT" sz="1600" i="1" dirty="0" smtClean="0">
                <a:latin typeface="Times New Roman" pitchFamily="18" charset="0"/>
                <a:cs typeface="Times New Roman" pitchFamily="18" charset="0"/>
              </a:rPr>
            </a:br>
            <a:r>
              <a:rPr lang="it-IT" sz="1600" i="1" dirty="0" smtClean="0">
                <a:latin typeface="Times New Roman" pitchFamily="18" charset="0"/>
                <a:cs typeface="Times New Roman" pitchFamily="18" charset="0"/>
              </a:rPr>
              <a:t>Eran due razze in antica tenzone.”</a:t>
            </a:r>
            <a:r>
              <a:rPr lang="it-IT" sz="1600" dirty="0" smtClean="0">
                <a:latin typeface="Times New Roman" pitchFamily="18" charset="0"/>
                <a:cs typeface="Times New Roman" pitchFamily="18" charset="0"/>
              </a:rPr>
              <a:t>).</a:t>
            </a:r>
            <a:endParaRPr lang="it-IT" sz="1600" i="1" dirty="0" smtClean="0">
              <a:latin typeface="Times New Roman" pitchFamily="18" charset="0"/>
              <a:cs typeface="Times New Roman" pitchFamily="18" charset="0"/>
            </a:endParaRPr>
          </a:p>
          <a:p>
            <a:endParaRPr lang="it-IT" sz="1600" dirty="0" smtClean="0">
              <a:latin typeface="Times New Roman" pitchFamily="18" charset="0"/>
              <a:cs typeface="Times New Roman" pitchFamily="18" charset="0"/>
            </a:endParaRPr>
          </a:p>
          <a:p>
            <a:r>
              <a:rPr lang="it-IT" sz="1600" dirty="0" smtClean="0">
                <a:latin typeface="Times New Roman" pitchFamily="18" charset="0"/>
                <a:cs typeface="Times New Roman" pitchFamily="18" charset="0"/>
              </a:rPr>
              <a:t>L'ultimo verso del componimento ha un ambivalente interpretazione: si può infatti pensare sia come la lotta  cultural - religiosa dei due genitori; ma anche come la lotta delle due figure genitoriali all'interno dello stesso Saba che diventa il “paciere”, come l’io rappresenta l’equilibrio tra le pulsioni dell’es e le imposizioni del super-io.</a:t>
            </a:r>
            <a:endParaRPr lang="it-IT" sz="1600" dirty="0">
              <a:latin typeface="Times New Roman" pitchFamily="18" charset="0"/>
              <a:cs typeface="Times New Roman" pitchFamily="18" charset="0"/>
            </a:endParaRPr>
          </a:p>
        </p:txBody>
      </p:sp>
      <p:sp>
        <p:nvSpPr>
          <p:cNvPr id="3" name="Rettangolo 2"/>
          <p:cNvSpPr/>
          <p:nvPr/>
        </p:nvSpPr>
        <p:spPr>
          <a:xfrm>
            <a:off x="642910" y="642918"/>
            <a:ext cx="8001056" cy="830997"/>
          </a:xfrm>
          <a:prstGeom prst="rect">
            <a:avLst/>
          </a:prstGeom>
        </p:spPr>
        <p:txBody>
          <a:bodyPr wrap="square">
            <a:spAutoFit/>
          </a:bodyPr>
          <a:lstStyle/>
          <a:p>
            <a:r>
              <a:rPr lang="it-IT" sz="1600" dirty="0" smtClean="0">
                <a:latin typeface="Times New Roman" pitchFamily="18" charset="0"/>
                <a:cs typeface="Times New Roman" pitchFamily="18" charset="0"/>
              </a:rPr>
              <a:t>La poesia «Mio padre è stato per me l’assassino» fa parte dei quindici sonetti autobiografici contenuti nell’opera intitolata «Autobiografia», del 1922: Saba vi racconta la propria vita fino al momento in cui intraprese la professione di libraio antiquario.</a:t>
            </a:r>
            <a:endParaRPr lang="it-IT" sz="1600" dirty="0" smtClean="0">
              <a:latin typeface="Times New Roman" pitchFamily="18" charset="0"/>
              <a:cs typeface="Times New Roman"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2000"/>
                                        <p:tgtEl>
                                          <p:spTgt spid="3"/>
                                        </p:tgtEl>
                                      </p:cBhvr>
                                    </p:animEffect>
                                  </p:childTnLst>
                                </p:cTn>
                              </p:par>
                            </p:childTnLst>
                          </p:cTn>
                        </p:par>
                        <p:par>
                          <p:cTn id="8" fill="hold">
                            <p:stCondLst>
                              <p:cond delay="2000"/>
                            </p:stCondLst>
                            <p:childTnLst>
                              <p:par>
                                <p:cTn id="9" presetID="18" presetClass="entr" presetSubtype="6"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strips(downRight)">
                                      <p:cBhvr>
                                        <p:cTn id="11" dur="2000"/>
                                        <p:tgtEl>
                                          <p:spTgt spid="7">
                                            <p:txEl>
                                              <p:pRg st="0" end="0"/>
                                            </p:txEl>
                                          </p:spTgt>
                                        </p:tgtEl>
                                      </p:cBhvr>
                                    </p:animEffect>
                                  </p:childTnLst>
                                </p:cTn>
                              </p:par>
                            </p:childTnLst>
                          </p:cTn>
                        </p:par>
                        <p:par>
                          <p:cTn id="12" fill="hold">
                            <p:stCondLst>
                              <p:cond delay="4000"/>
                            </p:stCondLst>
                            <p:childTnLst>
                              <p:par>
                                <p:cTn id="13" presetID="18" presetClass="entr" presetSubtype="6"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strips(downRight)">
                                      <p:cBhvr>
                                        <p:cTn id="15" dur="2000"/>
                                        <p:tgtEl>
                                          <p:spTgt spid="7">
                                            <p:txEl>
                                              <p:pRg st="2" end="2"/>
                                            </p:txEl>
                                          </p:spTgt>
                                        </p:tgtEl>
                                      </p:cBhvr>
                                    </p:animEffect>
                                  </p:childTnLst>
                                </p:cTn>
                              </p:par>
                            </p:childTnLst>
                          </p:cTn>
                        </p:par>
                        <p:par>
                          <p:cTn id="16" fill="hold">
                            <p:stCondLst>
                              <p:cond delay="6000"/>
                            </p:stCondLst>
                            <p:childTnLst>
                              <p:par>
                                <p:cTn id="17" presetID="18" presetClass="entr" presetSubtype="6" fill="hold" grpId="0" nodeType="after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strips(downRight)">
                                      <p:cBhvr>
                                        <p:cTn id="19" dur="2000"/>
                                        <p:tgtEl>
                                          <p:spTgt spid="7">
                                            <p:txEl>
                                              <p:pRg st="4" end="4"/>
                                            </p:txEl>
                                          </p:spTgt>
                                        </p:tgtEl>
                                      </p:cBhvr>
                                    </p:animEffect>
                                  </p:childTnLst>
                                </p:cTn>
                              </p:par>
                            </p:childTnLst>
                          </p:cTn>
                        </p:par>
                        <p:par>
                          <p:cTn id="20" fill="hold">
                            <p:stCondLst>
                              <p:cond delay="8000"/>
                            </p:stCondLst>
                            <p:childTnLst>
                              <p:par>
                                <p:cTn id="21" presetID="18" presetClass="entr" presetSubtype="6" fill="hold" grpId="0" nodeType="after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animEffect transition="in" filter="strips(downRight)">
                                      <p:cBhvr>
                                        <p:cTn id="23" dur="2000"/>
                                        <p:tgtEl>
                                          <p:spTgt spid="7">
                                            <p:txEl>
                                              <p:pRg st="6" end="6"/>
                                            </p:txEl>
                                          </p:spTgt>
                                        </p:tgtEl>
                                      </p:cBhvr>
                                    </p:animEffect>
                                  </p:childTnLst>
                                </p:cTn>
                              </p:par>
                            </p:childTnLst>
                          </p:cTn>
                        </p:par>
                        <p:par>
                          <p:cTn id="24" fill="hold">
                            <p:stCondLst>
                              <p:cond delay="10000"/>
                            </p:stCondLst>
                            <p:childTnLst>
                              <p:par>
                                <p:cTn id="25" presetID="18" presetClass="entr" presetSubtype="6" fill="hold" grpId="0" nodeType="after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animEffect transition="in" filter="strips(downRight)">
                                      <p:cBhvr>
                                        <p:cTn id="27" dur="20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chemeClr val="accent2">
                    <a:lumMod val="75000"/>
                  </a:schemeClr>
                </a:solidFill>
                <a:latin typeface="Bradley Hand ITC" pitchFamily="66" charset="0"/>
                <a:cs typeface="Times New Roman" pitchFamily="18" charset="0"/>
              </a:rPr>
              <a:t>JAMES JOYCE</a:t>
            </a:r>
            <a:endParaRPr lang="it-IT" b="1" dirty="0">
              <a:solidFill>
                <a:schemeClr val="accent2">
                  <a:lumMod val="75000"/>
                </a:schemeClr>
              </a:solidFill>
              <a:latin typeface="Bradley Hand ITC" pitchFamily="66" charset="0"/>
              <a:cs typeface="Times New Roman" pitchFamily="18" charset="0"/>
            </a:endParaRPr>
          </a:p>
        </p:txBody>
      </p:sp>
      <p:pic>
        <p:nvPicPr>
          <p:cNvPr id="1028" name="Picture 4" descr="http://people.morrisville.edu/~loudismj/jjc/jjpic1.jpg"/>
          <p:cNvPicPr>
            <a:picLocks noChangeAspect="1" noChangeArrowheads="1"/>
          </p:cNvPicPr>
          <p:nvPr/>
        </p:nvPicPr>
        <p:blipFill>
          <a:blip r:embed="rId2">
            <a:lum bright="10000" contrast="10000"/>
          </a:blip>
          <a:srcRect/>
          <a:stretch>
            <a:fillRect/>
          </a:stretch>
        </p:blipFill>
        <p:spPr bwMode="auto">
          <a:xfrm>
            <a:off x="6000761" y="2214556"/>
            <a:ext cx="2254667" cy="2857520"/>
          </a:xfrm>
          <a:prstGeom prst="rect">
            <a:avLst/>
          </a:prstGeom>
          <a:ln>
            <a:noFill/>
          </a:ln>
          <a:effectLst>
            <a:outerShdw blurRad="292100" dist="139700" dir="2700000" algn="tl" rotWithShape="0">
              <a:srgbClr val="333333">
                <a:alpha val="65000"/>
              </a:srgbClr>
            </a:outerShdw>
          </a:effectLst>
        </p:spPr>
      </p:pic>
      <p:sp>
        <p:nvSpPr>
          <p:cNvPr id="6" name="Rettangolo 5"/>
          <p:cNvSpPr/>
          <p:nvPr/>
        </p:nvSpPr>
        <p:spPr>
          <a:xfrm>
            <a:off x="428596" y="1500174"/>
            <a:ext cx="5357851" cy="4185761"/>
          </a:xfrm>
          <a:prstGeom prst="rect">
            <a:avLst/>
          </a:prstGeom>
        </p:spPr>
        <p:txBody>
          <a:bodyPr wrap="square">
            <a:spAutoFit/>
          </a:bodyPr>
          <a:lstStyle/>
          <a:p>
            <a:r>
              <a:rPr lang="en-US" sz="1600" dirty="0" smtClean="0">
                <a:latin typeface="Times New Roman" pitchFamily="18" charset="0"/>
                <a:cs typeface="Times New Roman" pitchFamily="18" charset="0"/>
              </a:rPr>
              <a:t>Another writer that was influences by the new theory of Psychoanalysis was James Joyce. Joyce was born in Dublin in1882. He was educated in Jesuit school  obliged  by the father.</a:t>
            </a:r>
          </a:p>
          <a:p>
            <a:r>
              <a:rPr lang="en-US" sz="1600" dirty="0" smtClean="0">
                <a:latin typeface="Times New Roman" pitchFamily="18" charset="0"/>
                <a:cs typeface="Times New Roman" pitchFamily="18" charset="0"/>
              </a:rPr>
              <a:t>He studied also in University College of Dublin were he graduated in modern languages in 1902(Italian, German and French). As soon as possible he left Ireland. </a:t>
            </a:r>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r>
              <a:rPr lang="en-US" sz="1600" dirty="0" smtClean="0">
                <a:latin typeface="Times New Roman" pitchFamily="18" charset="0"/>
                <a:cs typeface="Times New Roman" pitchFamily="18" charset="0"/>
              </a:rPr>
              <a:t>In </a:t>
            </a:r>
            <a:r>
              <a:rPr lang="en-US" sz="1600" dirty="0" smtClean="0">
                <a:latin typeface="Times New Roman" pitchFamily="18" charset="0"/>
                <a:cs typeface="Times New Roman" pitchFamily="18" charset="0"/>
              </a:rPr>
              <a:t>1904 he moved to </a:t>
            </a:r>
            <a:r>
              <a:rPr lang="en-US" sz="1600" dirty="0" smtClean="0">
                <a:latin typeface="Times New Roman" pitchFamily="18" charset="0"/>
                <a:cs typeface="Times New Roman" pitchFamily="18" charset="0"/>
              </a:rPr>
              <a:t>Trieste </a:t>
            </a:r>
            <a:r>
              <a:rPr lang="en-US" sz="1600" dirty="0" smtClean="0">
                <a:latin typeface="Times New Roman" pitchFamily="18" charset="0"/>
                <a:cs typeface="Times New Roman" pitchFamily="18" charset="0"/>
              </a:rPr>
              <a:t>were began teaching English and made friends with Italo Svevo. He travelled a lot till he moved to Switzerland were he Died in 1941. </a:t>
            </a:r>
          </a:p>
          <a:p>
            <a:endParaRPr lang="en-US" dirty="0" smtClean="0"/>
          </a:p>
          <a:p>
            <a:endParaRPr lang="en-US" dirty="0" smtClean="0"/>
          </a:p>
          <a:p>
            <a:endParaRPr lang="en-US" dirty="0" smtClean="0"/>
          </a:p>
          <a:p>
            <a:endParaRPr lang="en-US" dirty="0" smtClean="0"/>
          </a:p>
          <a:p>
            <a:endParaRPr lang="en-US" dirty="0"/>
          </a:p>
        </p:txBody>
      </p:sp>
      <p:sp>
        <p:nvSpPr>
          <p:cNvPr id="7" name="Rettangolo 6"/>
          <p:cNvSpPr/>
          <p:nvPr/>
        </p:nvSpPr>
        <p:spPr>
          <a:xfrm>
            <a:off x="500034" y="4357694"/>
            <a:ext cx="5072099" cy="1569660"/>
          </a:xfrm>
          <a:prstGeom prst="rect">
            <a:avLst/>
          </a:prstGeom>
        </p:spPr>
        <p:txBody>
          <a:bodyPr wrap="square">
            <a:spAutoFit/>
          </a:bodyPr>
          <a:lstStyle/>
          <a:p>
            <a:r>
              <a:rPr lang="en-US" sz="1600" dirty="0" smtClean="0">
                <a:latin typeface="Times New Roman" pitchFamily="18" charset="0"/>
                <a:cs typeface="Times New Roman" pitchFamily="18" charset="0"/>
              </a:rPr>
              <a:t>The most important technique used by  Joyce is interior monologue; it express the unspoken activity of human mind, before it is order in speech</a:t>
            </a:r>
            <a:r>
              <a:rPr lang="en-US" sz="1600" dirty="0" smtClean="0">
                <a:latin typeface="Times New Roman" pitchFamily="18" charset="0"/>
                <a:cs typeface="Times New Roman" pitchFamily="18" charset="0"/>
              </a:rPr>
              <a:t>.</a:t>
            </a:r>
          </a:p>
          <a:p>
            <a:endParaRPr lang="en-US" sz="1600" dirty="0" smtClean="0">
              <a:latin typeface="Times New Roman" pitchFamily="18" charset="0"/>
              <a:cs typeface="Times New Roman" pitchFamily="18" charset="0"/>
            </a:endParaRPr>
          </a:p>
          <a:p>
            <a:r>
              <a:rPr lang="en-US" sz="1600" dirty="0" smtClean="0">
                <a:latin typeface="Times New Roman" pitchFamily="18" charset="0"/>
                <a:cs typeface="Times New Roman" pitchFamily="18" charset="0"/>
              </a:rPr>
              <a:t>The </a:t>
            </a:r>
            <a:r>
              <a:rPr lang="en-US" sz="1600" dirty="0" smtClean="0">
                <a:latin typeface="Times New Roman" pitchFamily="18" charset="0"/>
                <a:cs typeface="Times New Roman" pitchFamily="18" charset="0"/>
              </a:rPr>
              <a:t>use of the interior monologue is important because can analyze the psychology  of the protagonist.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diamond(in)">
                                      <p:cBhvr>
                                        <p:cTn id="11" dur="2000"/>
                                        <p:tgtEl>
                                          <p:spTgt spid="1028"/>
                                        </p:tgtEl>
                                      </p:cBhvr>
                                    </p:animEffect>
                                  </p:childTnLst>
                                </p:cTn>
                              </p:par>
                            </p:childTnLst>
                          </p:cTn>
                        </p:par>
                        <p:par>
                          <p:cTn id="12" fill="hold">
                            <p:stCondLst>
                              <p:cond delay="4000"/>
                            </p:stCondLst>
                            <p:childTnLst>
                              <p:par>
                                <p:cTn id="13" presetID="18" presetClass="entr" presetSubtype="6"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strips(downRight)">
                                      <p:cBhvr>
                                        <p:cTn id="15" dur="2000"/>
                                        <p:tgtEl>
                                          <p:spTgt spid="6">
                                            <p:txEl>
                                              <p:pRg st="0" end="0"/>
                                            </p:txEl>
                                          </p:spTgt>
                                        </p:tgtEl>
                                      </p:cBhvr>
                                    </p:animEffect>
                                  </p:childTnLst>
                                </p:cTn>
                              </p:par>
                            </p:childTnLst>
                          </p:cTn>
                        </p:par>
                        <p:par>
                          <p:cTn id="16" fill="hold">
                            <p:stCondLst>
                              <p:cond delay="6000"/>
                            </p:stCondLst>
                            <p:childTnLst>
                              <p:par>
                                <p:cTn id="17" presetID="18" presetClass="entr" presetSubtype="6" fill="hold" grpId="0" nodeType="after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strips(downRight)">
                                      <p:cBhvr>
                                        <p:cTn id="19" dur="2000"/>
                                        <p:tgtEl>
                                          <p:spTgt spid="6">
                                            <p:txEl>
                                              <p:pRg st="1" end="1"/>
                                            </p:txEl>
                                          </p:spTgt>
                                        </p:tgtEl>
                                      </p:cBhvr>
                                    </p:animEffect>
                                  </p:childTnLst>
                                </p:cTn>
                              </p:par>
                            </p:childTnLst>
                          </p:cTn>
                        </p:par>
                        <p:par>
                          <p:cTn id="20" fill="hold">
                            <p:stCondLst>
                              <p:cond delay="8000"/>
                            </p:stCondLst>
                            <p:childTnLst>
                              <p:par>
                                <p:cTn id="21" presetID="18" presetClass="entr" presetSubtype="6"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strips(downRight)">
                                      <p:cBhvr>
                                        <p:cTn id="23" dur="2000"/>
                                        <p:tgtEl>
                                          <p:spTgt spid="6">
                                            <p:txEl>
                                              <p:pRg st="3" end="3"/>
                                            </p:txEl>
                                          </p:spTgt>
                                        </p:tgtEl>
                                      </p:cBhvr>
                                    </p:animEffect>
                                  </p:childTnLst>
                                </p:cTn>
                              </p:par>
                            </p:childTnLst>
                          </p:cTn>
                        </p:par>
                        <p:par>
                          <p:cTn id="24" fill="hold">
                            <p:stCondLst>
                              <p:cond delay="10000"/>
                            </p:stCondLst>
                            <p:childTnLst>
                              <p:par>
                                <p:cTn id="25" presetID="18" presetClass="entr" presetSubtype="6" fill="hold" grpId="0" nodeType="after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strips(downRight)">
                                      <p:cBhvr>
                                        <p:cTn id="27" dur="2000"/>
                                        <p:tgtEl>
                                          <p:spTgt spid="7">
                                            <p:txEl>
                                              <p:pRg st="0" end="0"/>
                                            </p:txEl>
                                          </p:spTgt>
                                        </p:tgtEl>
                                      </p:cBhvr>
                                    </p:animEffect>
                                  </p:childTnLst>
                                </p:cTn>
                              </p:par>
                            </p:childTnLst>
                          </p:cTn>
                        </p:par>
                        <p:par>
                          <p:cTn id="28" fill="hold">
                            <p:stCondLst>
                              <p:cond delay="12000"/>
                            </p:stCondLst>
                            <p:childTnLst>
                              <p:par>
                                <p:cTn id="29" presetID="18" presetClass="entr" presetSubtype="6" fill="hold" grpId="0" nodeType="after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animEffect transition="in" filter="strips(downRight)">
                                      <p:cBhvr>
                                        <p:cTn id="31"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solidFill>
                  <a:schemeClr val="accent2">
                    <a:lumMod val="60000"/>
                    <a:lumOff val="40000"/>
                  </a:schemeClr>
                </a:solidFill>
                <a:latin typeface="Bradley Hand ITC" pitchFamily="66" charset="0"/>
              </a:rPr>
              <a:t>EVELINE</a:t>
            </a:r>
            <a:endParaRPr lang="it-IT" b="1" dirty="0">
              <a:solidFill>
                <a:schemeClr val="accent2">
                  <a:lumMod val="60000"/>
                  <a:lumOff val="40000"/>
                </a:schemeClr>
              </a:solidFill>
              <a:latin typeface="Bradley Hand ITC" pitchFamily="66" charset="0"/>
            </a:endParaRPr>
          </a:p>
        </p:txBody>
      </p:sp>
      <p:sp>
        <p:nvSpPr>
          <p:cNvPr id="4" name="Rettangolo 3"/>
          <p:cNvSpPr/>
          <p:nvPr/>
        </p:nvSpPr>
        <p:spPr>
          <a:xfrm>
            <a:off x="857226" y="1214424"/>
            <a:ext cx="7572428" cy="5262979"/>
          </a:xfrm>
          <a:prstGeom prst="rect">
            <a:avLst/>
          </a:prstGeom>
        </p:spPr>
        <p:txBody>
          <a:bodyPr wrap="square">
            <a:spAutoFit/>
          </a:bodyPr>
          <a:lstStyle/>
          <a:p>
            <a:r>
              <a:rPr lang="en-US" sz="1600" dirty="0" smtClean="0">
                <a:latin typeface="Times New Roman" pitchFamily="18" charset="0"/>
                <a:cs typeface="Times New Roman" pitchFamily="18" charset="0"/>
              </a:rPr>
              <a:t>The text that I am going to analyze is “Eveline", one of the short stories collected in Dubliners. Dubliners was published in 1914 and it can be considered the portrait of human situations in Dublin. it's divided in 4 groups: childhood, adolescences, maturity and public life. In all the stories the main theme is the paralysis, mainly the psychic one that lead to the physical too</a:t>
            </a:r>
            <a:r>
              <a:rPr lang="en-US" sz="1600" dirty="0" smtClean="0">
                <a:latin typeface="Times New Roman" pitchFamily="18" charset="0"/>
                <a:cs typeface="Times New Roman" pitchFamily="18" charset="0"/>
              </a:rPr>
              <a:t>.</a:t>
            </a:r>
            <a:endParaRPr lang="en-US" sz="1600" smtClean="0">
              <a:latin typeface="Times New Roman" pitchFamily="18" charset="0"/>
              <a:cs typeface="Times New Roman" pitchFamily="18" charset="0"/>
            </a:endParaRPr>
          </a:p>
          <a:p>
            <a:r>
              <a:rPr lang="en-US" sz="1600" smtClean="0">
                <a:latin typeface="Times New Roman" pitchFamily="18" charset="0"/>
                <a:cs typeface="Times New Roman" pitchFamily="18" charset="0"/>
              </a:rPr>
              <a:t>This </a:t>
            </a:r>
            <a:r>
              <a:rPr lang="en-US" sz="1600" dirty="0" smtClean="0">
                <a:latin typeface="Times New Roman" pitchFamily="18" charset="0"/>
                <a:cs typeface="Times New Roman" pitchFamily="18" charset="0"/>
              </a:rPr>
              <a:t>short story describe the life of a 19 year old girl who has the opportunity to  change her life , but she is unable to leave her family and routine in Dublin.</a:t>
            </a:r>
          </a:p>
          <a:p>
            <a:r>
              <a:rPr lang="en-US" sz="1600" dirty="0" smtClean="0">
                <a:latin typeface="Times New Roman" pitchFamily="18" charset="0"/>
                <a:cs typeface="Times New Roman" pitchFamily="18" charset="0"/>
              </a:rPr>
              <a:t>We can divided the story in two different sections: one is in Eveline’s room and the other in at the harbor.</a:t>
            </a:r>
          </a:p>
          <a:p>
            <a:r>
              <a:rPr lang="en-US" sz="1600" dirty="0" smtClean="0">
                <a:latin typeface="Times New Roman" pitchFamily="18" charset="0"/>
                <a:cs typeface="Times New Roman" pitchFamily="18" charset="0"/>
              </a:rPr>
              <a:t>In the first section the girl thinks about her family, her job and the possibility to escape with Frank, her lover.</a:t>
            </a:r>
          </a:p>
          <a:p>
            <a:r>
              <a:rPr lang="en-US" sz="1600" dirty="0" smtClean="0">
                <a:latin typeface="Times New Roman" pitchFamily="18" charset="0"/>
                <a:cs typeface="Times New Roman" pitchFamily="18" charset="0"/>
              </a:rPr>
              <a:t>In the second section Eveline and Frank are </a:t>
            </a:r>
            <a:r>
              <a:rPr lang="en-US" sz="1600" dirty="0" smtClean="0">
                <a:latin typeface="Times New Roman" pitchFamily="18" charset="0"/>
                <a:cs typeface="Times New Roman" pitchFamily="18" charset="0"/>
              </a:rPr>
              <a:t>at </a:t>
            </a:r>
            <a:r>
              <a:rPr lang="en-US" sz="1600" dirty="0" smtClean="0">
                <a:latin typeface="Times New Roman" pitchFamily="18" charset="0"/>
                <a:cs typeface="Times New Roman" pitchFamily="18" charset="0"/>
              </a:rPr>
              <a:t>the harbor, but the girl doesn’t leave with Frank because she cannot move. But why?</a:t>
            </a:r>
          </a:p>
          <a:p>
            <a:r>
              <a:rPr lang="en-US" sz="1600" dirty="0" smtClean="0">
                <a:latin typeface="Times New Roman" pitchFamily="18" charset="0"/>
                <a:cs typeface="Times New Roman" pitchFamily="18" charset="0"/>
              </a:rPr>
              <a:t>There are many reason, but they can all be connected to the psychology of Eveline:</a:t>
            </a:r>
          </a:p>
          <a:p>
            <a:r>
              <a:rPr lang="en-US" sz="1600" dirty="0" smtClean="0">
                <a:latin typeface="Times New Roman" pitchFamily="18" charset="0"/>
                <a:cs typeface="Times New Roman" pitchFamily="18" charset="0"/>
              </a:rPr>
              <a:t>-She is afraid to leave her home and what she know for the unknown.</a:t>
            </a:r>
          </a:p>
          <a:p>
            <a:r>
              <a:rPr lang="en-US" sz="1600" dirty="0" smtClean="0">
                <a:latin typeface="Times New Roman" pitchFamily="18" charset="0"/>
                <a:cs typeface="Times New Roman" pitchFamily="18" charset="0"/>
              </a:rPr>
              <a:t>-She have to take care of her family and her house, because she promised so to her mother  dying.  </a:t>
            </a:r>
          </a:p>
          <a:p>
            <a:r>
              <a:rPr lang="en-US" sz="1600" dirty="0" smtClean="0">
                <a:latin typeface="Times New Roman" pitchFamily="18" charset="0"/>
                <a:cs typeface="Times New Roman" pitchFamily="18" charset="0"/>
              </a:rPr>
              <a:t>The failure of Eveline define the condition of modern man in a period of disillusion and lack of values. Man and generally speaking humankind  are seen as incapable to decide to their future: interior inertia.</a:t>
            </a:r>
          </a:p>
          <a:p>
            <a:endParaRPr lang="en-US" sz="16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8" presetClass="entr" presetSubtype="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633</TotalTime>
  <Words>1671</Words>
  <Application>Microsoft Office PowerPoint</Application>
  <PresentationFormat>Presentazione su schermo (4:3)</PresentationFormat>
  <Paragraphs>94</Paragraphs>
  <Slides>10</Slides>
  <Notes>2</Notes>
  <HiddenSlides>0</HiddenSlides>
  <MMClips>0</MMClips>
  <ScaleCrop>false</ScaleCrop>
  <HeadingPairs>
    <vt:vector size="4" baseType="variant">
      <vt:variant>
        <vt:lpstr>Tema</vt:lpstr>
      </vt:variant>
      <vt:variant>
        <vt:i4>1</vt:i4>
      </vt:variant>
      <vt:variant>
        <vt:lpstr>Titoli diapositive</vt:lpstr>
      </vt:variant>
      <vt:variant>
        <vt:i4>10</vt:i4>
      </vt:variant>
    </vt:vector>
  </HeadingPairs>
  <TitlesOfParts>
    <vt:vector size="11" baseType="lpstr">
      <vt:lpstr>Tema di Office</vt:lpstr>
      <vt:lpstr>LE SCOPERTE FREUDIANE E LA PRODUZIONE LETTERARIE DEL PRIMO NOVECENTO</vt:lpstr>
      <vt:lpstr>Sigmund Freud</vt:lpstr>
      <vt:lpstr>La prima topica</vt:lpstr>
      <vt:lpstr>La seconda topica</vt:lpstr>
      <vt:lpstr>UMBERTO SABA</vt:lpstr>
      <vt:lpstr>Mio padre è stato per me “l’assassino”</vt:lpstr>
      <vt:lpstr>Diapositiva 7</vt:lpstr>
      <vt:lpstr>JAMES JOYCE</vt:lpstr>
      <vt:lpstr>EVELINE</vt:lpstr>
      <vt:lpstr>APPROFONDIMENTO</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SCOPERTE FREUDIANE E LA PRODUZIONE LETTERARIE DEL PRIMO NOVECENTO</dc:title>
  <dc:creator>pc1</dc:creator>
  <cp:lastModifiedBy>pc1</cp:lastModifiedBy>
  <cp:revision>74</cp:revision>
  <dcterms:created xsi:type="dcterms:W3CDTF">2008-06-17T15:06:59Z</dcterms:created>
  <dcterms:modified xsi:type="dcterms:W3CDTF">2008-06-26T19:00:35Z</dcterms:modified>
</cp:coreProperties>
</file>