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257" r:id="rId2"/>
    <p:sldId id="258" r:id="rId3"/>
    <p:sldId id="262" r:id="rId4"/>
    <p:sldId id="259" r:id="rId5"/>
    <p:sldId id="261" r:id="rId6"/>
    <p:sldId id="263" r:id="rId7"/>
    <p:sldId id="264" r:id="rId8"/>
    <p:sldId id="265" r:id="rId9"/>
    <p:sldId id="266" r:id="rId10"/>
    <p:sldId id="267" r:id="rId11"/>
    <p:sldId id="269" r:id="rId12"/>
    <p:sldId id="270" r:id="rId13"/>
    <p:sldId id="271" r:id="rId14"/>
    <p:sldId id="280" r:id="rId15"/>
    <p:sldId id="274" r:id="rId16"/>
    <p:sldId id="275" r:id="rId17"/>
    <p:sldId id="276" r:id="rId18"/>
    <p:sldId id="277" r:id="rId19"/>
    <p:sldId id="279" r:id="rId20"/>
    <p:sldId id="278" r:id="rId21"/>
    <p:sldId id="281" r:id="rId22"/>
    <p:sldId id="282" r:id="rId23"/>
    <p:sldId id="285" r:id="rId24"/>
    <p:sldId id="283" r:id="rId25"/>
    <p:sldId id="286" r:id="rId26"/>
    <p:sldId id="284" r:id="rId27"/>
    <p:sldId id="300" r:id="rId28"/>
    <p:sldId id="287" r:id="rId29"/>
    <p:sldId id="288" r:id="rId30"/>
    <p:sldId id="289" r:id="rId31"/>
    <p:sldId id="290" r:id="rId32"/>
    <p:sldId id="292" r:id="rId33"/>
    <p:sldId id="291" r:id="rId34"/>
    <p:sldId id="293" r:id="rId35"/>
    <p:sldId id="294" r:id="rId36"/>
    <p:sldId id="295" r:id="rId37"/>
    <p:sldId id="296" r:id="rId38"/>
    <p:sldId id="297" r:id="rId39"/>
    <p:sldId id="298" r:id="rId40"/>
    <p:sldId id="299" r:id="rId41"/>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663300"/>
    <a:srgbClr val="FFFF00"/>
    <a:srgbClr val="000066"/>
    <a:srgbClr val="FF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142" autoAdjust="0"/>
    <p:restoredTop sz="94667" autoAdjust="0"/>
  </p:normalViewPr>
  <p:slideViewPr>
    <p:cSldViewPr>
      <p:cViewPr varScale="1">
        <p:scale>
          <a:sx n="68" d="100"/>
          <a:sy n="68" d="100"/>
        </p:scale>
        <p:origin x="-56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AD2540-0986-42C8-B8EE-56D58DEF3679}" type="datetimeFigureOut">
              <a:rPr lang="it-IT" smtClean="0"/>
              <a:pPr/>
              <a:t>25/06/2008</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0302CC2-21C2-47BF-AE2E-66D41743FDD1}" type="slidenum">
              <a:rPr lang="it-IT" smtClean="0"/>
              <a:pPr/>
              <a:t>‹N›</a:t>
            </a:fld>
            <a:endParaRPr lang="it-IT"/>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D0302CC2-21C2-47BF-AE2E-66D41743FDD1}" type="slidenum">
              <a:rPr lang="it-IT" smtClean="0"/>
              <a:pPr/>
              <a:t>3</a:t>
            </a:fld>
            <a:endParaRPr lang="it-IT"/>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D0302CC2-21C2-47BF-AE2E-66D41743FDD1}" type="slidenum">
              <a:rPr lang="it-IT" smtClean="0"/>
              <a:pPr/>
              <a:t>12</a:t>
            </a:fld>
            <a:endParaRPr lang="it-IT"/>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D0302CC2-21C2-47BF-AE2E-66D41743FDD1}" type="slidenum">
              <a:rPr lang="it-IT" smtClean="0"/>
              <a:pPr/>
              <a:t>19</a:t>
            </a:fld>
            <a:endParaRPr lang="it-IT"/>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D0302CC2-21C2-47BF-AE2E-66D41743FDD1}" type="slidenum">
              <a:rPr lang="it-IT" smtClean="0"/>
              <a:pPr/>
              <a:t>20</a:t>
            </a:fld>
            <a:endParaRPr lang="it-IT"/>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6"/>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7C32E9D0-D6B8-4A40-A5E7-98F58D33E443}" type="datetimeFigureOut">
              <a:rPr lang="it-IT" smtClean="0"/>
              <a:pPr/>
              <a:t>25/06/2008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EC08049-37E2-4A19-AF70-FDF7A0784134}" type="slidenum">
              <a:rPr lang="it-IT" smtClean="0"/>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7C32E9D0-D6B8-4A40-A5E7-98F58D33E443}" type="datetimeFigureOut">
              <a:rPr lang="it-IT" smtClean="0"/>
              <a:pPr/>
              <a:t>25/06/2008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EC08049-37E2-4A19-AF70-FDF7A0784134}"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9"/>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9"/>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7C32E9D0-D6B8-4A40-A5E7-98F58D33E443}" type="datetimeFigureOut">
              <a:rPr lang="it-IT" smtClean="0"/>
              <a:pPr/>
              <a:t>25/06/2008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EC08049-37E2-4A19-AF70-FDF7A0784134}" type="slidenum">
              <a:rPr lang="it-IT" smtClean="0"/>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7C32E9D0-D6B8-4A40-A5E7-98F58D33E443}" type="datetimeFigureOut">
              <a:rPr lang="it-IT" smtClean="0"/>
              <a:pPr/>
              <a:t>25/06/2008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EC08049-37E2-4A19-AF70-FDF7A0784134}" type="slidenum">
              <a:rPr lang="it-IT" smtClean="0"/>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7C32E9D0-D6B8-4A40-A5E7-98F58D33E443}" type="datetimeFigureOut">
              <a:rPr lang="it-IT" smtClean="0"/>
              <a:pPr/>
              <a:t>25/06/2008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EC08049-37E2-4A19-AF70-FDF7A0784134}" type="slidenum">
              <a:rPr lang="it-IT" smtClean="0"/>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7C32E9D0-D6B8-4A40-A5E7-98F58D33E443}" type="datetimeFigureOut">
              <a:rPr lang="it-IT" smtClean="0"/>
              <a:pPr/>
              <a:t>25/06/2008</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3EC08049-37E2-4A19-AF70-FDF7A0784134}" type="slidenum">
              <a:rPr lang="it-IT" smtClean="0"/>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7C32E9D0-D6B8-4A40-A5E7-98F58D33E443}" type="datetimeFigureOut">
              <a:rPr lang="it-IT" smtClean="0"/>
              <a:pPr/>
              <a:t>25/06/2008</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3EC08049-37E2-4A19-AF70-FDF7A0784134}" type="slidenum">
              <a:rPr lang="it-IT" smtClean="0"/>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7C32E9D0-D6B8-4A40-A5E7-98F58D33E443}" type="datetimeFigureOut">
              <a:rPr lang="it-IT" smtClean="0"/>
              <a:pPr/>
              <a:t>25/06/2008</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3EC08049-37E2-4A19-AF70-FDF7A0784134}" type="slidenum">
              <a:rPr lang="it-IT" smtClean="0"/>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7C32E9D0-D6B8-4A40-A5E7-98F58D33E443}" type="datetimeFigureOut">
              <a:rPr lang="it-IT" smtClean="0"/>
              <a:pPr/>
              <a:t>25/06/2008</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3EC08049-37E2-4A19-AF70-FDF7A0784134}" type="slidenum">
              <a:rPr lang="it-IT" smtClean="0"/>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1"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7C32E9D0-D6B8-4A40-A5E7-98F58D33E443}" type="datetimeFigureOut">
              <a:rPr lang="it-IT" smtClean="0"/>
              <a:pPr/>
              <a:t>25/06/2008</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3EC08049-37E2-4A19-AF70-FDF7A0784134}" type="slidenum">
              <a:rPr lang="it-IT" smtClean="0"/>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1"/>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7C32E9D0-D6B8-4A40-A5E7-98F58D33E443}" type="datetimeFigureOut">
              <a:rPr lang="it-IT" smtClean="0"/>
              <a:pPr/>
              <a:t>25/06/2008</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3EC08049-37E2-4A19-AF70-FDF7A0784134}" type="slidenum">
              <a:rPr lang="it-IT" smtClean="0"/>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50000"/>
            <a:lum/>
          </a:blip>
          <a:srcRect/>
          <a:stretch>
            <a:fillRect b="-15000"/>
          </a:stretch>
        </a:blipFill>
        <a:effectLst/>
      </p:bgPr>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32E9D0-D6B8-4A40-A5E7-98F58D33E443}" type="datetimeFigureOut">
              <a:rPr lang="it-IT" smtClean="0"/>
              <a:pPr/>
              <a:t>25/06/2008</a:t>
            </a:fld>
            <a:endParaRPr lang="it-IT"/>
          </a:p>
        </p:txBody>
      </p:sp>
      <p:sp>
        <p:nvSpPr>
          <p:cNvPr id="5" name="Segnaposto piè di pagina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C08049-37E2-4A19-AF70-FDF7A0784134}" type="slidenum">
              <a:rPr lang="it-IT" smtClean="0"/>
              <a:pPr/>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gif"/><Relationship Id="rId1" Type="http://schemas.openxmlformats.org/officeDocument/2006/relationships/slideLayout" Target="../slideLayouts/slideLayout7.xml"/><Relationship Id="rId5" Type="http://schemas.openxmlformats.org/officeDocument/2006/relationships/slide" Target="slide14.xml"/><Relationship Id="rId4" Type="http://schemas.openxmlformats.org/officeDocument/2006/relationships/slide" Target="slide2.xml"/></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image" Target="../media/image20.jpeg"/><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slide" Target="slide3.xml"/></Relationships>
</file>

<file path=ppt/slides/_rels/slide11.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1.jpeg"/><Relationship Id="rId7" Type="http://schemas.openxmlformats.org/officeDocument/2006/relationships/image" Target="../media/image25.jpeg"/><Relationship Id="rId12" Type="http://schemas.openxmlformats.org/officeDocument/2006/relationships/image" Target="../media/image16.jpeg"/><Relationship Id="rId2" Type="http://schemas.openxmlformats.org/officeDocument/2006/relationships/image" Target="../media/image20.jpeg"/><Relationship Id="rId1" Type="http://schemas.openxmlformats.org/officeDocument/2006/relationships/slideLayout" Target="../slideLayouts/slideLayout7.xml"/><Relationship Id="rId6" Type="http://schemas.openxmlformats.org/officeDocument/2006/relationships/image" Target="../media/image24.jpeg"/><Relationship Id="rId11" Type="http://schemas.openxmlformats.org/officeDocument/2006/relationships/slide" Target="slide3.xml"/><Relationship Id="rId5" Type="http://schemas.openxmlformats.org/officeDocument/2006/relationships/image" Target="../media/image23.jpeg"/><Relationship Id="rId10" Type="http://schemas.openxmlformats.org/officeDocument/2006/relationships/slide" Target="slide12.xml"/><Relationship Id="rId4" Type="http://schemas.openxmlformats.org/officeDocument/2006/relationships/image" Target="../media/image22.png"/><Relationship Id="rId9" Type="http://schemas.openxmlformats.org/officeDocument/2006/relationships/slide" Target="slide10.xml"/></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slide" Target="slide13.xml"/><Relationship Id="rId4" Type="http://schemas.openxmlformats.org/officeDocument/2006/relationships/slide" Target="slide10.xml"/></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8.jpeg"/><Relationship Id="rId1" Type="http://schemas.openxmlformats.org/officeDocument/2006/relationships/slideLayout" Target="../slideLayouts/slideLayout2.xml"/><Relationship Id="rId5" Type="http://schemas.openxmlformats.org/officeDocument/2006/relationships/slide" Target="slide12.xml"/><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8" Type="http://schemas.openxmlformats.org/officeDocument/2006/relationships/slide" Target="slide28.xml"/><Relationship Id="rId3" Type="http://schemas.openxmlformats.org/officeDocument/2006/relationships/slide" Target="slide15.xml"/><Relationship Id="rId7" Type="http://schemas.openxmlformats.org/officeDocument/2006/relationships/hyperlink" Target="Progetto%20di%20una%20serra.docx" TargetMode="External"/><Relationship Id="rId12" Type="http://schemas.openxmlformats.org/officeDocument/2006/relationships/image" Target="../media/image2.gif"/><Relationship Id="rId2" Type="http://schemas.openxmlformats.org/officeDocument/2006/relationships/image" Target="../media/image29.jpeg"/><Relationship Id="rId1" Type="http://schemas.openxmlformats.org/officeDocument/2006/relationships/slideLayout" Target="../slideLayouts/slideLayout7.xml"/><Relationship Id="rId6" Type="http://schemas.openxmlformats.org/officeDocument/2006/relationships/slide" Target="slide27.xml"/><Relationship Id="rId11" Type="http://schemas.openxmlformats.org/officeDocument/2006/relationships/slide" Target="slide1.xml"/><Relationship Id="rId5" Type="http://schemas.openxmlformats.org/officeDocument/2006/relationships/slide" Target="slide22.xml"/><Relationship Id="rId10" Type="http://schemas.openxmlformats.org/officeDocument/2006/relationships/slide" Target="slide37.xml"/><Relationship Id="rId4" Type="http://schemas.openxmlformats.org/officeDocument/2006/relationships/slide" Target="slide18.xml"/><Relationship Id="rId9" Type="http://schemas.openxmlformats.org/officeDocument/2006/relationships/slide" Target="slide33.xml"/></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image" Target="../media/image30.jpeg"/><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image" Target="../media/image32.png"/><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slide" Target="slide14.xml"/><Relationship Id="rId4" Type="http://schemas.openxmlformats.org/officeDocument/2006/relationships/slide" Target="slide15.xml"/></Relationships>
</file>

<file path=ppt/slides/_rels/slide17.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image" Target="../media/image33.png"/><Relationship Id="rId7" Type="http://schemas.openxmlformats.org/officeDocument/2006/relationships/slide" Target="slide16.xml"/><Relationship Id="rId2" Type="http://schemas.openxmlformats.org/officeDocument/2006/relationships/image" Target="../media/image32.png"/><Relationship Id="rId1" Type="http://schemas.openxmlformats.org/officeDocument/2006/relationships/slideLayout" Target="../slideLayouts/slideLayout7.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gif"/><Relationship Id="rId9" Type="http://schemas.openxmlformats.org/officeDocument/2006/relationships/image" Target="../media/image37.jpeg"/></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image" Target="../media/image38.jpeg"/><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slide" Target="slide14.xml"/></Relationships>
</file>

<file path=ppt/slides/_rels/slide19.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image" Target="../media/image38.jpeg"/><Relationship Id="rId7" Type="http://schemas.openxmlformats.org/officeDocument/2006/relationships/slide" Target="slide18.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slide" Target="slide20.xml"/><Relationship Id="rId5" Type="http://schemas.openxmlformats.org/officeDocument/2006/relationships/image" Target="../media/image40.jpeg"/><Relationship Id="rId4" Type="http://schemas.openxmlformats.org/officeDocument/2006/relationships/image" Target="../media/image39.jpeg"/><Relationship Id="rId9" Type="http://schemas.openxmlformats.org/officeDocument/2006/relationships/image" Target="../media/image41.jpeg"/></Relationships>
</file>

<file path=ppt/slides/_rels/slide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2.jpeg"/><Relationship Id="rId7" Type="http://schemas.openxmlformats.org/officeDocument/2006/relationships/image" Target="../media/image31.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slide" Target="slide14.xml"/><Relationship Id="rId5" Type="http://schemas.openxmlformats.org/officeDocument/2006/relationships/slide" Target="slide19.xml"/><Relationship Id="rId4" Type="http://schemas.openxmlformats.org/officeDocument/2006/relationships/slide" Target="slide21.xml"/></Relationships>
</file>

<file path=ppt/slides/_rels/slide21.xml.rels><?xml version="1.0" encoding="UTF-8" standalone="yes"?>
<Relationships xmlns="http://schemas.openxmlformats.org/package/2006/relationships"><Relationship Id="rId3" Type="http://schemas.openxmlformats.org/officeDocument/2006/relationships/image" Target="../media/image43.jpeg"/><Relationship Id="rId7" Type="http://schemas.openxmlformats.org/officeDocument/2006/relationships/image" Target="../media/image31.jpeg"/><Relationship Id="rId2" Type="http://schemas.openxmlformats.org/officeDocument/2006/relationships/image" Target="../media/image42.jpeg"/><Relationship Id="rId1" Type="http://schemas.openxmlformats.org/officeDocument/2006/relationships/slideLayout" Target="../slideLayouts/slideLayout7.xml"/><Relationship Id="rId6" Type="http://schemas.openxmlformats.org/officeDocument/2006/relationships/slide" Target="slide14.xml"/><Relationship Id="rId5" Type="http://schemas.openxmlformats.org/officeDocument/2006/relationships/slide" Target="slide20.xml"/><Relationship Id="rId4" Type="http://schemas.openxmlformats.org/officeDocument/2006/relationships/image" Target="../media/image44.png"/></Relationships>
</file>

<file path=ppt/slides/_rels/slide2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45.jpeg"/><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slide" Target="slide14.xml"/></Relationships>
</file>

<file path=ppt/slides/_rels/slide23.xml.rels><?xml version="1.0" encoding="UTF-8" standalone="yes"?>
<Relationships xmlns="http://schemas.openxmlformats.org/package/2006/relationships"><Relationship Id="rId8" Type="http://schemas.openxmlformats.org/officeDocument/2006/relationships/slide" Target="slide22.xml"/><Relationship Id="rId3" Type="http://schemas.openxmlformats.org/officeDocument/2006/relationships/image" Target="../media/image46.jpeg"/><Relationship Id="rId7" Type="http://schemas.openxmlformats.org/officeDocument/2006/relationships/slide" Target="slide24.xml"/><Relationship Id="rId2" Type="http://schemas.openxmlformats.org/officeDocument/2006/relationships/image" Target="../media/image45.jpeg"/><Relationship Id="rId1" Type="http://schemas.openxmlformats.org/officeDocument/2006/relationships/slideLayout" Target="../slideLayouts/slideLayout7.xml"/><Relationship Id="rId6" Type="http://schemas.openxmlformats.org/officeDocument/2006/relationships/image" Target="../media/image49.jpeg"/><Relationship Id="rId5" Type="http://schemas.openxmlformats.org/officeDocument/2006/relationships/image" Target="../media/image48.jpeg"/><Relationship Id="rId10" Type="http://schemas.openxmlformats.org/officeDocument/2006/relationships/image" Target="../media/image31.jpeg"/><Relationship Id="rId4" Type="http://schemas.openxmlformats.org/officeDocument/2006/relationships/image" Target="../media/image47.jpeg"/><Relationship Id="rId9" Type="http://schemas.openxmlformats.org/officeDocument/2006/relationships/slide" Target="slide14.xml"/></Relationships>
</file>

<file path=ppt/slides/_rels/slide2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50.jpeg"/><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slide" Target="slide14.xml"/><Relationship Id="rId4" Type="http://schemas.openxmlformats.org/officeDocument/2006/relationships/slide" Target="slide22.xml"/></Relationships>
</file>

<file path=ppt/slides/_rels/slide25.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31.jpeg"/><Relationship Id="rId2" Type="http://schemas.openxmlformats.org/officeDocument/2006/relationships/image" Target="../media/image50.jpeg"/><Relationship Id="rId1" Type="http://schemas.openxmlformats.org/officeDocument/2006/relationships/slideLayout" Target="../slideLayouts/slideLayout7.xml"/><Relationship Id="rId6" Type="http://schemas.openxmlformats.org/officeDocument/2006/relationships/slide" Target="slide14.xml"/><Relationship Id="rId5" Type="http://schemas.openxmlformats.org/officeDocument/2006/relationships/slide" Target="slide24.xml"/><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image" Target="../media/image52.jpeg"/><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slide" Target="slide14.xml"/></Relationships>
</file>

<file path=ppt/slides/_rels/slide2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image" Target="../media/image53.jpeg"/><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slide" Target="slide14.xml"/></Relationships>
</file>

<file path=ppt/slides/_rels/slide29.xml.rels><?xml version="1.0" encoding="UTF-8" standalone="yes"?>
<Relationships xmlns="http://schemas.openxmlformats.org/package/2006/relationships"><Relationship Id="rId3" Type="http://schemas.openxmlformats.org/officeDocument/2006/relationships/image" Target="../media/image54.jpeg"/><Relationship Id="rId7" Type="http://schemas.openxmlformats.org/officeDocument/2006/relationships/slide" Target="slide28.xml"/><Relationship Id="rId2" Type="http://schemas.openxmlformats.org/officeDocument/2006/relationships/image" Target="../media/image53.jpeg"/><Relationship Id="rId1" Type="http://schemas.openxmlformats.org/officeDocument/2006/relationships/slideLayout" Target="../slideLayouts/slideLayout7.xml"/><Relationship Id="rId6" Type="http://schemas.openxmlformats.org/officeDocument/2006/relationships/slide" Target="slide30.xml"/><Relationship Id="rId5" Type="http://schemas.openxmlformats.org/officeDocument/2006/relationships/image" Target="../media/image56.jpeg"/><Relationship Id="rId4" Type="http://schemas.openxmlformats.org/officeDocument/2006/relationships/image" Target="../media/image55.gif"/></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2.gif"/><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slide" Target="slide1.xml"/><Relationship Id="rId5" Type="http://schemas.openxmlformats.org/officeDocument/2006/relationships/slide" Target="slide10.xml"/><Relationship Id="rId4" Type="http://schemas.openxmlformats.org/officeDocument/2006/relationships/slide" Target="slide4.xml"/></Relationships>
</file>

<file path=ppt/slides/_rels/slide30.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image" Target="../media/image57.jpeg"/><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slide" Target="slide14.xml"/><Relationship Id="rId4" Type="http://schemas.openxmlformats.org/officeDocument/2006/relationships/slide" Target="slide31.xml"/></Relationships>
</file>

<file path=ppt/slides/_rels/slide3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image" Target="../media/image58.jpeg"/><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slide" Target="slide14.xml"/></Relationships>
</file>

<file path=ppt/slides/_rels/slide32.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59.jpeg"/><Relationship Id="rId7" Type="http://schemas.openxmlformats.org/officeDocument/2006/relationships/slide" Target="slide14.xml"/><Relationship Id="rId2" Type="http://schemas.openxmlformats.org/officeDocument/2006/relationships/image" Target="../media/image58.jpeg"/><Relationship Id="rId1" Type="http://schemas.openxmlformats.org/officeDocument/2006/relationships/slideLayout" Target="../slideLayouts/slideLayout7.xml"/><Relationship Id="rId6" Type="http://schemas.openxmlformats.org/officeDocument/2006/relationships/slide" Target="slide31.xml"/><Relationship Id="rId5" Type="http://schemas.openxmlformats.org/officeDocument/2006/relationships/image" Target="../media/image61.jpeg"/><Relationship Id="rId4" Type="http://schemas.openxmlformats.org/officeDocument/2006/relationships/image" Target="../media/image60.jpeg"/></Relationships>
</file>

<file path=ppt/slides/_rels/slide33.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image" Target="../media/image62.jpeg"/><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slide" Target="slide14.xml"/></Relationships>
</file>

<file path=ppt/slides/_rels/slide34.xml.rels><?xml version="1.0" encoding="UTF-8" standalone="yes"?>
<Relationships xmlns="http://schemas.openxmlformats.org/package/2006/relationships"><Relationship Id="rId8" Type="http://schemas.openxmlformats.org/officeDocument/2006/relationships/slide" Target="slide33.xml"/><Relationship Id="rId3" Type="http://schemas.openxmlformats.org/officeDocument/2006/relationships/slide" Target="slide35.xml"/><Relationship Id="rId7" Type="http://schemas.openxmlformats.org/officeDocument/2006/relationships/image" Target="../media/image66.jpeg"/><Relationship Id="rId2" Type="http://schemas.openxmlformats.org/officeDocument/2006/relationships/image" Target="../media/image62.jpeg"/><Relationship Id="rId1" Type="http://schemas.openxmlformats.org/officeDocument/2006/relationships/slideLayout" Target="../slideLayouts/slideLayout7.xml"/><Relationship Id="rId6" Type="http://schemas.openxmlformats.org/officeDocument/2006/relationships/image" Target="../media/image65.jpeg"/><Relationship Id="rId5" Type="http://schemas.openxmlformats.org/officeDocument/2006/relationships/image" Target="../media/image64.jpeg"/><Relationship Id="rId10" Type="http://schemas.openxmlformats.org/officeDocument/2006/relationships/image" Target="../media/image31.jpeg"/><Relationship Id="rId4" Type="http://schemas.openxmlformats.org/officeDocument/2006/relationships/image" Target="../media/image63.jpeg"/><Relationship Id="rId9" Type="http://schemas.openxmlformats.org/officeDocument/2006/relationships/slide" Target="slide14.xml"/></Relationships>
</file>

<file path=ppt/slides/_rels/slide35.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image" Target="../media/image67.jpeg"/><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slide" Target="slide14.xml"/><Relationship Id="rId4" Type="http://schemas.openxmlformats.org/officeDocument/2006/relationships/slide" Target="slide33.xml"/></Relationships>
</file>

<file path=ppt/slides/_rels/slide3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jpeg"/><Relationship Id="rId1" Type="http://schemas.openxmlformats.org/officeDocument/2006/relationships/slideLayout" Target="../slideLayouts/slideLayout7.xml"/><Relationship Id="rId6" Type="http://schemas.openxmlformats.org/officeDocument/2006/relationships/image" Target="../media/image31.jpeg"/><Relationship Id="rId5" Type="http://schemas.openxmlformats.org/officeDocument/2006/relationships/slide" Target="slide14.xml"/><Relationship Id="rId4" Type="http://schemas.openxmlformats.org/officeDocument/2006/relationships/slide" Target="slide35.xml"/></Relationships>
</file>

<file path=ppt/slides/_rels/slide37.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69.jpeg"/><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slide" Target="slide14.xml"/></Relationships>
</file>

<file path=ppt/slides/_rels/slide38.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31.jpeg"/><Relationship Id="rId2" Type="http://schemas.openxmlformats.org/officeDocument/2006/relationships/image" Target="../media/image69.jpeg"/><Relationship Id="rId1" Type="http://schemas.openxmlformats.org/officeDocument/2006/relationships/slideLayout" Target="../slideLayouts/slideLayout7.xml"/><Relationship Id="rId6" Type="http://schemas.openxmlformats.org/officeDocument/2006/relationships/slide" Target="slide14.xml"/><Relationship Id="rId5" Type="http://schemas.openxmlformats.org/officeDocument/2006/relationships/slide" Target="slide37.xml"/><Relationship Id="rId4" Type="http://schemas.openxmlformats.org/officeDocument/2006/relationships/slide" Target="slide39.xml"/></Relationships>
</file>

<file path=ppt/slides/_rels/slide39.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image" Target="../media/image71.jpeg"/><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slide" Target="slide14.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slide" Target="slide3.xml"/></Relationships>
</file>

<file path=ppt/slides/_rels/slide40.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image" Target="../media/image71.jpeg"/><Relationship Id="rId1" Type="http://schemas.openxmlformats.org/officeDocument/2006/relationships/slideLayout" Target="../slideLayouts/slideLayout6.xml"/><Relationship Id="rId5" Type="http://schemas.openxmlformats.org/officeDocument/2006/relationships/image" Target="../media/image31.jpeg"/><Relationship Id="rId4" Type="http://schemas.openxmlformats.org/officeDocument/2006/relationships/slide" Target="slide14.xml"/></Relationships>
</file>

<file path=ppt/slides/_rels/slide5.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slide" Target="slide4.xml"/><Relationship Id="rId3" Type="http://schemas.openxmlformats.org/officeDocument/2006/relationships/slide" Target="slide8.xml"/><Relationship Id="rId7" Type="http://schemas.openxmlformats.org/officeDocument/2006/relationships/image" Target="../media/image9.jpeg"/><Relationship Id="rId12" Type="http://schemas.openxmlformats.org/officeDocument/2006/relationships/image" Target="../media/image14.jpeg"/><Relationship Id="rId2" Type="http://schemas.openxmlformats.org/officeDocument/2006/relationships/image" Target="../media/image5.jpeg"/><Relationship Id="rId1" Type="http://schemas.openxmlformats.org/officeDocument/2006/relationships/slideLayout" Target="../slideLayouts/slideLayout7.xml"/><Relationship Id="rId6" Type="http://schemas.openxmlformats.org/officeDocument/2006/relationships/image" Target="../media/image8.jpeg"/><Relationship Id="rId11" Type="http://schemas.openxmlformats.org/officeDocument/2006/relationships/image" Target="../media/image13.jpeg"/><Relationship Id="rId5" Type="http://schemas.openxmlformats.org/officeDocument/2006/relationships/image" Target="../media/image7.jpeg"/><Relationship Id="rId15" Type="http://schemas.openxmlformats.org/officeDocument/2006/relationships/image" Target="../media/image6.jpeg"/><Relationship Id="rId10" Type="http://schemas.openxmlformats.org/officeDocument/2006/relationships/image" Target="../media/image12.jpeg"/><Relationship Id="rId4" Type="http://schemas.openxmlformats.org/officeDocument/2006/relationships/slide" Target="slide6.xml"/><Relationship Id="rId9" Type="http://schemas.openxmlformats.org/officeDocument/2006/relationships/image" Target="../media/image11.jpeg"/><Relationship Id="rId14" Type="http://schemas.openxmlformats.org/officeDocument/2006/relationships/slide" Target="slide3.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slide" Target="slide3.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17.jpeg"/><Relationship Id="rId1" Type="http://schemas.openxmlformats.org/officeDocument/2006/relationships/slideLayout" Target="../slideLayouts/slideLayout8.xml"/><Relationship Id="rId5" Type="http://schemas.openxmlformats.org/officeDocument/2006/relationships/image" Target="../media/image16.jpeg"/><Relationship Id="rId4" Type="http://schemas.openxmlformats.org/officeDocument/2006/relationships/slide" Target="slide3.xml"/></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18.jpeg"/><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slide" Target="slide3.xml"/><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image" Target="../media/image19.jpeg"/><Relationship Id="rId1" Type="http://schemas.openxmlformats.org/officeDocument/2006/relationships/slideLayout" Target="../slideLayouts/slideLayout8.xml"/><Relationship Id="rId5" Type="http://schemas.openxmlformats.org/officeDocument/2006/relationships/image" Target="../media/image16.jpeg"/><Relationship Id="rId4" Type="http://schemas.openxmlformats.org/officeDocument/2006/relationships/slide" Target="slide3.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pic>
        <p:nvPicPr>
          <p:cNvPr id="2" name="Immagine 1" descr="scelte2.GIF"/>
          <p:cNvPicPr>
            <a:picLocks noChangeAspect="1"/>
          </p:cNvPicPr>
          <p:nvPr/>
        </p:nvPicPr>
        <p:blipFill>
          <a:blip r:embed="rId2"/>
          <a:stretch>
            <a:fillRect/>
          </a:stretch>
        </p:blipFill>
        <p:spPr>
          <a:xfrm>
            <a:off x="0" y="0"/>
            <a:ext cx="9144000" cy="6858000"/>
          </a:xfrm>
          <a:prstGeom prst="rect">
            <a:avLst/>
          </a:prstGeom>
        </p:spPr>
      </p:pic>
      <p:sp>
        <p:nvSpPr>
          <p:cNvPr id="3" name="CasellaDiTesto 2"/>
          <p:cNvSpPr txBox="1"/>
          <p:nvPr/>
        </p:nvSpPr>
        <p:spPr>
          <a:xfrm>
            <a:off x="1928794" y="2786058"/>
            <a:ext cx="1357321" cy="430887"/>
          </a:xfrm>
          <a:prstGeom prst="rect">
            <a:avLst/>
          </a:prstGeom>
          <a:noFill/>
        </p:spPr>
        <p:txBody>
          <a:bodyPr wrap="square" rtlCol="0">
            <a:spAutoFit/>
          </a:bodyPr>
          <a:lstStyle/>
          <a:p>
            <a:r>
              <a:rPr lang="it-IT" sz="2200" b="1" dirty="0" smtClean="0">
                <a:latin typeface="French Script MT" pitchFamily="66" charset="0"/>
                <a:cs typeface="Arial" pitchFamily="34" charset="0"/>
                <a:hlinkClick r:id="rId3" action="ppaction://hlinksldjump"/>
              </a:rPr>
              <a:t>Umanistica</a:t>
            </a:r>
            <a:endParaRPr lang="it-IT" sz="2200" b="1" dirty="0">
              <a:latin typeface="French Script MT" pitchFamily="66" charset="0"/>
              <a:cs typeface="Arial" pitchFamily="34" charset="0"/>
            </a:endParaRPr>
          </a:p>
        </p:txBody>
      </p:sp>
      <p:sp>
        <p:nvSpPr>
          <p:cNvPr id="4" name="CasellaDiTesto 3"/>
          <p:cNvSpPr txBox="1"/>
          <p:nvPr/>
        </p:nvSpPr>
        <p:spPr>
          <a:xfrm>
            <a:off x="3357554" y="714356"/>
            <a:ext cx="2437527" cy="707886"/>
          </a:xfrm>
          <a:prstGeom prst="rect">
            <a:avLst/>
          </a:prstGeom>
          <a:noFill/>
        </p:spPr>
        <p:txBody>
          <a:bodyPr wrap="none" rtlCol="0">
            <a:spAutoFit/>
          </a:bodyPr>
          <a:lstStyle/>
          <a:p>
            <a:r>
              <a:rPr lang="it-IT" sz="4000" b="1" dirty="0" smtClean="0">
                <a:effectLst>
                  <a:outerShdw blurRad="38100" dist="38100" dir="2700000" algn="tl">
                    <a:srgbClr val="000000">
                      <a:alpha val="43137"/>
                    </a:srgbClr>
                  </a:outerShdw>
                </a:effectLst>
                <a:latin typeface="Curlz MT" pitchFamily="82" charset="0"/>
                <a:hlinkClick r:id="rId4" action="ppaction://hlinksldjump"/>
              </a:rPr>
              <a:t>LA SCELTA</a:t>
            </a:r>
            <a:endParaRPr lang="it-IT" sz="4000" b="1" dirty="0">
              <a:effectLst>
                <a:outerShdw blurRad="38100" dist="38100" dir="2700000" algn="tl">
                  <a:srgbClr val="000000">
                    <a:alpha val="43137"/>
                  </a:srgbClr>
                </a:outerShdw>
              </a:effectLst>
              <a:latin typeface="Curlz MT" pitchFamily="82" charset="0"/>
            </a:endParaRPr>
          </a:p>
        </p:txBody>
      </p:sp>
      <p:sp>
        <p:nvSpPr>
          <p:cNvPr id="5" name="CasellaDiTesto 4"/>
          <p:cNvSpPr txBox="1"/>
          <p:nvPr/>
        </p:nvSpPr>
        <p:spPr>
          <a:xfrm>
            <a:off x="6072198" y="2928934"/>
            <a:ext cx="968920" cy="461665"/>
          </a:xfrm>
          <a:prstGeom prst="rect">
            <a:avLst/>
          </a:prstGeom>
          <a:noFill/>
          <a:scene3d>
            <a:camera prst="orthographicFront">
              <a:rot lat="0" lon="0" rev="20099999"/>
            </a:camera>
            <a:lightRig rig="threePt" dir="t"/>
          </a:scene3d>
        </p:spPr>
        <p:txBody>
          <a:bodyPr wrap="none" rtlCol="0">
            <a:spAutoFit/>
          </a:bodyPr>
          <a:lstStyle/>
          <a:p>
            <a:r>
              <a:rPr lang="it-IT" sz="1200" dirty="0" smtClean="0">
                <a:latin typeface="Elephant" pitchFamily="18" charset="0"/>
                <a:hlinkClick r:id="rId5" action="ppaction://hlinksldjump"/>
              </a:rPr>
              <a:t>Tecnico-</a:t>
            </a:r>
          </a:p>
          <a:p>
            <a:r>
              <a:rPr lang="it-IT" sz="1200" dirty="0" smtClean="0">
                <a:latin typeface="Elephant" pitchFamily="18" charset="0"/>
                <a:hlinkClick r:id="rId5" action="ppaction://hlinksldjump"/>
              </a:rPr>
              <a:t>scientifica</a:t>
            </a:r>
            <a:endParaRPr lang="it-IT" sz="1200" dirty="0">
              <a:latin typeface="Elephant" pitchFamily="18" charset="0"/>
            </a:endParaRPr>
          </a:p>
        </p:txBody>
      </p:sp>
      <p:sp>
        <p:nvSpPr>
          <p:cNvPr id="6" name="CasellaDiTesto 5"/>
          <p:cNvSpPr txBox="1"/>
          <p:nvPr/>
        </p:nvSpPr>
        <p:spPr>
          <a:xfrm>
            <a:off x="214282" y="142852"/>
            <a:ext cx="1951240" cy="369332"/>
          </a:xfrm>
          <a:prstGeom prst="rect">
            <a:avLst/>
          </a:prstGeom>
          <a:noFill/>
        </p:spPr>
        <p:txBody>
          <a:bodyPr wrap="none" rtlCol="0">
            <a:spAutoFit/>
          </a:bodyPr>
          <a:lstStyle/>
          <a:p>
            <a:r>
              <a:rPr lang="it-IT" dirty="0" smtClean="0">
                <a:solidFill>
                  <a:schemeClr val="bg1"/>
                </a:solidFill>
              </a:rPr>
              <a:t>Giuseppe Di Nardo</a:t>
            </a:r>
            <a:endParaRPr lang="it-IT" dirty="0">
              <a:solidFill>
                <a:schemeClr val="bg1"/>
              </a:solidFill>
            </a:endParaRPr>
          </a:p>
        </p:txBody>
      </p:sp>
      <p:sp>
        <p:nvSpPr>
          <p:cNvPr id="7" name="CasellaDiTesto 6"/>
          <p:cNvSpPr txBox="1"/>
          <p:nvPr/>
        </p:nvSpPr>
        <p:spPr>
          <a:xfrm>
            <a:off x="2786050" y="142852"/>
            <a:ext cx="4455450" cy="369332"/>
          </a:xfrm>
          <a:prstGeom prst="rect">
            <a:avLst/>
          </a:prstGeom>
          <a:noFill/>
        </p:spPr>
        <p:txBody>
          <a:bodyPr wrap="none" rtlCol="0">
            <a:spAutoFit/>
          </a:bodyPr>
          <a:lstStyle/>
          <a:p>
            <a:r>
              <a:rPr lang="it-IT" dirty="0" smtClean="0">
                <a:solidFill>
                  <a:schemeClr val="bg1"/>
                </a:solidFill>
              </a:rPr>
              <a:t>Istituto tecnico agrario ”G. </a:t>
            </a:r>
            <a:r>
              <a:rPr lang="it-IT" dirty="0" err="1" smtClean="0">
                <a:solidFill>
                  <a:schemeClr val="bg1"/>
                </a:solidFill>
              </a:rPr>
              <a:t>Tommasi</a:t>
            </a:r>
            <a:r>
              <a:rPr lang="it-IT" dirty="0" smtClean="0">
                <a:solidFill>
                  <a:schemeClr val="bg1"/>
                </a:solidFill>
              </a:rPr>
              <a:t>” Cosenza</a:t>
            </a:r>
            <a:endParaRPr lang="it-IT" dirty="0">
              <a:solidFill>
                <a:schemeClr val="bg1"/>
              </a:solidFill>
            </a:endParaRPr>
          </a:p>
        </p:txBody>
      </p:sp>
      <p:sp>
        <p:nvSpPr>
          <p:cNvPr id="8" name="CasellaDiTesto 7"/>
          <p:cNvSpPr txBox="1"/>
          <p:nvPr/>
        </p:nvSpPr>
        <p:spPr>
          <a:xfrm>
            <a:off x="7500958" y="142852"/>
            <a:ext cx="976549" cy="369332"/>
          </a:xfrm>
          <a:prstGeom prst="rect">
            <a:avLst/>
          </a:prstGeom>
          <a:noFill/>
        </p:spPr>
        <p:txBody>
          <a:bodyPr wrap="square" rtlCol="0">
            <a:spAutoFit/>
          </a:bodyPr>
          <a:lstStyle/>
          <a:p>
            <a:r>
              <a:rPr lang="it-IT" dirty="0" smtClean="0">
                <a:solidFill>
                  <a:schemeClr val="bg1"/>
                </a:solidFill>
              </a:rPr>
              <a:t>2007/08</a:t>
            </a:r>
            <a:endParaRPr lang="it-IT" dirty="0">
              <a:solidFill>
                <a:schemeClr val="bg1"/>
              </a:solidFill>
            </a:endParaRPr>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10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fade">
                                      <p:cBhvr>
                                        <p:cTn id="13" dur="1000"/>
                                        <p:tgtEl>
                                          <p:spTgt spid="5">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animEffect transition="in" filter="fade">
                                      <p:cBhvr>
                                        <p:cTn id="16" dur="10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P spid="5"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0000"/>
            <a:lum/>
          </a:blip>
          <a:srcRect/>
          <a:stretch>
            <a:fillRect t="-34000" b="-34000"/>
          </a:stretch>
        </a:blipFill>
        <a:effectLst/>
      </p:bgPr>
    </p:bg>
    <p:spTree>
      <p:nvGrpSpPr>
        <p:cNvPr id="1" name=""/>
        <p:cNvGrpSpPr/>
        <p:nvPr/>
      </p:nvGrpSpPr>
      <p:grpSpPr>
        <a:xfrm>
          <a:off x="0" y="0"/>
          <a:ext cx="0" cy="0"/>
          <a:chOff x="0" y="0"/>
          <a:chExt cx="0" cy="0"/>
        </a:xfrm>
      </p:grpSpPr>
      <p:sp>
        <p:nvSpPr>
          <p:cNvPr id="5" name="Titolo 4"/>
          <p:cNvSpPr>
            <a:spLocks noGrp="1"/>
          </p:cNvSpPr>
          <p:nvPr>
            <p:ph type="title"/>
          </p:nvPr>
        </p:nvSpPr>
        <p:spPr>
          <a:xfrm>
            <a:off x="500034" y="-285776"/>
            <a:ext cx="8229600" cy="1143000"/>
          </a:xfrm>
        </p:spPr>
        <p:txBody>
          <a:bodyPr>
            <a:normAutofit/>
          </a:bodyPr>
          <a:lstStyle/>
          <a:p>
            <a:r>
              <a:rPr lang="it-IT" dirty="0" smtClean="0"/>
              <a:t> </a:t>
            </a:r>
            <a:r>
              <a:rPr lang="it-IT" sz="2800" b="1" dirty="0" smtClean="0"/>
              <a:t>La politica sociale del governo Giolitti</a:t>
            </a:r>
            <a:endParaRPr lang="it-IT" sz="2800" b="1" dirty="0"/>
          </a:p>
        </p:txBody>
      </p:sp>
      <p:sp>
        <p:nvSpPr>
          <p:cNvPr id="6" name="Segnaposto contenuto 5"/>
          <p:cNvSpPr>
            <a:spLocks noGrp="1"/>
          </p:cNvSpPr>
          <p:nvPr>
            <p:ph idx="1"/>
          </p:nvPr>
        </p:nvSpPr>
        <p:spPr>
          <a:xfrm>
            <a:off x="0" y="571480"/>
            <a:ext cx="8858280" cy="5929354"/>
          </a:xfrm>
        </p:spPr>
        <p:txBody>
          <a:bodyPr>
            <a:normAutofit fontScale="55000" lnSpcReduction="20000"/>
          </a:bodyPr>
          <a:lstStyle/>
          <a:p>
            <a:pPr algn="just">
              <a:buNone/>
            </a:pPr>
            <a:r>
              <a:rPr lang="it-IT" dirty="0" smtClean="0"/>
              <a:t>       </a:t>
            </a:r>
            <a:r>
              <a:rPr lang="it-IT" sz="3300" dirty="0" smtClean="0"/>
              <a:t>Nel 1903, in seguito al ritiro  per malattia di </a:t>
            </a:r>
            <a:r>
              <a:rPr lang="it-IT" sz="3300" b="1" dirty="0" err="1" smtClean="0"/>
              <a:t>Zanardelli</a:t>
            </a:r>
            <a:r>
              <a:rPr lang="it-IT" sz="3300" dirty="0" smtClean="0"/>
              <a:t>, fu chiamato a capo del governo il ministro degli interni  </a:t>
            </a:r>
            <a:r>
              <a:rPr lang="it-IT" sz="3300" b="1" dirty="0" smtClean="0"/>
              <a:t>Giovanni Giolitti</a:t>
            </a:r>
            <a:r>
              <a:rPr lang="it-IT" sz="3300" dirty="0" smtClean="0"/>
              <a:t>, divenendo nuovamente presidente del consiglio, data la sua esperienza fatta tra il 1892 e il 1893.  Dotato di una precisa conoscenza della realtà, di un solido equilibrio e di uno spiccato senso del dovere, Giolitti mantenne la carica, salvo brevi interruzioni, per quasi un decennio, passato alla storia con il nome di età giolittiana. Giolitti fu abilissimo nel trovare un equilibrio tra le forze sociali, promuovendo da un lato un’avanzata legislazione sociale e dall’altro una politica volta a favorire la nascente industria italiana. Una delle sue principali caratteristiche fu la comprensione dimostrata nei riguardi delle richieste delle masse lavoratrici, ma considerava molto importante anche la </a:t>
            </a:r>
            <a:r>
              <a:rPr lang="it-IT" sz="3300" dirty="0" smtClean="0">
                <a:hlinkClick r:id="rId3" action="ppaction://hlinksldjump"/>
              </a:rPr>
              <a:t>funzione sociale</a:t>
            </a:r>
            <a:r>
              <a:rPr lang="it-IT" sz="3300" dirty="0" smtClean="0"/>
              <a:t>, oltre che economica e politica, esercitata dal capitale nell’ambito dello Stato moderno. Concesse quindi ampia </a:t>
            </a:r>
            <a:r>
              <a:rPr lang="it-IT" sz="3300" b="1" dirty="0" smtClean="0"/>
              <a:t>libertà di sciopero</a:t>
            </a:r>
            <a:r>
              <a:rPr lang="it-IT" sz="3300" dirty="0" smtClean="0"/>
              <a:t>, si preoccupò di prevenire o di risolvere ogni repressione violenta delle agitazioni con la pacifica arma delle </a:t>
            </a:r>
            <a:r>
              <a:rPr lang="it-IT" sz="3300" b="1" dirty="0" smtClean="0"/>
              <a:t>riforme</a:t>
            </a:r>
            <a:r>
              <a:rPr lang="it-IT" sz="3300" dirty="0" smtClean="0"/>
              <a:t>, provvide al miglioramento della legislazione, per i </a:t>
            </a:r>
            <a:r>
              <a:rPr lang="it-IT" sz="3300" b="1" dirty="0" smtClean="0"/>
              <a:t>lavoratori anziani, infortunati </a:t>
            </a:r>
            <a:r>
              <a:rPr lang="it-IT" sz="3300" dirty="0" smtClean="0"/>
              <a:t>o</a:t>
            </a:r>
            <a:r>
              <a:rPr lang="it-IT" sz="3300" b="1" dirty="0" smtClean="0"/>
              <a:t> invalidi, donne </a:t>
            </a:r>
            <a:r>
              <a:rPr lang="it-IT" sz="3300" dirty="0" smtClean="0"/>
              <a:t>e</a:t>
            </a:r>
            <a:r>
              <a:rPr lang="it-IT" sz="3300" b="1" dirty="0" smtClean="0"/>
              <a:t> fanciulli, </a:t>
            </a:r>
            <a:r>
              <a:rPr lang="it-IT" sz="3300" dirty="0" smtClean="0"/>
              <a:t>dell’</a:t>
            </a:r>
            <a:r>
              <a:rPr lang="it-IT" sz="3300" b="1" dirty="0" smtClean="0"/>
              <a:t>istruzione elementare, </a:t>
            </a:r>
            <a:r>
              <a:rPr lang="it-IT" sz="3300" dirty="0" smtClean="0"/>
              <a:t>delle</a:t>
            </a:r>
            <a:r>
              <a:rPr lang="it-IT" sz="3300" b="1" dirty="0" smtClean="0"/>
              <a:t> retribuzioni, </a:t>
            </a:r>
            <a:r>
              <a:rPr lang="it-IT" sz="3300" dirty="0" smtClean="0"/>
              <a:t>della</a:t>
            </a:r>
            <a:r>
              <a:rPr lang="it-IT" sz="3300" b="1" dirty="0" smtClean="0"/>
              <a:t> sanità pubblica </a:t>
            </a:r>
            <a:r>
              <a:rPr lang="it-IT" sz="3300" dirty="0" smtClean="0"/>
              <a:t>e</a:t>
            </a:r>
            <a:r>
              <a:rPr lang="it-IT" sz="3300" b="1" dirty="0" smtClean="0"/>
              <a:t> </a:t>
            </a:r>
            <a:r>
              <a:rPr lang="it-IT" sz="3300" dirty="0" smtClean="0"/>
              <a:t>dell’</a:t>
            </a:r>
            <a:r>
              <a:rPr lang="it-IT" sz="3300" b="1" dirty="0" smtClean="0"/>
              <a:t>economia nazionale</a:t>
            </a:r>
            <a:r>
              <a:rPr lang="it-IT" sz="3300" dirty="0" smtClean="0"/>
              <a:t>. Anche l’</a:t>
            </a:r>
            <a:r>
              <a:rPr lang="it-IT" sz="3300" b="1" dirty="0" smtClean="0"/>
              <a:t>industria meccanica</a:t>
            </a:r>
            <a:r>
              <a:rPr lang="it-IT" sz="3300" dirty="0" smtClean="0"/>
              <a:t> ottenne un rilevante sviluppo insieme all’industria </a:t>
            </a:r>
            <a:r>
              <a:rPr lang="it-IT" sz="3300" b="1" dirty="0" smtClean="0"/>
              <a:t>chimica, tessile e alimentare</a:t>
            </a:r>
            <a:r>
              <a:rPr lang="it-IT" sz="3300" dirty="0" smtClean="0"/>
              <a:t>, raddoppiando il fatturato. Fu inoltre realizzato un intenso programma di </a:t>
            </a:r>
            <a:r>
              <a:rPr lang="it-IT" sz="3300" b="1" dirty="0" smtClean="0"/>
              <a:t>lavori pubblici</a:t>
            </a:r>
            <a:r>
              <a:rPr lang="it-IT" sz="3300" dirty="0" smtClean="0"/>
              <a:t>, come l’estensione della rete stradale e ferroviaria, apertura del </a:t>
            </a:r>
            <a:r>
              <a:rPr lang="it-IT" sz="3300" b="1" dirty="0" smtClean="0"/>
              <a:t>traforo del Sempione</a:t>
            </a:r>
            <a:r>
              <a:rPr lang="it-IT" sz="3300" dirty="0" smtClean="0"/>
              <a:t> e l’inizio dei lavori per l’</a:t>
            </a:r>
            <a:r>
              <a:rPr lang="it-IT" sz="3300" b="1" dirty="0" smtClean="0"/>
              <a:t>acquedotto pugliese</a:t>
            </a:r>
            <a:r>
              <a:rPr lang="it-IT" sz="3300" dirty="0" smtClean="0"/>
              <a:t>. Nonostante ciò, rimanevano problemi ancora irrisolti dal governo, come l’</a:t>
            </a:r>
            <a:r>
              <a:rPr lang="it-IT" sz="3300" b="1" dirty="0" smtClean="0"/>
              <a:t>analfabetismo</a:t>
            </a:r>
            <a:r>
              <a:rPr lang="it-IT" sz="3300" dirty="0" smtClean="0"/>
              <a:t>, la </a:t>
            </a:r>
            <a:r>
              <a:rPr lang="it-IT" sz="3300" b="1" dirty="0" smtClean="0"/>
              <a:t>tubercolosi</a:t>
            </a:r>
            <a:r>
              <a:rPr lang="it-IT" sz="3300" dirty="0" smtClean="0"/>
              <a:t>, la </a:t>
            </a:r>
            <a:r>
              <a:rPr lang="it-IT" sz="3300" b="1" dirty="0" smtClean="0"/>
              <a:t>malaria</a:t>
            </a:r>
            <a:r>
              <a:rPr lang="it-IT" sz="3300" dirty="0" smtClean="0"/>
              <a:t>, la </a:t>
            </a:r>
            <a:r>
              <a:rPr lang="it-IT" sz="3300" b="1" dirty="0" smtClean="0"/>
              <a:t>disoccupazione</a:t>
            </a:r>
            <a:r>
              <a:rPr lang="it-IT" sz="3300" dirty="0" smtClean="0"/>
              <a:t> e la </a:t>
            </a:r>
            <a:r>
              <a:rPr lang="it-IT" sz="3300" b="1" dirty="0" smtClean="0"/>
              <a:t>miseria</a:t>
            </a:r>
            <a:r>
              <a:rPr lang="it-IT" sz="3300" dirty="0" smtClean="0"/>
              <a:t> presenti quasi ovunque nelle campagne, soprattutto in certe zone del Sud. </a:t>
            </a:r>
          </a:p>
          <a:p>
            <a:pPr>
              <a:buNone/>
            </a:pPr>
            <a:endParaRPr lang="it-IT" sz="2900" dirty="0"/>
          </a:p>
        </p:txBody>
      </p:sp>
      <p:sp>
        <p:nvSpPr>
          <p:cNvPr id="4" name="Freccia a sinistra 3">
            <a:hlinkClick r:id="rId3" action="ppaction://hlinksldjump"/>
          </p:cNvPr>
          <p:cNvSpPr/>
          <p:nvPr/>
        </p:nvSpPr>
        <p:spPr>
          <a:xfrm rot="10800000">
            <a:off x="8858280" y="6572272"/>
            <a:ext cx="285720" cy="2857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9" name="Immagine 8" descr="smic_Img022_fine%201%20tratto%20e%20bivio_big2.JPG">
            <a:hlinkClick r:id="rId4" action="ppaction://hlinksldjump"/>
          </p:cNvPr>
          <p:cNvPicPr>
            <a:picLocks noChangeAspect="1"/>
          </p:cNvPicPr>
          <p:nvPr/>
        </p:nvPicPr>
        <p:blipFill>
          <a:blip r:embed="rId5" cstate="print"/>
          <a:stretch>
            <a:fillRect/>
          </a:stretch>
        </p:blipFill>
        <p:spPr>
          <a:xfrm>
            <a:off x="8429652" y="6572272"/>
            <a:ext cx="380971" cy="285728"/>
          </a:xfrm>
          <a:prstGeom prst="rect">
            <a:avLst/>
          </a:prstGeom>
        </p:spPr>
      </p:pic>
    </p:spTree>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0"/>
                                        <p:tgtEl>
                                          <p:spTgt spid="5"/>
                                        </p:tgtEl>
                                      </p:cBhvr>
                                    </p:animEffect>
                                    <p:anim calcmode="lin" valueType="num">
                                      <p:cBhvr>
                                        <p:cTn id="8" dur="5000" fill="hold"/>
                                        <p:tgtEl>
                                          <p:spTgt spid="5"/>
                                        </p:tgtEl>
                                        <p:attrNameLst>
                                          <p:attrName>ppt_x</p:attrName>
                                        </p:attrNameLst>
                                      </p:cBhvr>
                                      <p:tavLst>
                                        <p:tav tm="0">
                                          <p:val>
                                            <p:strVal val="#ppt_x"/>
                                          </p:val>
                                        </p:tav>
                                        <p:tav tm="100000">
                                          <p:val>
                                            <p:strVal val="#ppt_x"/>
                                          </p:val>
                                        </p:tav>
                                      </p:tavLst>
                                    </p:anim>
                                    <p:anim calcmode="lin" valueType="num">
                                      <p:cBhvr>
                                        <p:cTn id="9" dur="5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0"/>
                                        <p:tgtEl>
                                          <p:spTgt spid="6">
                                            <p:txEl>
                                              <p:pRg st="0" end="0"/>
                                            </p:txEl>
                                          </p:spTgt>
                                        </p:tgtEl>
                                      </p:cBhvr>
                                    </p:animEffect>
                                    <p:anim calcmode="lin" valueType="num">
                                      <p:cBhvr>
                                        <p:cTn id="13" dur="5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5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0000"/>
            <a:lum/>
          </a:blip>
          <a:srcRect/>
          <a:stretch>
            <a:fillRect t="-36000" b="-36000"/>
          </a:stretch>
        </a:blipFill>
        <a:effectLst/>
      </p:bgPr>
    </p:bg>
    <p:spTree>
      <p:nvGrpSpPr>
        <p:cNvPr id="1" name=""/>
        <p:cNvGrpSpPr/>
        <p:nvPr/>
      </p:nvGrpSpPr>
      <p:grpSpPr>
        <a:xfrm>
          <a:off x="0" y="0"/>
          <a:ext cx="0" cy="0"/>
          <a:chOff x="0" y="0"/>
          <a:chExt cx="0" cy="0"/>
        </a:xfrm>
      </p:grpSpPr>
      <p:pic>
        <p:nvPicPr>
          <p:cNvPr id="4" name="Immagine 3" descr="thumbnail.jpg"/>
          <p:cNvPicPr>
            <a:picLocks noChangeAspect="1"/>
          </p:cNvPicPr>
          <p:nvPr/>
        </p:nvPicPr>
        <p:blipFill>
          <a:blip r:embed="rId3"/>
          <a:stretch>
            <a:fillRect/>
          </a:stretch>
        </p:blipFill>
        <p:spPr>
          <a:xfrm>
            <a:off x="357158" y="214290"/>
            <a:ext cx="3548212" cy="2000264"/>
          </a:xfrm>
          <a:prstGeom prst="rect">
            <a:avLst/>
          </a:prstGeom>
        </p:spPr>
      </p:pic>
      <p:pic>
        <p:nvPicPr>
          <p:cNvPr id="5" name="Immagine 4" descr="legge.png"/>
          <p:cNvPicPr>
            <a:picLocks noChangeAspect="1"/>
          </p:cNvPicPr>
          <p:nvPr/>
        </p:nvPicPr>
        <p:blipFill>
          <a:blip r:embed="rId4"/>
          <a:stretch>
            <a:fillRect/>
          </a:stretch>
        </p:blipFill>
        <p:spPr>
          <a:xfrm>
            <a:off x="4500562" y="214290"/>
            <a:ext cx="1789710" cy="2000264"/>
          </a:xfrm>
          <a:prstGeom prst="rect">
            <a:avLst/>
          </a:prstGeom>
        </p:spPr>
      </p:pic>
      <p:pic>
        <p:nvPicPr>
          <p:cNvPr id="6" name="Immagine 5" descr="intest.jpg"/>
          <p:cNvPicPr>
            <a:picLocks noChangeAspect="1"/>
          </p:cNvPicPr>
          <p:nvPr/>
        </p:nvPicPr>
        <p:blipFill>
          <a:blip r:embed="rId5"/>
          <a:stretch>
            <a:fillRect/>
          </a:stretch>
        </p:blipFill>
        <p:spPr>
          <a:xfrm>
            <a:off x="7000892" y="214290"/>
            <a:ext cx="1857388" cy="2029933"/>
          </a:xfrm>
          <a:prstGeom prst="rect">
            <a:avLst/>
          </a:prstGeom>
        </p:spPr>
      </p:pic>
      <p:pic>
        <p:nvPicPr>
          <p:cNvPr id="7" name="Immagine 6" descr="Pignone.jpg"/>
          <p:cNvPicPr>
            <a:picLocks noChangeAspect="1"/>
          </p:cNvPicPr>
          <p:nvPr/>
        </p:nvPicPr>
        <p:blipFill>
          <a:blip r:embed="rId6"/>
          <a:stretch>
            <a:fillRect/>
          </a:stretch>
        </p:blipFill>
        <p:spPr>
          <a:xfrm>
            <a:off x="5786446" y="5000636"/>
            <a:ext cx="3000396" cy="1500198"/>
          </a:xfrm>
          <a:prstGeom prst="rect">
            <a:avLst/>
          </a:prstGeom>
        </p:spPr>
      </p:pic>
      <p:pic>
        <p:nvPicPr>
          <p:cNvPr id="8" name="Immagine 7" descr="sempione_200x180.jpg"/>
          <p:cNvPicPr>
            <a:picLocks noChangeAspect="1"/>
          </p:cNvPicPr>
          <p:nvPr/>
        </p:nvPicPr>
        <p:blipFill>
          <a:blip r:embed="rId7"/>
          <a:stretch>
            <a:fillRect/>
          </a:stretch>
        </p:blipFill>
        <p:spPr>
          <a:xfrm>
            <a:off x="3428992" y="5000636"/>
            <a:ext cx="1690686" cy="1521617"/>
          </a:xfrm>
          <a:prstGeom prst="rect">
            <a:avLst/>
          </a:prstGeom>
        </p:spPr>
      </p:pic>
      <p:pic>
        <p:nvPicPr>
          <p:cNvPr id="9" name="Immagine 8" descr="foto2_1896%5B1%5D.jpg"/>
          <p:cNvPicPr>
            <a:picLocks noChangeAspect="1"/>
          </p:cNvPicPr>
          <p:nvPr/>
        </p:nvPicPr>
        <p:blipFill>
          <a:blip r:embed="rId8"/>
          <a:stretch>
            <a:fillRect/>
          </a:stretch>
        </p:blipFill>
        <p:spPr>
          <a:xfrm>
            <a:off x="500034" y="5000636"/>
            <a:ext cx="2214578" cy="1476385"/>
          </a:xfrm>
          <a:prstGeom prst="rect">
            <a:avLst/>
          </a:prstGeom>
        </p:spPr>
      </p:pic>
      <p:sp>
        <p:nvSpPr>
          <p:cNvPr id="10" name="CasellaDiTesto 9"/>
          <p:cNvSpPr txBox="1"/>
          <p:nvPr/>
        </p:nvSpPr>
        <p:spPr>
          <a:xfrm>
            <a:off x="1928794" y="3143248"/>
            <a:ext cx="5256567" cy="923330"/>
          </a:xfrm>
          <a:prstGeom prst="rect">
            <a:avLst/>
          </a:prstGeom>
          <a:noFill/>
        </p:spPr>
        <p:txBody>
          <a:bodyPr wrap="none" rtlCol="0">
            <a:spAutoFit/>
          </a:bodyPr>
          <a:lstStyle/>
          <a:p>
            <a:r>
              <a:rPr lang="it-IT" sz="5400" dirty="0" smtClean="0"/>
              <a:t>POLITICA SOCIALE</a:t>
            </a:r>
            <a:endParaRPr lang="it-IT" sz="5400" dirty="0"/>
          </a:p>
        </p:txBody>
      </p:sp>
      <p:sp>
        <p:nvSpPr>
          <p:cNvPr id="23" name="Freccia a sinistra 22">
            <a:hlinkClick r:id="rId9" action="ppaction://hlinksldjump"/>
          </p:cNvPr>
          <p:cNvSpPr/>
          <p:nvPr/>
        </p:nvSpPr>
        <p:spPr>
          <a:xfrm>
            <a:off x="8501090" y="6572272"/>
            <a:ext cx="285752" cy="2857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4" name="Freccia a sinistra 23"/>
          <p:cNvSpPr/>
          <p:nvPr/>
        </p:nvSpPr>
        <p:spPr>
          <a:xfrm rot="2383227">
            <a:off x="3112391" y="2783284"/>
            <a:ext cx="978408" cy="256861"/>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5" name="Freccia a sinistra 24"/>
          <p:cNvSpPr/>
          <p:nvPr/>
        </p:nvSpPr>
        <p:spPr>
          <a:xfrm rot="5400000">
            <a:off x="4271802" y="2657628"/>
            <a:ext cx="1000131" cy="25686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6" name="Freccia a sinistra 25"/>
          <p:cNvSpPr/>
          <p:nvPr/>
        </p:nvSpPr>
        <p:spPr>
          <a:xfrm rot="8252185">
            <a:off x="5459085" y="2796892"/>
            <a:ext cx="978408" cy="256861"/>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8" name="Freccia a sinistra 27"/>
          <p:cNvSpPr/>
          <p:nvPr/>
        </p:nvSpPr>
        <p:spPr>
          <a:xfrm rot="19418197">
            <a:off x="3127747" y="4121481"/>
            <a:ext cx="978408" cy="269079"/>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9" name="Freccia a sinistra 28"/>
          <p:cNvSpPr/>
          <p:nvPr/>
        </p:nvSpPr>
        <p:spPr>
          <a:xfrm rot="16200000">
            <a:off x="4354103" y="4289839"/>
            <a:ext cx="978408" cy="256861"/>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0" name="Freccia a sinistra 29"/>
          <p:cNvSpPr/>
          <p:nvPr/>
        </p:nvSpPr>
        <p:spPr>
          <a:xfrm rot="13344177">
            <a:off x="5530772" y="4225360"/>
            <a:ext cx="978408" cy="256861"/>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7" name="Freccia a sinistra 16">
            <a:hlinkClick r:id="rId10" action="ppaction://hlinksldjump"/>
          </p:cNvPr>
          <p:cNvSpPr/>
          <p:nvPr/>
        </p:nvSpPr>
        <p:spPr>
          <a:xfrm rot="10800000">
            <a:off x="8858280" y="6572272"/>
            <a:ext cx="285720" cy="2857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9" name="Immagine 18" descr="smic_Img022_fine%201%20tratto%20e%20bivio_big2.JPG">
            <a:hlinkClick r:id="rId11" action="ppaction://hlinksldjump"/>
          </p:cNvPr>
          <p:cNvPicPr>
            <a:picLocks noChangeAspect="1"/>
          </p:cNvPicPr>
          <p:nvPr/>
        </p:nvPicPr>
        <p:blipFill>
          <a:blip r:embed="rId12" cstate="print"/>
          <a:stretch>
            <a:fillRect/>
          </a:stretch>
        </p:blipFill>
        <p:spPr>
          <a:xfrm>
            <a:off x="8072462" y="6572272"/>
            <a:ext cx="380971" cy="285728"/>
          </a:xfrm>
          <a:prstGeom prst="rect">
            <a:avLst/>
          </a:prstGeom>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wipe(down)">
                                      <p:cBhvr>
                                        <p:cTn id="10" dur="500"/>
                                        <p:tgtEl>
                                          <p:spTgt spid="2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wipe(down)">
                                      <p:cBhvr>
                                        <p:cTn id="18" dur="500"/>
                                        <p:tgtEl>
                                          <p:spTgt spid="2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down)">
                                      <p:cBhvr>
                                        <p:cTn id="26" dur="500"/>
                                        <p:tgtEl>
                                          <p:spTgt spid="2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up)">
                                      <p:cBhvr>
                                        <p:cTn id="31" dur="500"/>
                                        <p:tgtEl>
                                          <p:spTgt spid="30"/>
                                        </p:tgtEl>
                                      </p:cBhvr>
                                    </p:animEffect>
                                  </p:childTnLst>
                                </p:cTn>
                              </p:par>
                              <p:par>
                                <p:cTn id="32" presetID="22" presetClass="entr" presetSubtype="4"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down)">
                                      <p:cBhvr>
                                        <p:cTn id="34" dur="5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wipe(up)">
                                      <p:cBhvr>
                                        <p:cTn id="39" dur="500"/>
                                        <p:tgtEl>
                                          <p:spTgt spid="29"/>
                                        </p:tgtEl>
                                      </p:cBhvr>
                                    </p:animEffect>
                                  </p:childTnLst>
                                </p:cTn>
                              </p:par>
                              <p:par>
                                <p:cTn id="40" presetID="22" presetClass="entr" presetSubtype="4" fill="hold"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down)">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up)">
                                      <p:cBhvr>
                                        <p:cTn id="47" dur="500"/>
                                        <p:tgtEl>
                                          <p:spTgt spid="28"/>
                                        </p:tgtEl>
                                      </p:cBhvr>
                                    </p:animEffect>
                                  </p:childTnLst>
                                </p:cTn>
                              </p:par>
                              <p:par>
                                <p:cTn id="48" presetID="22" presetClass="entr" presetSubtype="4" fill="hold" nodeType="with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8" grpId="0" animBg="1"/>
      <p:bldP spid="29" grpId="0" animBg="1"/>
      <p:bldP spid="3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45000"/>
            <a:lum/>
          </a:blip>
          <a:srcRect/>
          <a:stretch>
            <a:fillRect r="-98000" b="-17000"/>
          </a:stretch>
        </a:blip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a:xfrm>
            <a:off x="500034" y="-214338"/>
            <a:ext cx="8229600" cy="1143000"/>
          </a:xfrm>
        </p:spPr>
        <p:txBody>
          <a:bodyPr>
            <a:normAutofit/>
          </a:bodyPr>
          <a:lstStyle/>
          <a:p>
            <a:r>
              <a:rPr lang="it-IT" sz="2800" b="1" dirty="0" smtClean="0"/>
              <a:t>Le scelte di politica interna di Giolitti</a:t>
            </a:r>
            <a:endParaRPr lang="it-IT" sz="2800" dirty="0"/>
          </a:p>
        </p:txBody>
      </p:sp>
      <p:sp>
        <p:nvSpPr>
          <p:cNvPr id="3" name="Segnaposto contenuto 2"/>
          <p:cNvSpPr>
            <a:spLocks noGrp="1"/>
          </p:cNvSpPr>
          <p:nvPr>
            <p:ph idx="1"/>
          </p:nvPr>
        </p:nvSpPr>
        <p:spPr>
          <a:xfrm>
            <a:off x="0" y="785794"/>
            <a:ext cx="8858280" cy="6072206"/>
          </a:xfrm>
        </p:spPr>
        <p:txBody>
          <a:bodyPr>
            <a:normAutofit fontScale="55000" lnSpcReduction="20000"/>
          </a:bodyPr>
          <a:lstStyle/>
          <a:p>
            <a:pPr algn="just">
              <a:buNone/>
            </a:pPr>
            <a:r>
              <a:rPr lang="it-IT" dirty="0" smtClean="0"/>
              <a:t>      Uno dei provvedimenti più qualificanti del governo Giolitti fu </a:t>
            </a:r>
            <a:r>
              <a:rPr lang="it-IT" b="1" dirty="0" smtClean="0"/>
              <a:t>l’estensione del diritto del voto</a:t>
            </a:r>
            <a:r>
              <a:rPr lang="it-IT" dirty="0" smtClean="0"/>
              <a:t>, che consentiva una maggiore partecipazione politica alle classi popolari. La nuova legge ammetteva al voto tutti i </a:t>
            </a:r>
            <a:r>
              <a:rPr lang="it-IT" b="1" dirty="0" smtClean="0"/>
              <a:t>cittadini</a:t>
            </a:r>
            <a:r>
              <a:rPr lang="it-IT" dirty="0" smtClean="0"/>
              <a:t> di </a:t>
            </a:r>
            <a:r>
              <a:rPr lang="it-IT" b="1" dirty="0" smtClean="0"/>
              <a:t>sesso maschile</a:t>
            </a:r>
            <a:r>
              <a:rPr lang="it-IT" dirty="0" smtClean="0"/>
              <a:t> purché avessero compiuto 21 anni, se in grado di leggere e scrivere e con servizio militare svolto, o 30 anni, se analfabeti e non chiamati sotto le armi. L’azione politica di Giolitti non fu comunque esente da critiche, in primo luogo per ciò che riguardava la corruzione elettorale. Per dominare la scena politica, Giolitti si destreggiò fra gli opposti partiti cercando di accontentare un po’ tutti e non rifuggì neppure dalla corruzione e dall’</a:t>
            </a:r>
            <a:r>
              <a:rPr lang="it-IT" b="1" dirty="0" smtClean="0"/>
              <a:t>intimidazione</a:t>
            </a:r>
            <a:r>
              <a:rPr lang="it-IT" dirty="0" smtClean="0"/>
              <a:t>, avvalendosi dei prefetti e della polizia per eliminare scomodi avversari. Malgrado le accuse, è ampiamente riconosciuto che la lunga stabilità di governo così ottenuta consentì a Giolitti di dimostrare alla borghesia che il miglioramento delle condizioni di dei lavoratori coincideva con un deciso </a:t>
            </a:r>
            <a:r>
              <a:rPr lang="it-IT" b="1" dirty="0" smtClean="0"/>
              <a:t>progresso</a:t>
            </a:r>
            <a:r>
              <a:rPr lang="it-IT" dirty="0" smtClean="0"/>
              <a:t> di tutto il Paese. Infatti, in un clima di autoritarismo e di forti tensioni involutive, la trasformazione economica e sociale in senso non conservatore, per Giolitti, esigeva un’apertura alle forze politiche del Paese, ricercando anzitutto un accordo con il </a:t>
            </a:r>
            <a:r>
              <a:rPr lang="it-IT" b="1" dirty="0" smtClean="0"/>
              <a:t>Partito socialista</a:t>
            </a:r>
            <a:r>
              <a:rPr lang="it-IT" dirty="0" smtClean="0"/>
              <a:t>. L’iniziativa, in realtà, non ebbe successo, ma dopo il </a:t>
            </a:r>
            <a:r>
              <a:rPr lang="it-IT" b="1" dirty="0" smtClean="0"/>
              <a:t>primo sciopero generale</a:t>
            </a:r>
            <a:r>
              <a:rPr lang="it-IT" dirty="0" smtClean="0"/>
              <a:t> della storia italiana e le conseguenti nuove elezioni, che videro l’indebolimento dell’estrema sinistra, il Partito socialista cominciò ad avvicinarsi alla politica di Giolitti, anche senza una vera e propria collaborazione di governo. Giolitti ritenne anche necessario un riavvicinamento alla </a:t>
            </a:r>
            <a:r>
              <a:rPr lang="it-IT" b="1" dirty="0" smtClean="0"/>
              <a:t>Chiesa cattolica</a:t>
            </a:r>
            <a:r>
              <a:rPr lang="it-IT" dirty="0" smtClean="0"/>
              <a:t>, con l’obiettivo di un reciproco appoggio di fronte al crescente pericolo della &lt;&lt;marea rossa&gt;&gt;. Pertanto nel 1913, contemporaneamente all’estensione del diritto di voto, stipulò con il conte </a:t>
            </a:r>
            <a:r>
              <a:rPr lang="it-IT" b="1" dirty="0" smtClean="0"/>
              <a:t>Vincenzo </a:t>
            </a:r>
            <a:r>
              <a:rPr lang="it-IT" b="1" dirty="0" err="1" smtClean="0"/>
              <a:t>Ottorino</a:t>
            </a:r>
            <a:r>
              <a:rPr lang="it-IT" b="1" dirty="0" smtClean="0"/>
              <a:t> </a:t>
            </a:r>
            <a:r>
              <a:rPr lang="it-IT" b="1" dirty="0" err="1" smtClean="0"/>
              <a:t>Gentiloni</a:t>
            </a:r>
            <a:r>
              <a:rPr lang="it-IT" dirty="0" smtClean="0"/>
              <a:t> un accordo segreto, il </a:t>
            </a:r>
            <a:r>
              <a:rPr lang="it-IT" b="1" dirty="0" smtClean="0"/>
              <a:t>patto </a:t>
            </a:r>
            <a:r>
              <a:rPr lang="it-IT" b="1" dirty="0" err="1" smtClean="0"/>
              <a:t>Gentiloni</a:t>
            </a:r>
            <a:r>
              <a:rPr lang="it-IT" dirty="0" smtClean="0"/>
              <a:t>, in base al quale i cattolici si impegnavano a sostenere l’elezione dei deputati liberali, ottenendo in cambio l’abbandono della politica anticlericale.</a:t>
            </a:r>
          </a:p>
          <a:p>
            <a:pPr algn="just">
              <a:buNone/>
            </a:pPr>
            <a:endParaRPr lang="it-IT" dirty="0"/>
          </a:p>
        </p:txBody>
      </p:sp>
      <p:sp>
        <p:nvSpPr>
          <p:cNvPr id="6" name="Freccia a sinistra 5">
            <a:hlinkClick r:id="rId4" action="ppaction://hlinksldjump"/>
          </p:cNvPr>
          <p:cNvSpPr/>
          <p:nvPr/>
        </p:nvSpPr>
        <p:spPr>
          <a:xfrm>
            <a:off x="8501090" y="6572272"/>
            <a:ext cx="285752" cy="2857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Freccia a sinistra 7">
            <a:hlinkClick r:id="rId5" action="ppaction://hlinksldjump"/>
          </p:cNvPr>
          <p:cNvSpPr/>
          <p:nvPr/>
        </p:nvSpPr>
        <p:spPr>
          <a:xfrm rot="10800000">
            <a:off x="8858232" y="6572272"/>
            <a:ext cx="285768" cy="2857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9" name="Immagine 8" descr="smic_Img022_fine%201%20tratto%20e%20bivio_big2.JPG">
            <a:hlinkClick r:id="rId6" action="ppaction://hlinksldjump"/>
          </p:cNvPr>
          <p:cNvPicPr>
            <a:picLocks noChangeAspect="1"/>
          </p:cNvPicPr>
          <p:nvPr/>
        </p:nvPicPr>
        <p:blipFill>
          <a:blip r:embed="rId7" cstate="print"/>
          <a:stretch>
            <a:fillRect/>
          </a:stretch>
        </p:blipFill>
        <p:spPr>
          <a:xfrm>
            <a:off x="8072462" y="6572272"/>
            <a:ext cx="380971" cy="285728"/>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0"/>
                                        <p:tgtEl>
                                          <p:spTgt spid="2"/>
                                        </p:tgtEl>
                                      </p:cBhvr>
                                    </p:animEffect>
                                    <p:anim calcmode="lin" valueType="num">
                                      <p:cBhvr>
                                        <p:cTn id="8" dur="5000" fill="hold"/>
                                        <p:tgtEl>
                                          <p:spTgt spid="2"/>
                                        </p:tgtEl>
                                        <p:attrNameLst>
                                          <p:attrName>ppt_x</p:attrName>
                                        </p:attrNameLst>
                                      </p:cBhvr>
                                      <p:tavLst>
                                        <p:tav tm="0">
                                          <p:val>
                                            <p:strVal val="#ppt_x"/>
                                          </p:val>
                                        </p:tav>
                                        <p:tav tm="100000">
                                          <p:val>
                                            <p:strVal val="#ppt_x"/>
                                          </p:val>
                                        </p:tav>
                                      </p:tavLst>
                                    </p:anim>
                                    <p:anim calcmode="lin" valueType="num">
                                      <p:cBhvr>
                                        <p:cTn id="9" dur="5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0"/>
                                        <p:tgtEl>
                                          <p:spTgt spid="3">
                                            <p:txEl>
                                              <p:pRg st="0" end="0"/>
                                            </p:txEl>
                                          </p:spTgt>
                                        </p:tgtEl>
                                      </p:cBhvr>
                                    </p:animEffect>
                                    <p:anim calcmode="lin" valueType="num">
                                      <p:cBhvr>
                                        <p:cTn id="13"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5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5000"/>
            <a:lum/>
          </a:blip>
          <a:srcRect/>
          <a:stretch>
            <a:fillRect r="-68000"/>
          </a:stretch>
        </a:blip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a:xfrm>
            <a:off x="500034" y="-214338"/>
            <a:ext cx="8229600" cy="1143000"/>
          </a:xfrm>
        </p:spPr>
        <p:txBody>
          <a:bodyPr>
            <a:normAutofit/>
          </a:bodyPr>
          <a:lstStyle/>
          <a:p>
            <a:r>
              <a:rPr lang="it-IT" sz="2800" b="1" dirty="0" smtClean="0"/>
              <a:t>La politica estera di Giolitti</a:t>
            </a:r>
            <a:endParaRPr lang="it-IT" sz="2800" dirty="0"/>
          </a:p>
        </p:txBody>
      </p:sp>
      <p:sp>
        <p:nvSpPr>
          <p:cNvPr id="3" name="Segnaposto contenuto 2"/>
          <p:cNvSpPr>
            <a:spLocks noGrp="1"/>
          </p:cNvSpPr>
          <p:nvPr>
            <p:ph idx="1"/>
          </p:nvPr>
        </p:nvSpPr>
        <p:spPr>
          <a:xfrm>
            <a:off x="0" y="857232"/>
            <a:ext cx="8858280" cy="6000768"/>
          </a:xfrm>
        </p:spPr>
        <p:txBody>
          <a:bodyPr>
            <a:normAutofit fontScale="55000" lnSpcReduction="20000"/>
          </a:bodyPr>
          <a:lstStyle/>
          <a:p>
            <a:pPr algn="just">
              <a:buNone/>
            </a:pPr>
            <a:r>
              <a:rPr lang="it-IT" dirty="0" smtClean="0"/>
              <a:t>        Con Giolitti non cambiò indirizzo soltanto la politica interna, ma anche, e forse in maggior misura, la </a:t>
            </a:r>
            <a:r>
              <a:rPr lang="it-IT" b="1" dirty="0" smtClean="0"/>
              <a:t>politica estera</a:t>
            </a:r>
            <a:r>
              <a:rPr lang="it-IT" dirty="0" smtClean="0"/>
              <a:t>. Nei precedenti governi, il patto della </a:t>
            </a:r>
            <a:r>
              <a:rPr lang="it-IT" b="1" dirty="0" smtClean="0"/>
              <a:t>Triplice Alleanza</a:t>
            </a:r>
            <a:r>
              <a:rPr lang="it-IT" dirty="0" smtClean="0"/>
              <a:t> tra l’Italia, Germania e Austria fu visto come soluzione ai problemi di politica estera e aveva favoreggiato gli italiani nell’avventurarsi in Africa, provocando l’ostilità e il risentimento della Francia e dell’Inghilterra. La sconfitta di Adua dimostrò qualsiasi impossibilità nella impresa coloniale senza l’appoggio di queste potenze, interessate a difendere il continente africano. Giolitti fu pertanto indirizzato a ristabilire buoni rapporti con la Francia e con l’Inghilterra e a considerare la Triplice Alleanza un patto puramente difensivo. Prese accordi con la Francia per la eliminazione dei contrasti e concordò un’eventuale espansione francese nel Marocco in cambio del consenso a una possibile penetrazione italiana in </a:t>
            </a:r>
            <a:r>
              <a:rPr lang="it-IT" b="1" dirty="0" smtClean="0"/>
              <a:t>Tripolitania</a:t>
            </a:r>
            <a:r>
              <a:rPr lang="it-IT" dirty="0" smtClean="0"/>
              <a:t> e </a:t>
            </a:r>
            <a:r>
              <a:rPr lang="it-IT" b="1" dirty="0" smtClean="0"/>
              <a:t>Cirenaica</a:t>
            </a:r>
            <a:r>
              <a:rPr lang="it-IT" dirty="0" smtClean="0"/>
              <a:t>. I più risoluti sostenitori di un nuovo intervento in Africa furono i </a:t>
            </a:r>
            <a:r>
              <a:rPr lang="it-IT" b="1" dirty="0" smtClean="0"/>
              <a:t>nazionalisti</a:t>
            </a:r>
            <a:r>
              <a:rPr lang="it-IT" dirty="0" smtClean="0"/>
              <a:t>, seguaci di un movimento politico quale contrario ad ogni tendenza pacifista e sostenitore della forza militare contro ogni ideale di buona convivenza fra i popoli .Nel 1911 la Francia dette inizio alla conquista del Marocco e Giolitti ritenne che fosse il momento di intervenire, iniziando così la seconda impresa africana, ottenendo infine la riconoscenza all’Italia, da parte della Turchia, il possesso della Tripolitania e della Cirenaica. Ciò non portò all’economia vantaggi che molti aspettavano, ma ben più importanti furono le conseguenze politiche: incoraggiò il </a:t>
            </a:r>
            <a:r>
              <a:rPr lang="it-IT" b="1" dirty="0" smtClean="0"/>
              <a:t>bellicismo</a:t>
            </a:r>
            <a:r>
              <a:rPr lang="it-IT" dirty="0" smtClean="0"/>
              <a:t> dei nazionalisti e provocò la </a:t>
            </a:r>
            <a:r>
              <a:rPr lang="it-IT" b="1" dirty="0" smtClean="0"/>
              <a:t>spaccatura</a:t>
            </a:r>
            <a:r>
              <a:rPr lang="it-IT" dirty="0" smtClean="0"/>
              <a:t> all’interno del </a:t>
            </a:r>
            <a:r>
              <a:rPr lang="it-IT" b="1" dirty="0" smtClean="0"/>
              <a:t>Partito socialista</a:t>
            </a:r>
            <a:r>
              <a:rPr lang="it-IT" dirty="0" smtClean="0"/>
              <a:t> tra i </a:t>
            </a:r>
            <a:r>
              <a:rPr lang="it-IT" b="1" dirty="0" smtClean="0"/>
              <a:t>riformisti</a:t>
            </a:r>
            <a:r>
              <a:rPr lang="it-IT" dirty="0" smtClean="0"/>
              <a:t>. Il radicalismo socialista spinse Giolitti a cercare nuove alleanze, ma che non bastò a consolidare la sua </a:t>
            </a:r>
            <a:r>
              <a:rPr lang="it-IT" i="1" dirty="0" smtClean="0"/>
              <a:t>leadership</a:t>
            </a:r>
            <a:r>
              <a:rPr lang="it-IT" dirty="0" smtClean="0"/>
              <a:t>, che cominciò ad indebolirsi, come dimostrarono i non incoraggianti risultati ottenuti alle elezioni a causa dell’accuse di aver fatto accordi con &lt;&lt;cinico opportunismo&gt;&gt; e &lt;&lt;arti corruttrici&gt;&gt; con i cattolici, malvisti sia dall’opinione pubblica democratica sia dal liberalismo più ortodosso, e stretto ormai fra oppositori molto decisi e alleati poco docili, nel 1914 preferì di cedere il posto ad </a:t>
            </a:r>
            <a:r>
              <a:rPr lang="it-IT" b="1" dirty="0" smtClean="0"/>
              <a:t>Antonio </a:t>
            </a:r>
            <a:r>
              <a:rPr lang="it-IT" b="1" dirty="0" err="1" smtClean="0"/>
              <a:t>Salandra</a:t>
            </a:r>
            <a:r>
              <a:rPr lang="it-IT" dirty="0" smtClean="0"/>
              <a:t>.</a:t>
            </a:r>
          </a:p>
          <a:p>
            <a:pPr>
              <a:buNone/>
            </a:pPr>
            <a:endParaRPr lang="it-IT" dirty="0"/>
          </a:p>
        </p:txBody>
      </p:sp>
      <p:pic>
        <p:nvPicPr>
          <p:cNvPr id="5" name="Immagine 4" descr="smic_Img022_fine%201%20tratto%20e%20bivio_big2.JPG">
            <a:hlinkClick r:id="rId3" action="ppaction://hlinksldjump"/>
          </p:cNvPr>
          <p:cNvPicPr>
            <a:picLocks noChangeAspect="1"/>
          </p:cNvPicPr>
          <p:nvPr/>
        </p:nvPicPr>
        <p:blipFill>
          <a:blip r:embed="rId4" cstate="print"/>
          <a:stretch>
            <a:fillRect/>
          </a:stretch>
        </p:blipFill>
        <p:spPr>
          <a:xfrm>
            <a:off x="8429652" y="6572272"/>
            <a:ext cx="380971" cy="285728"/>
          </a:xfrm>
          <a:prstGeom prst="rect">
            <a:avLst/>
          </a:prstGeom>
        </p:spPr>
      </p:pic>
      <p:sp>
        <p:nvSpPr>
          <p:cNvPr id="6" name="Freccia a sinistra 5">
            <a:hlinkClick r:id="rId5" action="ppaction://hlinksldjump"/>
          </p:cNvPr>
          <p:cNvSpPr/>
          <p:nvPr/>
        </p:nvSpPr>
        <p:spPr>
          <a:xfrm>
            <a:off x="8858248" y="6572272"/>
            <a:ext cx="285752" cy="2857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0"/>
                                        <p:tgtEl>
                                          <p:spTgt spid="2"/>
                                        </p:tgtEl>
                                      </p:cBhvr>
                                    </p:animEffect>
                                    <p:anim calcmode="lin" valueType="num">
                                      <p:cBhvr>
                                        <p:cTn id="8" dur="5000" fill="hold"/>
                                        <p:tgtEl>
                                          <p:spTgt spid="2"/>
                                        </p:tgtEl>
                                        <p:attrNameLst>
                                          <p:attrName>ppt_x</p:attrName>
                                        </p:attrNameLst>
                                      </p:cBhvr>
                                      <p:tavLst>
                                        <p:tav tm="0">
                                          <p:val>
                                            <p:strVal val="#ppt_x"/>
                                          </p:val>
                                        </p:tav>
                                        <p:tav tm="100000">
                                          <p:val>
                                            <p:strVal val="#ppt_x"/>
                                          </p:val>
                                        </p:tav>
                                      </p:tavLst>
                                    </p:anim>
                                    <p:anim calcmode="lin" valueType="num">
                                      <p:cBhvr>
                                        <p:cTn id="9" dur="5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0"/>
                                        <p:tgtEl>
                                          <p:spTgt spid="3">
                                            <p:txEl>
                                              <p:pRg st="0" end="0"/>
                                            </p:txEl>
                                          </p:spTgt>
                                        </p:tgtEl>
                                      </p:cBhvr>
                                    </p:animEffect>
                                    <p:anim calcmode="lin" valueType="num">
                                      <p:cBhvr>
                                        <p:cTn id="13"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5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0000"/>
            <a:lum/>
          </a:blip>
          <a:srcRect/>
          <a:stretch>
            <a:fillRect t="-45000" b="-25000"/>
          </a:stretch>
        </a:blipFill>
        <a:effectLst/>
      </p:bgPr>
    </p:bg>
    <p:spTree>
      <p:nvGrpSpPr>
        <p:cNvPr id="1" name=""/>
        <p:cNvGrpSpPr/>
        <p:nvPr/>
      </p:nvGrpSpPr>
      <p:grpSpPr>
        <a:xfrm>
          <a:off x="0" y="0"/>
          <a:ext cx="0" cy="0"/>
          <a:chOff x="0" y="0"/>
          <a:chExt cx="0" cy="0"/>
        </a:xfrm>
      </p:grpSpPr>
      <p:sp>
        <p:nvSpPr>
          <p:cNvPr id="2" name="CasellaDiTesto 1"/>
          <p:cNvSpPr txBox="1"/>
          <p:nvPr/>
        </p:nvSpPr>
        <p:spPr>
          <a:xfrm rot="20896132">
            <a:off x="1870878" y="688741"/>
            <a:ext cx="2600007" cy="400110"/>
          </a:xfrm>
          <a:prstGeom prst="rect">
            <a:avLst/>
          </a:prstGeom>
          <a:noFill/>
        </p:spPr>
        <p:txBody>
          <a:bodyPr wrap="none" rtlCol="0">
            <a:spAutoFit/>
          </a:bodyPr>
          <a:lstStyle/>
          <a:p>
            <a:r>
              <a:rPr lang="it-IT" sz="2000" dirty="0" smtClean="0">
                <a:solidFill>
                  <a:srgbClr val="FFFF00"/>
                </a:solidFill>
                <a:hlinkClick r:id="rId3" action="ppaction://hlinksldjump"/>
              </a:rPr>
              <a:t>Propagazione della vite</a:t>
            </a:r>
            <a:endParaRPr lang="it-IT" sz="2000" dirty="0">
              <a:solidFill>
                <a:srgbClr val="FFFF00"/>
              </a:solidFill>
            </a:endParaRPr>
          </a:p>
        </p:txBody>
      </p:sp>
      <p:sp>
        <p:nvSpPr>
          <p:cNvPr id="3" name="CasellaDiTesto 2"/>
          <p:cNvSpPr txBox="1"/>
          <p:nvPr/>
        </p:nvSpPr>
        <p:spPr>
          <a:xfrm rot="20384053">
            <a:off x="-87704" y="2094195"/>
            <a:ext cx="4727897" cy="338554"/>
          </a:xfrm>
          <a:prstGeom prst="rect">
            <a:avLst/>
          </a:prstGeom>
          <a:noFill/>
        </p:spPr>
        <p:txBody>
          <a:bodyPr wrap="none" rtlCol="0">
            <a:spAutoFit/>
          </a:bodyPr>
          <a:lstStyle/>
          <a:p>
            <a:r>
              <a:rPr lang="it-IT" sz="1600" dirty="0" smtClean="0">
                <a:solidFill>
                  <a:srgbClr val="FFFF00"/>
                </a:solidFill>
                <a:hlinkClick r:id="rId4" action="ppaction://hlinksldjump"/>
              </a:rPr>
              <a:t>Tecniche di lotta contro le principali avversità della vite</a:t>
            </a:r>
            <a:endParaRPr lang="it-IT" sz="1600" dirty="0">
              <a:solidFill>
                <a:srgbClr val="FFFF00"/>
              </a:solidFill>
            </a:endParaRPr>
          </a:p>
        </p:txBody>
      </p:sp>
      <p:sp>
        <p:nvSpPr>
          <p:cNvPr id="4" name="CasellaDiTesto 3"/>
          <p:cNvSpPr txBox="1"/>
          <p:nvPr/>
        </p:nvSpPr>
        <p:spPr>
          <a:xfrm rot="1333505">
            <a:off x="4758670" y="3169499"/>
            <a:ext cx="4129528" cy="369332"/>
          </a:xfrm>
          <a:prstGeom prst="rect">
            <a:avLst/>
          </a:prstGeom>
          <a:noFill/>
        </p:spPr>
        <p:txBody>
          <a:bodyPr wrap="none" rtlCol="0">
            <a:spAutoFit/>
          </a:bodyPr>
          <a:lstStyle/>
          <a:p>
            <a:r>
              <a:rPr lang="it-IT" dirty="0" smtClean="0">
                <a:solidFill>
                  <a:srgbClr val="FFFF00"/>
                </a:solidFill>
                <a:hlinkClick r:id="rId5" action="ppaction://hlinksldjump"/>
              </a:rPr>
              <a:t>La vinificazione</a:t>
            </a:r>
            <a:r>
              <a:rPr lang="it-IT" dirty="0" smtClean="0">
                <a:solidFill>
                  <a:srgbClr val="FFFF00"/>
                </a:solidFill>
              </a:rPr>
              <a:t> </a:t>
            </a:r>
            <a:r>
              <a:rPr lang="it-IT" dirty="0" smtClean="0">
                <a:solidFill>
                  <a:srgbClr val="0000FF"/>
                </a:solidFill>
              </a:rPr>
              <a:t>– </a:t>
            </a:r>
            <a:r>
              <a:rPr lang="it-IT" dirty="0" smtClean="0">
                <a:solidFill>
                  <a:srgbClr val="0000FF"/>
                </a:solidFill>
                <a:hlinkClick r:id="rId6" action="ppaction://hlinksldjump"/>
              </a:rPr>
              <a:t>wine </a:t>
            </a:r>
            <a:r>
              <a:rPr lang="it-IT" dirty="0" err="1" smtClean="0">
                <a:solidFill>
                  <a:srgbClr val="0000FF"/>
                </a:solidFill>
                <a:hlinkClick r:id="rId6" action="ppaction://hlinksldjump"/>
              </a:rPr>
              <a:t>making</a:t>
            </a:r>
            <a:r>
              <a:rPr lang="it-IT" dirty="0" smtClean="0">
                <a:solidFill>
                  <a:srgbClr val="0000FF"/>
                </a:solidFill>
                <a:hlinkClick r:id="rId6" action="ppaction://hlinksldjump"/>
              </a:rPr>
              <a:t> (</a:t>
            </a:r>
            <a:r>
              <a:rPr lang="it-IT" dirty="0" err="1" smtClean="0">
                <a:solidFill>
                  <a:srgbClr val="0000FF"/>
                </a:solidFill>
                <a:hlinkClick r:id="rId6" action="ppaction://hlinksldjump"/>
              </a:rPr>
              <a:t>red</a:t>
            </a:r>
            <a:r>
              <a:rPr lang="it-IT" dirty="0" smtClean="0">
                <a:solidFill>
                  <a:srgbClr val="0000FF"/>
                </a:solidFill>
                <a:hlinkClick r:id="rId6" action="ppaction://hlinksldjump"/>
              </a:rPr>
              <a:t> </a:t>
            </a:r>
            <a:r>
              <a:rPr lang="it-IT" dirty="0" err="1" smtClean="0">
                <a:solidFill>
                  <a:srgbClr val="0000FF"/>
                </a:solidFill>
                <a:hlinkClick r:id="rId6" action="ppaction://hlinksldjump"/>
              </a:rPr>
              <a:t>wines</a:t>
            </a:r>
            <a:r>
              <a:rPr lang="it-IT" dirty="0" smtClean="0">
                <a:solidFill>
                  <a:srgbClr val="0000FF"/>
                </a:solidFill>
              </a:rPr>
              <a:t>)</a:t>
            </a:r>
            <a:endParaRPr lang="it-IT" dirty="0">
              <a:solidFill>
                <a:srgbClr val="0000FF"/>
              </a:solidFill>
            </a:endParaRPr>
          </a:p>
        </p:txBody>
      </p:sp>
      <p:sp>
        <p:nvSpPr>
          <p:cNvPr id="5" name="CasellaDiTesto 4"/>
          <p:cNvSpPr txBox="1"/>
          <p:nvPr/>
        </p:nvSpPr>
        <p:spPr>
          <a:xfrm rot="967689">
            <a:off x="4866700" y="1291748"/>
            <a:ext cx="2152064" cy="369332"/>
          </a:xfrm>
          <a:prstGeom prst="rect">
            <a:avLst/>
          </a:prstGeom>
          <a:noFill/>
        </p:spPr>
        <p:txBody>
          <a:bodyPr wrap="none" rtlCol="0">
            <a:spAutoFit/>
          </a:bodyPr>
          <a:lstStyle/>
          <a:p>
            <a:r>
              <a:rPr lang="it-IT" dirty="0" smtClean="0">
                <a:solidFill>
                  <a:srgbClr val="FFFF00"/>
                </a:solidFill>
                <a:hlinkClick r:id="rId7" action="ppaction://hlinkfile"/>
              </a:rPr>
              <a:t>Progetto di una serra</a:t>
            </a:r>
            <a:endParaRPr lang="it-IT" dirty="0">
              <a:solidFill>
                <a:srgbClr val="FFFF00"/>
              </a:solidFill>
            </a:endParaRPr>
          </a:p>
        </p:txBody>
      </p:sp>
      <p:sp>
        <p:nvSpPr>
          <p:cNvPr id="6" name="CasellaDiTesto 5"/>
          <p:cNvSpPr txBox="1"/>
          <p:nvPr/>
        </p:nvSpPr>
        <p:spPr>
          <a:xfrm rot="20315282">
            <a:off x="501041" y="3859616"/>
            <a:ext cx="3994363" cy="369332"/>
          </a:xfrm>
          <a:prstGeom prst="rect">
            <a:avLst/>
          </a:prstGeom>
          <a:noFill/>
        </p:spPr>
        <p:txBody>
          <a:bodyPr wrap="none" rtlCol="0">
            <a:spAutoFit/>
          </a:bodyPr>
          <a:lstStyle/>
          <a:p>
            <a:r>
              <a:rPr lang="it-IT" dirty="0" smtClean="0">
                <a:solidFill>
                  <a:srgbClr val="FFFF00"/>
                </a:solidFill>
                <a:hlinkClick r:id="rId8" action="ppaction://hlinksldjump"/>
              </a:rPr>
              <a:t>La valutazione e la scelta dei riproduttori</a:t>
            </a:r>
            <a:endParaRPr lang="it-IT" dirty="0">
              <a:solidFill>
                <a:srgbClr val="FFFF00"/>
              </a:solidFill>
            </a:endParaRPr>
          </a:p>
        </p:txBody>
      </p:sp>
      <p:sp>
        <p:nvSpPr>
          <p:cNvPr id="7" name="CasellaDiTesto 6"/>
          <p:cNvSpPr txBox="1"/>
          <p:nvPr/>
        </p:nvSpPr>
        <p:spPr>
          <a:xfrm rot="20103664">
            <a:off x="1894656" y="5418466"/>
            <a:ext cx="2402389" cy="369332"/>
          </a:xfrm>
          <a:prstGeom prst="rect">
            <a:avLst/>
          </a:prstGeom>
          <a:noFill/>
        </p:spPr>
        <p:txBody>
          <a:bodyPr wrap="none" rtlCol="0">
            <a:spAutoFit/>
          </a:bodyPr>
          <a:lstStyle/>
          <a:p>
            <a:r>
              <a:rPr lang="it-IT" dirty="0" smtClean="0">
                <a:solidFill>
                  <a:srgbClr val="FFFF00"/>
                </a:solidFill>
                <a:hlinkClick r:id="rId9" action="ppaction://hlinksldjump"/>
              </a:rPr>
              <a:t>Servitù prediali coattive</a:t>
            </a:r>
            <a:endParaRPr lang="it-IT" dirty="0">
              <a:solidFill>
                <a:srgbClr val="FFFF00"/>
              </a:solidFill>
            </a:endParaRPr>
          </a:p>
        </p:txBody>
      </p:sp>
      <p:sp>
        <p:nvSpPr>
          <p:cNvPr id="12" name="CasellaDiTesto 11"/>
          <p:cNvSpPr txBox="1"/>
          <p:nvPr/>
        </p:nvSpPr>
        <p:spPr>
          <a:xfrm rot="1522080">
            <a:off x="4484448" y="5768378"/>
            <a:ext cx="4279120" cy="323165"/>
          </a:xfrm>
          <a:prstGeom prst="rect">
            <a:avLst/>
          </a:prstGeom>
          <a:noFill/>
        </p:spPr>
        <p:txBody>
          <a:bodyPr wrap="none" rtlCol="0">
            <a:spAutoFit/>
          </a:bodyPr>
          <a:lstStyle/>
          <a:p>
            <a:r>
              <a:rPr lang="it-IT" sz="1500" dirty="0" smtClean="0">
                <a:solidFill>
                  <a:srgbClr val="FFFF00"/>
                </a:solidFill>
                <a:hlinkClick r:id="rId10" action="ppaction://hlinksldjump"/>
              </a:rPr>
              <a:t>Impostazione e risoluzione dei problemi di decisione</a:t>
            </a:r>
            <a:endParaRPr lang="it-IT" sz="1500" dirty="0">
              <a:solidFill>
                <a:srgbClr val="FFFF00"/>
              </a:solidFill>
            </a:endParaRPr>
          </a:p>
        </p:txBody>
      </p:sp>
      <p:pic>
        <p:nvPicPr>
          <p:cNvPr id="9" name="Immagine 8" descr="scelte3.GIF">
            <a:hlinkClick r:id="rId11" action="ppaction://hlinksldjump"/>
          </p:cNvPr>
          <p:cNvPicPr>
            <a:picLocks noChangeAspect="1"/>
          </p:cNvPicPr>
          <p:nvPr/>
        </p:nvPicPr>
        <p:blipFill>
          <a:blip r:embed="rId12"/>
          <a:stretch>
            <a:fillRect/>
          </a:stretch>
        </p:blipFill>
        <p:spPr>
          <a:xfrm>
            <a:off x="4500562" y="0"/>
            <a:ext cx="285720" cy="253226"/>
          </a:xfrm>
          <a:prstGeom prst="rect">
            <a:avLst/>
          </a:prstGeom>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right)">
                                      <p:cBhvr>
                                        <p:cTn id="7" dur="1000"/>
                                        <p:tgtEl>
                                          <p:spTgt spid="2">
                                            <p:txEl>
                                              <p:pRg st="0" end="0"/>
                                            </p:txEl>
                                          </p:spTgt>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right)">
                                      <p:cBhvr>
                                        <p:cTn id="10" dur="1000"/>
                                        <p:tgtEl>
                                          <p:spTgt spid="3">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wipe(left)">
                                      <p:cBhvr>
                                        <p:cTn id="13" dur="1000"/>
                                        <p:tgtEl>
                                          <p:spTgt spid="4">
                                            <p:txEl>
                                              <p:pRg st="0" end="0"/>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5">
                                            <p:txEl>
                                              <p:pRg st="0" end="0"/>
                                            </p:txEl>
                                          </p:spTgt>
                                        </p:tgtEl>
                                        <p:attrNameLst>
                                          <p:attrName>style.visibility</p:attrName>
                                        </p:attrNameLst>
                                      </p:cBhvr>
                                      <p:to>
                                        <p:strVal val="visible"/>
                                      </p:to>
                                    </p:set>
                                    <p:animEffect transition="in" filter="wipe(left)">
                                      <p:cBhvr>
                                        <p:cTn id="16" dur="1000"/>
                                        <p:tgtEl>
                                          <p:spTgt spid="5">
                                            <p:txEl>
                                              <p:pRg st="0" end="0"/>
                                            </p:txEl>
                                          </p:spTgt>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wipe(right)">
                                      <p:cBhvr>
                                        <p:cTn id="19" dur="1000"/>
                                        <p:tgtEl>
                                          <p:spTgt spid="6">
                                            <p:txEl>
                                              <p:pRg st="0" end="0"/>
                                            </p:txEl>
                                          </p:spTgt>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wipe(right)">
                                      <p:cBhvr>
                                        <p:cTn id="22" dur="1000"/>
                                        <p:tgtEl>
                                          <p:spTgt spid="7">
                                            <p:txEl>
                                              <p:pRg st="0" end="0"/>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2">
                                            <p:txEl>
                                              <p:pRg st="0" end="0"/>
                                            </p:txEl>
                                          </p:spTgt>
                                        </p:tgtEl>
                                        <p:attrNameLst>
                                          <p:attrName>style.visibility</p:attrName>
                                        </p:attrNameLst>
                                      </p:cBhvr>
                                      <p:to>
                                        <p:strVal val="visible"/>
                                      </p:to>
                                    </p:set>
                                    <p:animEffect transition="in" filter="wipe(left)">
                                      <p:cBhvr>
                                        <p:cTn id="25" dur="10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12"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0000"/>
            <a:lum/>
          </a:blip>
          <a:srcRect/>
          <a:stretch>
            <a:fillRect l="-7000" r="-7000"/>
          </a:stretch>
        </a:blip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a:xfrm>
            <a:off x="428596" y="0"/>
            <a:ext cx="8229600" cy="1143000"/>
          </a:xfrm>
        </p:spPr>
        <p:txBody>
          <a:bodyPr>
            <a:normAutofit fontScale="90000"/>
          </a:bodyPr>
          <a:lstStyle/>
          <a:p>
            <a:r>
              <a:rPr lang="it-IT" sz="3100" b="1" dirty="0" smtClean="0">
                <a:latin typeface="Berlin Sans FB Demi" pitchFamily="34" charset="0"/>
              </a:rPr>
              <a:t>Propagazione agamica</a:t>
            </a:r>
            <a:r>
              <a:rPr lang="it-IT" dirty="0" smtClean="0"/>
              <a:t/>
            </a:r>
            <a:br>
              <a:rPr lang="it-IT" dirty="0" smtClean="0"/>
            </a:br>
            <a:endParaRPr lang="it-IT" dirty="0"/>
          </a:p>
        </p:txBody>
      </p:sp>
      <p:sp>
        <p:nvSpPr>
          <p:cNvPr id="3" name="Segnaposto contenuto 2"/>
          <p:cNvSpPr>
            <a:spLocks noGrp="1"/>
          </p:cNvSpPr>
          <p:nvPr>
            <p:ph idx="1"/>
          </p:nvPr>
        </p:nvSpPr>
        <p:spPr>
          <a:xfrm>
            <a:off x="0" y="571480"/>
            <a:ext cx="8929718" cy="6286520"/>
          </a:xfrm>
        </p:spPr>
        <p:txBody>
          <a:bodyPr>
            <a:normAutofit fontScale="62500" lnSpcReduction="20000"/>
          </a:bodyPr>
          <a:lstStyle/>
          <a:p>
            <a:pPr algn="just">
              <a:buNone/>
            </a:pPr>
            <a:r>
              <a:rPr lang="it-IT" dirty="0" smtClean="0"/>
              <a:t>      La propagazione è la tecnica che consente di diffondere nello spazio, e di mantenere nel tempo, le specie, i vitigni ed i portainnesti. La creazione di nuovi vitigni, il rinnovamento dei vecchi impianti o la sostituzione delle varietà di vite coltivate, richiedono ogni anno la disponibilità di un elevato numero di piante che devono garantire un comportamento tendenzialmente omogeneo, sia dal punto di vista dello sviluppo vegetativo che di quello della produttività e dei fattori qualitativi. Tutto ciò esclude il mezzo di riproduzione che è quella gamica(per seme), dato che i risultati ottenibili sono assolutamente casuali ed imprevedibili, risultando elevata l’eterozigosi nel patrimonio genetico delle diverse varietà, diversamente della propagazione agamica, che si basa sulla possibilità di ottenere un individuo da una gemma, impiegando cioè quelle porzioni di organi prelevati da una pianta per ottenere altre aventi caratteristiche uguali. A modificare questo assetto della viticoltura è intervenuto un evento eccezionale: intorno alla fine del secolo scorso è giunto in Europa un temibile afide parassita della vite, la fillossera, che è stato causa di una vera e propria rivoluzione della viticoltura. Con le sue punture nelle regioni più sensibili dell’apparato radicale della vite europea, causa la formazione di tuberosità o nodosità che si riflettono negativamente sulle funzionalità dell’apparato radicale. Per la creazione di individui </a:t>
            </a:r>
            <a:r>
              <a:rPr lang="it-IT" dirty="0" err="1" smtClean="0"/>
              <a:t>bimembri</a:t>
            </a:r>
            <a:r>
              <a:rPr lang="it-IT" dirty="0" smtClean="0"/>
              <a:t>, resistenti alla fillossera, si ricorre alla tecnica dell’innesto che prevede l’inserimento di una gemma o di una marza(porzione di tralcio)&lt;&lt;erbacea&gt;&gt; o &lt;&lt;semilegnosa&gt;&gt; o &lt;&lt;legnosa&gt;&gt; su un portainnesto già posto a dimora o ancora in forma di talea, originando infine la &lt;&lt;barbatella innestata&gt;&gt; da porre a dimora.</a:t>
            </a:r>
          </a:p>
          <a:p>
            <a:pPr>
              <a:buNone/>
            </a:pPr>
            <a:endParaRPr lang="it-IT" dirty="0"/>
          </a:p>
        </p:txBody>
      </p:sp>
      <p:sp>
        <p:nvSpPr>
          <p:cNvPr id="5" name="Freccia a sinistra 4">
            <a:hlinkClick r:id="rId3" action="ppaction://hlinksldjump"/>
          </p:cNvPr>
          <p:cNvSpPr/>
          <p:nvPr/>
        </p:nvSpPr>
        <p:spPr>
          <a:xfrm rot="10800000">
            <a:off x="8858280" y="6572272"/>
            <a:ext cx="285720" cy="2857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6" name="Immagine 5" descr="foglia.jpg">
            <a:hlinkClick r:id="rId4" action="ppaction://hlinksldjump"/>
          </p:cNvPr>
          <p:cNvPicPr>
            <a:picLocks noChangeAspect="1"/>
          </p:cNvPicPr>
          <p:nvPr/>
        </p:nvPicPr>
        <p:blipFill>
          <a:blip r:embed="rId5" cstate="print"/>
          <a:stretch>
            <a:fillRect/>
          </a:stretch>
        </p:blipFill>
        <p:spPr>
          <a:xfrm>
            <a:off x="8411792" y="6572272"/>
            <a:ext cx="392855" cy="285728"/>
          </a:xfrm>
          <a:prstGeom prst="rect">
            <a:avLst/>
          </a:prstGeom>
        </p:spPr>
      </p:pic>
    </p:spTree>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0" fill="hold"/>
                                        <p:tgtEl>
                                          <p:spTgt spid="2"/>
                                        </p:tgtEl>
                                        <p:attrNameLst>
                                          <p:attrName>ppt_x</p:attrName>
                                        </p:attrNameLst>
                                      </p:cBhvr>
                                      <p:tavLst>
                                        <p:tav tm="0">
                                          <p:val>
                                            <p:strVal val="#ppt_x"/>
                                          </p:val>
                                        </p:tav>
                                        <p:tav tm="100000">
                                          <p:val>
                                            <p:strVal val="#ppt_x"/>
                                          </p:val>
                                        </p:tav>
                                      </p:tavLst>
                                    </p:anim>
                                    <p:anim calcmode="lin" valueType="num">
                                      <p:cBhvr additive="base">
                                        <p:cTn id="8" dur="5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0000"/>
            <a:lum/>
          </a:blip>
          <a:srcRect/>
          <a:stretch>
            <a:fillRect l="-9000" r="-9000"/>
          </a:stretch>
        </a:blip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a:xfrm>
            <a:off x="500034" y="0"/>
            <a:ext cx="8229600" cy="1143000"/>
          </a:xfrm>
        </p:spPr>
        <p:txBody>
          <a:bodyPr>
            <a:normAutofit/>
          </a:bodyPr>
          <a:lstStyle/>
          <a:p>
            <a:r>
              <a:rPr lang="it-IT" sz="2400" b="1" dirty="0" smtClean="0">
                <a:latin typeface="Berlin Sans FB Demi" pitchFamily="34" charset="0"/>
              </a:rPr>
              <a:t>Dalla produzione del legno per talee di portainnesti alla riuscita dell’innesto</a:t>
            </a:r>
            <a:endParaRPr lang="it-IT" sz="2400" dirty="0">
              <a:latin typeface="Berlin Sans FB Demi" pitchFamily="34" charset="0"/>
            </a:endParaRPr>
          </a:p>
        </p:txBody>
      </p:sp>
      <p:sp>
        <p:nvSpPr>
          <p:cNvPr id="3" name="Segnaposto contenuto 2"/>
          <p:cNvSpPr>
            <a:spLocks noGrp="1"/>
          </p:cNvSpPr>
          <p:nvPr>
            <p:ph idx="1"/>
          </p:nvPr>
        </p:nvSpPr>
        <p:spPr>
          <a:xfrm>
            <a:off x="-214346" y="1000108"/>
            <a:ext cx="9144064" cy="5715040"/>
          </a:xfrm>
        </p:spPr>
        <p:txBody>
          <a:bodyPr>
            <a:normAutofit fontScale="55000" lnSpcReduction="20000"/>
          </a:bodyPr>
          <a:lstStyle/>
          <a:p>
            <a:pPr algn="just">
              <a:buNone/>
            </a:pPr>
            <a:r>
              <a:rPr lang="it-IT" dirty="0" smtClean="0"/>
              <a:t>      Nei campi di allevamento dei portainnesti le viti sono allevate seguendo due sistemi: </a:t>
            </a:r>
            <a:r>
              <a:rPr lang="it-IT" i="1" dirty="0" smtClean="0"/>
              <a:t>striscianti</a:t>
            </a:r>
            <a:r>
              <a:rPr lang="it-IT" dirty="0" smtClean="0"/>
              <a:t> o </a:t>
            </a:r>
            <a:r>
              <a:rPr lang="it-IT" i="1" dirty="0" smtClean="0"/>
              <a:t>su sostegni.</a:t>
            </a:r>
            <a:r>
              <a:rPr lang="it-IT" dirty="0" smtClean="0"/>
              <a:t> Il sistema più adottato è quello &lt;&lt;strisciante&gt;&gt;, dato che consente un risparmio di materiale e di manodopera per le legature. Le piante madri dei portainnesto si allevano a &lt;&lt;testa di salice&gt;&gt;. I sarmenti vengono conservati utilizzando la tecnica della frigoconservazione a una temperatura di 2-3°C e con elevata umidità relativa introducendo i sarmenti in sacchetti di polietilene </a:t>
            </a:r>
            <a:r>
              <a:rPr lang="it-IT" dirty="0" err="1" smtClean="0"/>
              <a:t>forellati</a:t>
            </a:r>
            <a:r>
              <a:rPr lang="it-IT" dirty="0" smtClean="0"/>
              <a:t>, evitando ammuffimenti. Dai sarmenti si ottengono talee provviste normalmente di 3 gemme, delle quali le due sottostanti all’apicale vengono accecate per favorire l’emissione delle radici alla base. Il legno necessario per ricavare le marze, delle diverse varietà di vite europea destinate ad essere innestate sulle talee di portainnesti ottenuti, è stato fino ad oggi procurato a partire dai tralci di potatura di vigneti conosciuti dal vivaista, in cui veniva operata una semplice selezione </a:t>
            </a:r>
            <a:r>
              <a:rPr lang="it-IT" dirty="0" err="1" smtClean="0"/>
              <a:t>massale</a:t>
            </a:r>
            <a:r>
              <a:rPr lang="it-IT" dirty="0" smtClean="0"/>
              <a:t>. Per la preparazione delle marze vanno scelti i tralci di medio vigore, provenienti da piante di età media, di cui si utilizza la porzione centrale. Alcuni giorni prima dell’innesto è buona norma collocare le marze in un locale alla temperatura di 25-30°C tenendole immerse in acqua ad un’estremità. Si possono distinguere </a:t>
            </a:r>
            <a:r>
              <a:rPr lang="it-IT" dirty="0" smtClean="0">
                <a:hlinkClick r:id="rId3" action="ppaction://hlinksldjump"/>
              </a:rPr>
              <a:t>innesti a </a:t>
            </a:r>
            <a:r>
              <a:rPr lang="it-IT" i="1" dirty="0" smtClean="0">
                <a:hlinkClick r:id="rId3" action="ppaction://hlinksldjump"/>
              </a:rPr>
              <a:t>marza</a:t>
            </a:r>
            <a:r>
              <a:rPr lang="it-IT" dirty="0" smtClean="0">
                <a:hlinkClick r:id="rId3" action="ppaction://hlinksldjump"/>
              </a:rPr>
              <a:t> e a </a:t>
            </a:r>
            <a:r>
              <a:rPr lang="it-IT" i="1" dirty="0" smtClean="0">
                <a:hlinkClick r:id="rId3" action="ppaction://hlinksldjump"/>
              </a:rPr>
              <a:t>gemma</a:t>
            </a:r>
            <a:r>
              <a:rPr lang="it-IT" dirty="0" smtClean="0">
                <a:hlinkClick r:id="rId3" action="ppaction://hlinksldjump"/>
              </a:rPr>
              <a:t> o </a:t>
            </a:r>
            <a:r>
              <a:rPr lang="it-IT" i="1" dirty="0" smtClean="0">
                <a:hlinkClick r:id="rId3" action="ppaction://hlinksldjump"/>
              </a:rPr>
              <a:t>scudetto</a:t>
            </a:r>
            <a:r>
              <a:rPr lang="it-IT" dirty="0" smtClean="0"/>
              <a:t>. Tra i primi sono adottati principalmente: a) </a:t>
            </a:r>
            <a:r>
              <a:rPr lang="it-IT" i="1" dirty="0" smtClean="0"/>
              <a:t>l’innesto a spacco semplice e totale</a:t>
            </a:r>
            <a:r>
              <a:rPr lang="it-IT" dirty="0" smtClean="0"/>
              <a:t>; b) </a:t>
            </a:r>
            <a:r>
              <a:rPr lang="it-IT" i="1" dirty="0" smtClean="0"/>
              <a:t>l’innesto a doppio spacco inglese</a:t>
            </a:r>
            <a:r>
              <a:rPr lang="it-IT" dirty="0" smtClean="0"/>
              <a:t>; c) </a:t>
            </a:r>
            <a:r>
              <a:rPr lang="it-IT" i="1" dirty="0" smtClean="0"/>
              <a:t>l’innesto per approssimazione</a:t>
            </a:r>
            <a:r>
              <a:rPr lang="it-IT" dirty="0" smtClean="0"/>
              <a:t>. Tra gli innesti a gemma sono da distinguere quelli a</a:t>
            </a:r>
            <a:r>
              <a:rPr lang="it-IT" i="1" dirty="0" smtClean="0"/>
              <a:t> gemma vegetante</a:t>
            </a:r>
            <a:r>
              <a:rPr lang="it-IT" dirty="0" smtClean="0"/>
              <a:t> (innesto a T, a zufolo) e quelli a </a:t>
            </a:r>
            <a:r>
              <a:rPr lang="it-IT" i="1" dirty="0" smtClean="0"/>
              <a:t>gemma dormiente</a:t>
            </a:r>
            <a:r>
              <a:rPr lang="it-IT" dirty="0" smtClean="0"/>
              <a:t> ( innesto alla maiorchina, legnoso-erbaceo. Tra gli innesti più diffusi si può affermare che il maggior successo va attribuito al </a:t>
            </a:r>
            <a:r>
              <a:rPr lang="it-IT" i="1" dirty="0" smtClean="0"/>
              <a:t>doppio spacco inglese</a:t>
            </a:r>
            <a:r>
              <a:rPr lang="it-IT" dirty="0" smtClean="0"/>
              <a:t>, eseguito a tavolo o in pieno campo. A causa di manodopera sempre più rara e costosa, presso i vivaisti è stata introdotta la tecnica dell’innesto a macchina che comporta maggiore velocità di lavoro. Le condizioni necessarie per la buona riuscita dell’innesto sono: - </a:t>
            </a:r>
            <a:r>
              <a:rPr lang="it-IT" i="1" dirty="0" smtClean="0"/>
              <a:t>l’affinità</a:t>
            </a:r>
            <a:r>
              <a:rPr lang="it-IT" dirty="0" smtClean="0"/>
              <a:t> tra la marza e il soggetto; - </a:t>
            </a:r>
            <a:r>
              <a:rPr lang="it-IT" i="1" dirty="0" smtClean="0"/>
              <a:t>l’analogia fisiologica tra i bionti</a:t>
            </a:r>
            <a:r>
              <a:rPr lang="it-IT" dirty="0" smtClean="0"/>
              <a:t>; - </a:t>
            </a:r>
            <a:r>
              <a:rPr lang="it-IT" i="1" dirty="0" smtClean="0"/>
              <a:t>il rispetto della polarità</a:t>
            </a:r>
            <a:r>
              <a:rPr lang="it-IT" dirty="0" smtClean="0"/>
              <a:t>; - la scelta dell’</a:t>
            </a:r>
            <a:r>
              <a:rPr lang="it-IT" i="1" dirty="0" smtClean="0"/>
              <a:t>epoca adatta</a:t>
            </a:r>
            <a:r>
              <a:rPr lang="it-IT" dirty="0" smtClean="0"/>
              <a:t>; - la </a:t>
            </a:r>
            <a:r>
              <a:rPr lang="it-IT" i="1" dirty="0" smtClean="0"/>
              <a:t>sovrapposizione perfetta delle zone generatrici</a:t>
            </a:r>
            <a:r>
              <a:rPr lang="it-IT" dirty="0" smtClean="0"/>
              <a:t>.</a:t>
            </a:r>
          </a:p>
          <a:p>
            <a:pPr>
              <a:buNone/>
            </a:pPr>
            <a:endParaRPr lang="it-IT" dirty="0"/>
          </a:p>
        </p:txBody>
      </p:sp>
      <p:sp>
        <p:nvSpPr>
          <p:cNvPr id="4" name="Freccia a sinistra 3">
            <a:hlinkClick r:id="rId4" action="ppaction://hlinksldjump"/>
          </p:cNvPr>
          <p:cNvSpPr/>
          <p:nvPr/>
        </p:nvSpPr>
        <p:spPr>
          <a:xfrm>
            <a:off x="8501090" y="6572272"/>
            <a:ext cx="285752" cy="2857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Freccia a sinistra 4">
            <a:hlinkClick r:id="rId3" action="ppaction://hlinksldjump"/>
          </p:cNvPr>
          <p:cNvSpPr/>
          <p:nvPr/>
        </p:nvSpPr>
        <p:spPr>
          <a:xfrm rot="10800000">
            <a:off x="8858280" y="6572272"/>
            <a:ext cx="285720" cy="2857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6" name="Immagine 5" descr="foglia.jpg">
            <a:hlinkClick r:id="rId5" action="ppaction://hlinksldjump"/>
          </p:cNvPr>
          <p:cNvPicPr>
            <a:picLocks noChangeAspect="1"/>
          </p:cNvPicPr>
          <p:nvPr/>
        </p:nvPicPr>
        <p:blipFill>
          <a:blip r:embed="rId6" cstate="print"/>
          <a:stretch>
            <a:fillRect/>
          </a:stretch>
        </p:blipFill>
        <p:spPr>
          <a:xfrm>
            <a:off x="8054602" y="6572272"/>
            <a:ext cx="392855" cy="285728"/>
          </a:xfrm>
          <a:prstGeom prst="rect">
            <a:avLst/>
          </a:prstGeom>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0" fill="hold"/>
                                        <p:tgtEl>
                                          <p:spTgt spid="2"/>
                                        </p:tgtEl>
                                        <p:attrNameLst>
                                          <p:attrName>ppt_x</p:attrName>
                                        </p:attrNameLst>
                                      </p:cBhvr>
                                      <p:tavLst>
                                        <p:tav tm="0">
                                          <p:val>
                                            <p:strVal val="#ppt_x"/>
                                          </p:val>
                                        </p:tav>
                                        <p:tav tm="100000">
                                          <p:val>
                                            <p:strVal val="#ppt_x"/>
                                          </p:val>
                                        </p:tav>
                                      </p:tavLst>
                                    </p:anim>
                                    <p:anim calcmode="lin" valueType="num">
                                      <p:cBhvr additive="base">
                                        <p:cTn id="8" dur="5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0000"/>
            <a:lum/>
          </a:blip>
          <a:srcRect/>
          <a:stretch>
            <a:fillRect l="-11000" r="-11000"/>
          </a:stretch>
        </a:blipFill>
        <a:effectLst/>
      </p:bgPr>
    </p:bg>
    <p:spTree>
      <p:nvGrpSpPr>
        <p:cNvPr id="1" name=""/>
        <p:cNvGrpSpPr/>
        <p:nvPr/>
      </p:nvGrpSpPr>
      <p:grpSpPr>
        <a:xfrm>
          <a:off x="0" y="0"/>
          <a:ext cx="0" cy="0"/>
          <a:chOff x="0" y="0"/>
          <a:chExt cx="0" cy="0"/>
        </a:xfrm>
      </p:grpSpPr>
      <p:pic>
        <p:nvPicPr>
          <p:cNvPr id="5" name="Immagine 4" descr="400px-Innesti-01.png"/>
          <p:cNvPicPr>
            <a:picLocks noChangeAspect="1"/>
          </p:cNvPicPr>
          <p:nvPr/>
        </p:nvPicPr>
        <p:blipFill>
          <a:blip r:embed="rId3"/>
          <a:stretch>
            <a:fillRect/>
          </a:stretch>
        </p:blipFill>
        <p:spPr>
          <a:xfrm>
            <a:off x="285720" y="285728"/>
            <a:ext cx="4452969" cy="3143272"/>
          </a:xfrm>
          <a:prstGeom prst="rect">
            <a:avLst/>
          </a:prstGeom>
          <a:effectLst/>
        </p:spPr>
      </p:pic>
      <p:pic>
        <p:nvPicPr>
          <p:cNvPr id="6" name="Immagine 5" descr="innesto2.gif"/>
          <p:cNvPicPr>
            <a:picLocks noChangeAspect="1"/>
          </p:cNvPicPr>
          <p:nvPr/>
        </p:nvPicPr>
        <p:blipFill>
          <a:blip r:embed="rId4"/>
          <a:stretch>
            <a:fillRect/>
          </a:stretch>
        </p:blipFill>
        <p:spPr>
          <a:xfrm>
            <a:off x="285720" y="3786190"/>
            <a:ext cx="2286016" cy="2740761"/>
          </a:xfrm>
          <a:prstGeom prst="rect">
            <a:avLst/>
          </a:prstGeom>
        </p:spPr>
      </p:pic>
      <p:pic>
        <p:nvPicPr>
          <p:cNvPr id="7" name="Immagine 6" descr="innesto7.jpg"/>
          <p:cNvPicPr>
            <a:picLocks noChangeAspect="1"/>
          </p:cNvPicPr>
          <p:nvPr/>
        </p:nvPicPr>
        <p:blipFill>
          <a:blip r:embed="rId5"/>
          <a:stretch>
            <a:fillRect/>
          </a:stretch>
        </p:blipFill>
        <p:spPr>
          <a:xfrm>
            <a:off x="5643570" y="500042"/>
            <a:ext cx="2714644" cy="2885838"/>
          </a:xfrm>
          <a:prstGeom prst="rect">
            <a:avLst/>
          </a:prstGeom>
        </p:spPr>
      </p:pic>
      <p:pic>
        <p:nvPicPr>
          <p:cNvPr id="8" name="Immagine 7" descr="112_a.jpg"/>
          <p:cNvPicPr>
            <a:picLocks noChangeAspect="1"/>
          </p:cNvPicPr>
          <p:nvPr/>
        </p:nvPicPr>
        <p:blipFill>
          <a:blip r:embed="rId6"/>
          <a:stretch>
            <a:fillRect/>
          </a:stretch>
        </p:blipFill>
        <p:spPr>
          <a:xfrm>
            <a:off x="6215074" y="3786190"/>
            <a:ext cx="2714644" cy="2714620"/>
          </a:xfrm>
          <a:prstGeom prst="rect">
            <a:avLst/>
          </a:prstGeom>
        </p:spPr>
      </p:pic>
      <p:sp>
        <p:nvSpPr>
          <p:cNvPr id="9" name="Freccia a sinistra 8">
            <a:hlinkClick r:id="rId7" action="ppaction://hlinksldjump"/>
          </p:cNvPr>
          <p:cNvSpPr/>
          <p:nvPr/>
        </p:nvSpPr>
        <p:spPr>
          <a:xfrm>
            <a:off x="8858280" y="6587658"/>
            <a:ext cx="285720" cy="27034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0" name="Immagine 9" descr="foglia.jpg">
            <a:hlinkClick r:id="rId8" action="ppaction://hlinksldjump"/>
          </p:cNvPr>
          <p:cNvPicPr>
            <a:picLocks noChangeAspect="1"/>
          </p:cNvPicPr>
          <p:nvPr/>
        </p:nvPicPr>
        <p:blipFill>
          <a:blip r:embed="rId9" cstate="print"/>
          <a:stretch>
            <a:fillRect/>
          </a:stretch>
        </p:blipFill>
        <p:spPr>
          <a:xfrm>
            <a:off x="8429652" y="6572272"/>
            <a:ext cx="392855" cy="285728"/>
          </a:xfrm>
          <a:prstGeom prst="rect">
            <a:avLst/>
          </a:prstGeom>
        </p:spPr>
      </p:pic>
      <p:sp>
        <p:nvSpPr>
          <p:cNvPr id="12" name="CasellaDiTesto 11"/>
          <p:cNvSpPr txBox="1"/>
          <p:nvPr/>
        </p:nvSpPr>
        <p:spPr>
          <a:xfrm>
            <a:off x="3357554" y="5786454"/>
            <a:ext cx="2234266" cy="646331"/>
          </a:xfrm>
          <a:prstGeom prst="rect">
            <a:avLst/>
          </a:prstGeom>
          <a:noFill/>
        </p:spPr>
        <p:txBody>
          <a:bodyPr wrap="none" rtlCol="0">
            <a:spAutoFit/>
          </a:bodyPr>
          <a:lstStyle/>
          <a:p>
            <a:r>
              <a:rPr lang="it-IT" dirty="0" smtClean="0"/>
              <a:t>INNESTI A </a:t>
            </a:r>
            <a:r>
              <a:rPr lang="it-IT" b="1" i="1" dirty="0" smtClean="0"/>
              <a:t>MARZA</a:t>
            </a:r>
            <a:r>
              <a:rPr lang="it-IT" dirty="0" smtClean="0"/>
              <a:t> E A</a:t>
            </a:r>
          </a:p>
          <a:p>
            <a:r>
              <a:rPr lang="it-IT" b="1" i="1" dirty="0" smtClean="0"/>
              <a:t>GEMMA</a:t>
            </a:r>
            <a:r>
              <a:rPr lang="it-IT" dirty="0" smtClean="0"/>
              <a:t> O </a:t>
            </a:r>
            <a:r>
              <a:rPr lang="it-IT" i="1" dirty="0" smtClean="0"/>
              <a:t>SCUDETTO</a:t>
            </a:r>
            <a:endParaRPr lang="it-IT" i="1" dirty="0"/>
          </a:p>
        </p:txBody>
      </p:sp>
      <p:sp>
        <p:nvSpPr>
          <p:cNvPr id="13" name="Freccia a sinistra 12"/>
          <p:cNvSpPr/>
          <p:nvPr/>
        </p:nvSpPr>
        <p:spPr>
          <a:xfrm rot="1838622">
            <a:off x="2795774" y="5435276"/>
            <a:ext cx="642942" cy="21431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4" name="Freccia a sinistra 13"/>
          <p:cNvSpPr/>
          <p:nvPr/>
        </p:nvSpPr>
        <p:spPr>
          <a:xfrm rot="4823813">
            <a:off x="2979445" y="4545601"/>
            <a:ext cx="1563629" cy="264519"/>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5" name="Freccia a sinistra 14"/>
          <p:cNvSpPr/>
          <p:nvPr/>
        </p:nvSpPr>
        <p:spPr>
          <a:xfrm rot="6476086">
            <a:off x="4305058" y="4563895"/>
            <a:ext cx="1534015" cy="25436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 name="Freccia a sinistra 15"/>
          <p:cNvSpPr/>
          <p:nvPr/>
        </p:nvSpPr>
        <p:spPr>
          <a:xfrm rot="8392667">
            <a:off x="5351222" y="5396895"/>
            <a:ext cx="642942" cy="21431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down)">
                                      <p:cBhvr>
                                        <p:cTn id="13" dur="500"/>
                                        <p:tgtEl>
                                          <p:spTgt spid="1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down)">
                                      <p:cBhvr>
                                        <p:cTn id="16" dur="500"/>
                                        <p:tgtEl>
                                          <p:spTgt spid="16"/>
                                        </p:tgtEl>
                                      </p:cBhvr>
                                    </p:animEffect>
                                  </p:childTnLst>
                                </p:cTn>
                              </p:par>
                              <p:par>
                                <p:cTn id="17" presetID="22" presetClass="entr" presetSubtype="4"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par>
                                <p:cTn id="20" presetID="22" presetClass="entr" presetSubtype="4"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par>
                                <p:cTn id="23" presetID="22" presetClass="entr" presetSubtype="4"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00"/>
                                        <p:tgtEl>
                                          <p:spTgt spid="7"/>
                                        </p:tgtEl>
                                      </p:cBhvr>
                                    </p:animEffect>
                                  </p:childTnLst>
                                </p:cTn>
                              </p:par>
                              <p:par>
                                <p:cTn id="26" presetID="22" presetClass="entr" presetSubtype="4"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down)">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0000"/>
            <a:lum/>
          </a:blip>
          <a:srcRect/>
          <a:stretch>
            <a:fillRect l="15000" r="-48000"/>
          </a:stretch>
        </a:blip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a:xfrm>
            <a:off x="500034" y="0"/>
            <a:ext cx="8229600" cy="1143000"/>
          </a:xfrm>
        </p:spPr>
        <p:txBody>
          <a:bodyPr>
            <a:normAutofit/>
          </a:bodyPr>
          <a:lstStyle/>
          <a:p>
            <a:r>
              <a:rPr lang="it-IT" sz="3600" b="1" dirty="0" smtClean="0">
                <a:latin typeface="Chiller" pitchFamily="82" charset="0"/>
              </a:rPr>
              <a:t>Scelta dei prodotti contro i principali funghi</a:t>
            </a:r>
            <a:endParaRPr lang="it-IT" sz="3600" dirty="0">
              <a:latin typeface="Chiller" pitchFamily="82" charset="0"/>
            </a:endParaRPr>
          </a:p>
        </p:txBody>
      </p:sp>
      <p:sp>
        <p:nvSpPr>
          <p:cNvPr id="3" name="Segnaposto contenuto 2"/>
          <p:cNvSpPr>
            <a:spLocks noGrp="1"/>
          </p:cNvSpPr>
          <p:nvPr>
            <p:ph idx="1"/>
          </p:nvPr>
        </p:nvSpPr>
        <p:spPr>
          <a:xfrm>
            <a:off x="0" y="928670"/>
            <a:ext cx="8858280" cy="5929330"/>
          </a:xfrm>
        </p:spPr>
        <p:txBody>
          <a:bodyPr>
            <a:normAutofit fontScale="55000" lnSpcReduction="20000"/>
          </a:bodyPr>
          <a:lstStyle/>
          <a:p>
            <a:pPr algn="just">
              <a:buNone/>
            </a:pPr>
            <a:r>
              <a:rPr lang="it-IT" dirty="0" smtClean="0"/>
              <a:t>      Tra le più gravi </a:t>
            </a:r>
            <a:r>
              <a:rPr lang="it-IT" dirty="0" err="1" smtClean="0"/>
              <a:t>micopatie</a:t>
            </a:r>
            <a:r>
              <a:rPr lang="it-IT" dirty="0" smtClean="0"/>
              <a:t> della vite troviamo in ordine la </a:t>
            </a:r>
            <a:r>
              <a:rPr lang="it-IT" b="1" dirty="0" smtClean="0">
                <a:hlinkClick r:id="rId3" action="ppaction://hlinksldjump"/>
              </a:rPr>
              <a:t>Peronospora della vite</a:t>
            </a:r>
            <a:r>
              <a:rPr lang="it-IT" dirty="0" smtClean="0">
                <a:hlinkClick r:id="rId3" action="ppaction://hlinksldjump"/>
              </a:rPr>
              <a:t> </a:t>
            </a:r>
            <a:r>
              <a:rPr lang="it-IT" dirty="0" smtClean="0"/>
              <a:t>e </a:t>
            </a:r>
            <a:r>
              <a:rPr lang="it-IT" dirty="0" smtClean="0">
                <a:hlinkClick r:id="rId3" action="ppaction://hlinksldjump"/>
              </a:rPr>
              <a:t>l’</a:t>
            </a:r>
            <a:r>
              <a:rPr lang="it-IT" b="1" dirty="0" smtClean="0">
                <a:hlinkClick r:id="rId3" action="ppaction://hlinksldjump"/>
              </a:rPr>
              <a:t>Oidio</a:t>
            </a:r>
            <a:r>
              <a:rPr lang="it-IT" dirty="0" smtClean="0">
                <a:hlinkClick r:id="rId3" action="ppaction://hlinksldjump"/>
              </a:rPr>
              <a:t> o </a:t>
            </a:r>
            <a:r>
              <a:rPr lang="it-IT" b="1" dirty="0" smtClean="0">
                <a:hlinkClick r:id="rId3" action="ppaction://hlinksldjump"/>
              </a:rPr>
              <a:t>Mal bianco della vite</a:t>
            </a:r>
            <a:r>
              <a:rPr lang="it-IT" dirty="0" smtClean="0"/>
              <a:t>. In viticoltura i prodotti ad azione a azione </a:t>
            </a:r>
            <a:r>
              <a:rPr lang="it-IT" b="1" dirty="0" err="1" smtClean="0"/>
              <a:t>antiperonosporica</a:t>
            </a:r>
            <a:r>
              <a:rPr lang="it-IT" dirty="0" smtClean="0"/>
              <a:t> presenti attualmente sul mercato possono essere suddivisi in tre gruppi: - </a:t>
            </a:r>
            <a:r>
              <a:rPr lang="it-IT" i="1" dirty="0" smtClean="0"/>
              <a:t>preventivi tradizionali</a:t>
            </a:r>
            <a:r>
              <a:rPr lang="it-IT" dirty="0" smtClean="0"/>
              <a:t>; - </a:t>
            </a:r>
            <a:r>
              <a:rPr lang="it-IT" i="1" dirty="0" smtClean="0"/>
              <a:t>preventivi a bassa </a:t>
            </a:r>
            <a:r>
              <a:rPr lang="it-IT" i="1" dirty="0" err="1" smtClean="0"/>
              <a:t>dilavabilità</a:t>
            </a:r>
            <a:r>
              <a:rPr lang="it-IT" dirty="0" smtClean="0"/>
              <a:t>; - </a:t>
            </a:r>
            <a:r>
              <a:rPr lang="it-IT" i="1" dirty="0" err="1" smtClean="0"/>
              <a:t>endoterapici</a:t>
            </a:r>
            <a:r>
              <a:rPr lang="it-IT" dirty="0" smtClean="0"/>
              <a:t>( trans laminari, </a:t>
            </a:r>
            <a:r>
              <a:rPr lang="it-IT" dirty="0" err="1" smtClean="0"/>
              <a:t>citotropici</a:t>
            </a:r>
            <a:r>
              <a:rPr lang="it-IT" dirty="0" smtClean="0"/>
              <a:t>, loco sistemici, </a:t>
            </a:r>
            <a:r>
              <a:rPr lang="it-IT" dirty="0" err="1" smtClean="0"/>
              <a:t>sistemici</a:t>
            </a:r>
            <a:r>
              <a:rPr lang="it-IT" dirty="0" smtClean="0"/>
              <a:t>). Nel momento in cui sono distribuiti, i </a:t>
            </a:r>
            <a:r>
              <a:rPr lang="it-IT" b="1" dirty="0" smtClean="0"/>
              <a:t>preventivi tradizionali</a:t>
            </a:r>
            <a:r>
              <a:rPr lang="it-IT" dirty="0" smtClean="0"/>
              <a:t> rimangono all’esterno della pianta, e quindi agiscono per contatto; prima che avvenga l’infezione (pioggia) devono essere già presenti sulla vegetazione per impedirne l’inizio ed avendo funzione preventiva, costituiscono uno sbarramento chimico che impedisce al fungo di penetrare all’interno della pianta. I </a:t>
            </a:r>
            <a:r>
              <a:rPr lang="it-IT" b="1" dirty="0" smtClean="0"/>
              <a:t>preventivi a bassa </a:t>
            </a:r>
            <a:r>
              <a:rPr lang="it-IT" b="1" dirty="0" err="1" smtClean="0"/>
              <a:t>dilavabilità</a:t>
            </a:r>
            <a:r>
              <a:rPr lang="it-IT" dirty="0" smtClean="0"/>
              <a:t> sono fungicidi caratterizzati o da un’ottima adesività e resistenza al dilavamento o da elevata </a:t>
            </a:r>
            <a:r>
              <a:rPr lang="it-IT" dirty="0" err="1" smtClean="0"/>
              <a:t>lipofilia</a:t>
            </a:r>
            <a:r>
              <a:rPr lang="it-IT" dirty="0" smtClean="0"/>
              <a:t> fissandosi alla cuticola ed alle sostanze cerose con cui vengono a contatto. I </a:t>
            </a:r>
            <a:r>
              <a:rPr lang="it-IT" b="1" dirty="0" smtClean="0"/>
              <a:t>prodotti </a:t>
            </a:r>
            <a:r>
              <a:rPr lang="it-IT" b="1" dirty="0" err="1" smtClean="0"/>
              <a:t>endoterapici</a:t>
            </a:r>
            <a:r>
              <a:rPr lang="it-IT" b="1" dirty="0" smtClean="0"/>
              <a:t> curativi</a:t>
            </a:r>
            <a:r>
              <a:rPr lang="it-IT" dirty="0" smtClean="0"/>
              <a:t> sono prodotti in grado di penetrare nei tessuti vegetali ed esplicare la loro attività nei confronti del fungo quando questo ha già iniziato il processo infettivo. La lotta </a:t>
            </a:r>
            <a:r>
              <a:rPr lang="it-IT" b="1" dirty="0" err="1" smtClean="0"/>
              <a:t>antioidica</a:t>
            </a:r>
            <a:r>
              <a:rPr lang="it-IT" dirty="0" smtClean="0"/>
              <a:t> viene eseguita, generalmente, insieme a quella </a:t>
            </a:r>
            <a:r>
              <a:rPr lang="it-IT" dirty="0" err="1" smtClean="0"/>
              <a:t>antiperonosporica</a:t>
            </a:r>
            <a:r>
              <a:rPr lang="it-IT" dirty="0" smtClean="0"/>
              <a:t> sia per poter risparmiare sul costo dei trattamenti, abbinando le due sostanze specifiche, sia per poter seguire l’evolversi dei nuovi calendari </a:t>
            </a:r>
            <a:r>
              <a:rPr lang="it-IT" dirty="0" err="1" smtClean="0"/>
              <a:t>fitoiatrici</a:t>
            </a:r>
            <a:r>
              <a:rPr lang="it-IT" dirty="0" smtClean="0"/>
              <a:t> sulla vite e per utilizzare i nuovi prodotti anticrittogamici. Pertanto, molto spesso, la scelta del prodotto da usare come antiofidico è legata al calendario </a:t>
            </a:r>
            <a:r>
              <a:rPr lang="it-IT" dirty="0" err="1" smtClean="0"/>
              <a:t>antiperonosporico</a:t>
            </a:r>
            <a:r>
              <a:rPr lang="it-IT" dirty="0" smtClean="0"/>
              <a:t> adottato oltre che al tipo di ambiente ed alla varietà di vite coltivata. Attualmente gli </a:t>
            </a:r>
            <a:r>
              <a:rPr lang="it-IT" dirty="0" err="1" smtClean="0"/>
              <a:t>antioidici</a:t>
            </a:r>
            <a:r>
              <a:rPr lang="it-IT" dirty="0" smtClean="0"/>
              <a:t> disponibili possono essere divisi in due grandi categorie: - </a:t>
            </a:r>
            <a:r>
              <a:rPr lang="it-IT" i="1" dirty="0" smtClean="0"/>
              <a:t>prodotti di copertura</a:t>
            </a:r>
            <a:r>
              <a:rPr lang="it-IT" dirty="0" smtClean="0"/>
              <a:t>; - </a:t>
            </a:r>
            <a:r>
              <a:rPr lang="it-IT" i="1" dirty="0" err="1" smtClean="0"/>
              <a:t>antioidici</a:t>
            </a:r>
            <a:r>
              <a:rPr lang="it-IT" i="1" dirty="0" smtClean="0"/>
              <a:t> </a:t>
            </a:r>
            <a:r>
              <a:rPr lang="it-IT" i="1" dirty="0" err="1" smtClean="0"/>
              <a:t>endoterapici</a:t>
            </a:r>
            <a:r>
              <a:rPr lang="it-IT" dirty="0" smtClean="0"/>
              <a:t>. I </a:t>
            </a:r>
            <a:r>
              <a:rPr lang="it-IT" b="1" dirty="0" smtClean="0"/>
              <a:t>prodotti di copertura </a:t>
            </a:r>
            <a:r>
              <a:rPr lang="it-IT" dirty="0" smtClean="0"/>
              <a:t>hanno azione prevalentemente preventiva e sono zolfi. I </a:t>
            </a:r>
            <a:r>
              <a:rPr lang="it-IT" b="1" dirty="0" smtClean="0"/>
              <a:t>prodotti </a:t>
            </a:r>
            <a:r>
              <a:rPr lang="it-IT" b="1" dirty="0" err="1" smtClean="0"/>
              <a:t>endoterapici</a:t>
            </a:r>
            <a:r>
              <a:rPr lang="it-IT" dirty="0" smtClean="0"/>
              <a:t> hanno attività curativa ed </a:t>
            </a:r>
            <a:r>
              <a:rPr lang="it-IT" dirty="0" err="1" smtClean="0"/>
              <a:t>eradicante</a:t>
            </a:r>
            <a:r>
              <a:rPr lang="it-IT" dirty="0" smtClean="0"/>
              <a:t> per cui possono anche bloccare infezioni in atto; questi prodotti sono: - </a:t>
            </a:r>
            <a:r>
              <a:rPr lang="it-IT" i="1" dirty="0" err="1" smtClean="0"/>
              <a:t>citotropici</a:t>
            </a:r>
            <a:r>
              <a:rPr lang="it-IT" i="1" dirty="0" smtClean="0"/>
              <a:t>/</a:t>
            </a:r>
            <a:r>
              <a:rPr lang="it-IT" i="1" dirty="0" err="1" smtClean="0"/>
              <a:t>translaminari</a:t>
            </a:r>
            <a:r>
              <a:rPr lang="it-IT" dirty="0" smtClean="0"/>
              <a:t>; - </a:t>
            </a:r>
            <a:r>
              <a:rPr lang="it-IT" i="1" dirty="0" smtClean="0"/>
              <a:t>sistemici</a:t>
            </a:r>
            <a:r>
              <a:rPr lang="it-IT" dirty="0" smtClean="0"/>
              <a:t>.</a:t>
            </a:r>
          </a:p>
          <a:p>
            <a:pPr algn="just">
              <a:buNone/>
            </a:pPr>
            <a:endParaRPr lang="it-IT" dirty="0"/>
          </a:p>
        </p:txBody>
      </p:sp>
      <p:sp>
        <p:nvSpPr>
          <p:cNvPr id="4" name="Freccia a sinistra 3"/>
          <p:cNvSpPr/>
          <p:nvPr/>
        </p:nvSpPr>
        <p:spPr>
          <a:xfrm rot="10800000">
            <a:off x="8858280" y="6572272"/>
            <a:ext cx="285720" cy="2857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6" name="Immagine 5" descr="foglia.jpg">
            <a:hlinkClick r:id="rId4" action="ppaction://hlinksldjump"/>
          </p:cNvPr>
          <p:cNvPicPr>
            <a:picLocks noChangeAspect="1"/>
          </p:cNvPicPr>
          <p:nvPr/>
        </p:nvPicPr>
        <p:blipFill>
          <a:blip r:embed="rId5" cstate="print"/>
          <a:stretch>
            <a:fillRect/>
          </a:stretch>
        </p:blipFill>
        <p:spPr>
          <a:xfrm>
            <a:off x="8411792" y="6572272"/>
            <a:ext cx="392855" cy="285728"/>
          </a:xfrm>
          <a:prstGeom prst="rect">
            <a:avLst/>
          </a:prstGeom>
        </p:spPr>
      </p:pic>
    </p:spTree>
  </p:cSld>
  <p:clrMapOvr>
    <a:masterClrMapping/>
  </p:clrMapOvr>
  <p:transition>
    <p:wheel spokes="3"/>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0000"/>
            <a:lum/>
          </a:blip>
          <a:srcRect/>
          <a:stretch>
            <a:fillRect l="16000" r="-42000"/>
          </a:stretch>
        </a:blipFill>
        <a:effectLst/>
      </p:bgPr>
    </p:bg>
    <p:spTree>
      <p:nvGrpSpPr>
        <p:cNvPr id="1" name=""/>
        <p:cNvGrpSpPr/>
        <p:nvPr/>
      </p:nvGrpSpPr>
      <p:grpSpPr>
        <a:xfrm>
          <a:off x="0" y="0"/>
          <a:ext cx="0" cy="0"/>
          <a:chOff x="0" y="0"/>
          <a:chExt cx="0" cy="0"/>
        </a:xfrm>
      </p:grpSpPr>
      <p:pic>
        <p:nvPicPr>
          <p:cNvPr id="4" name="Immagine 3" descr="peronospora_rid.jpg"/>
          <p:cNvPicPr>
            <a:picLocks noChangeAspect="1"/>
          </p:cNvPicPr>
          <p:nvPr/>
        </p:nvPicPr>
        <p:blipFill>
          <a:blip r:embed="rId4"/>
          <a:stretch>
            <a:fillRect/>
          </a:stretch>
        </p:blipFill>
        <p:spPr>
          <a:xfrm>
            <a:off x="285720" y="214290"/>
            <a:ext cx="4000528" cy="3214710"/>
          </a:xfrm>
          <a:prstGeom prst="rect">
            <a:avLst/>
          </a:prstGeom>
        </p:spPr>
      </p:pic>
      <p:pic>
        <p:nvPicPr>
          <p:cNvPr id="3" name="Immagine 2" descr="oidio1.jpg"/>
          <p:cNvPicPr>
            <a:picLocks noChangeAspect="1"/>
          </p:cNvPicPr>
          <p:nvPr/>
        </p:nvPicPr>
        <p:blipFill>
          <a:blip r:embed="rId5"/>
          <a:stretch>
            <a:fillRect/>
          </a:stretch>
        </p:blipFill>
        <p:spPr>
          <a:xfrm>
            <a:off x="4643438" y="3643314"/>
            <a:ext cx="4026974" cy="2638953"/>
          </a:xfrm>
          <a:prstGeom prst="rect">
            <a:avLst/>
          </a:prstGeom>
        </p:spPr>
      </p:pic>
      <p:sp>
        <p:nvSpPr>
          <p:cNvPr id="5" name="CasellaDiTesto 4"/>
          <p:cNvSpPr txBox="1"/>
          <p:nvPr/>
        </p:nvSpPr>
        <p:spPr>
          <a:xfrm>
            <a:off x="1071538" y="5500702"/>
            <a:ext cx="2398605" cy="369332"/>
          </a:xfrm>
          <a:prstGeom prst="rect">
            <a:avLst/>
          </a:prstGeom>
          <a:noFill/>
        </p:spPr>
        <p:txBody>
          <a:bodyPr wrap="none" rtlCol="0">
            <a:spAutoFit/>
          </a:bodyPr>
          <a:lstStyle/>
          <a:p>
            <a:r>
              <a:rPr lang="it-IT" dirty="0" smtClean="0">
                <a:solidFill>
                  <a:srgbClr val="000066"/>
                </a:solidFill>
              </a:rPr>
              <a:t>PLASMOPARA VITICOLA</a:t>
            </a:r>
            <a:endParaRPr lang="it-IT" dirty="0">
              <a:solidFill>
                <a:srgbClr val="000066"/>
              </a:solidFill>
            </a:endParaRPr>
          </a:p>
        </p:txBody>
      </p:sp>
      <p:sp>
        <p:nvSpPr>
          <p:cNvPr id="6" name="CasellaDiTesto 5"/>
          <p:cNvSpPr txBox="1"/>
          <p:nvPr/>
        </p:nvSpPr>
        <p:spPr>
          <a:xfrm>
            <a:off x="5572132" y="1000108"/>
            <a:ext cx="2383986" cy="369332"/>
          </a:xfrm>
          <a:prstGeom prst="rect">
            <a:avLst/>
          </a:prstGeom>
          <a:noFill/>
        </p:spPr>
        <p:txBody>
          <a:bodyPr wrap="none" rtlCol="0">
            <a:spAutoFit/>
          </a:bodyPr>
          <a:lstStyle/>
          <a:p>
            <a:r>
              <a:rPr lang="it-IT" dirty="0" smtClean="0">
                <a:solidFill>
                  <a:srgbClr val="000066"/>
                </a:solidFill>
              </a:rPr>
              <a:t>OIDIUM TUCKERI BERK</a:t>
            </a:r>
            <a:r>
              <a:rPr lang="it-IT" dirty="0" smtClean="0"/>
              <a:t>.</a:t>
            </a:r>
            <a:endParaRPr lang="it-IT" dirty="0"/>
          </a:p>
        </p:txBody>
      </p:sp>
      <p:sp>
        <p:nvSpPr>
          <p:cNvPr id="7" name="Freccia a sinistra 6"/>
          <p:cNvSpPr/>
          <p:nvPr/>
        </p:nvSpPr>
        <p:spPr>
          <a:xfrm rot="5400000">
            <a:off x="1700034" y="4443578"/>
            <a:ext cx="1000131" cy="25686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Freccia a sinistra 7"/>
          <p:cNvSpPr/>
          <p:nvPr/>
        </p:nvSpPr>
        <p:spPr>
          <a:xfrm rot="16200000">
            <a:off x="6200629" y="2228999"/>
            <a:ext cx="1000131" cy="25686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Freccia a sinistra 8">
            <a:hlinkClick r:id="rId6" action="ppaction://hlinksldjump"/>
          </p:cNvPr>
          <p:cNvSpPr/>
          <p:nvPr/>
        </p:nvSpPr>
        <p:spPr>
          <a:xfrm rot="10800000">
            <a:off x="8858280" y="6572272"/>
            <a:ext cx="285720" cy="2857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Freccia a sinistra 9">
            <a:hlinkClick r:id="rId7" action="ppaction://hlinksldjump"/>
          </p:cNvPr>
          <p:cNvSpPr/>
          <p:nvPr/>
        </p:nvSpPr>
        <p:spPr>
          <a:xfrm>
            <a:off x="8501090" y="6572272"/>
            <a:ext cx="285720" cy="2857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1" name="Immagine 10" descr="foglia.jpg">
            <a:hlinkClick r:id="rId8" action="ppaction://hlinksldjump"/>
          </p:cNvPr>
          <p:cNvPicPr>
            <a:picLocks noChangeAspect="1"/>
          </p:cNvPicPr>
          <p:nvPr/>
        </p:nvPicPr>
        <p:blipFill>
          <a:blip r:embed="rId9" cstate="print"/>
          <a:stretch>
            <a:fillRect/>
          </a:stretch>
        </p:blipFill>
        <p:spPr>
          <a:xfrm>
            <a:off x="8072462" y="6585260"/>
            <a:ext cx="374995" cy="27273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up)">
                                      <p:cBhvr>
                                        <p:cTn id="10" dur="500"/>
                                        <p:tgtEl>
                                          <p:spTgt spid="8"/>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par>
                                <p:cTn id="14" presetID="22" presetClass="entr" presetSubtype="4"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b="-15000"/>
          </a:stretch>
        </a:blip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a:xfrm>
            <a:off x="500034" y="0"/>
            <a:ext cx="8229600" cy="582594"/>
          </a:xfrm>
        </p:spPr>
        <p:txBody>
          <a:bodyPr>
            <a:normAutofit/>
          </a:bodyPr>
          <a:lstStyle/>
          <a:p>
            <a:r>
              <a:rPr lang="it-IT" sz="2800" dirty="0" smtClean="0">
                <a:latin typeface="Old English Text MT" pitchFamily="66" charset="0"/>
              </a:rPr>
              <a:t>Premessa</a:t>
            </a:r>
            <a:endParaRPr lang="it-IT" sz="2800" dirty="0">
              <a:latin typeface="Old English Text MT" pitchFamily="66" charset="0"/>
            </a:endParaRPr>
          </a:p>
        </p:txBody>
      </p:sp>
      <p:sp>
        <p:nvSpPr>
          <p:cNvPr id="4" name="Freccia a destra 3">
            <a:hlinkClick r:id="rId3" action="ppaction://hlinksldjump"/>
          </p:cNvPr>
          <p:cNvSpPr/>
          <p:nvPr/>
        </p:nvSpPr>
        <p:spPr>
          <a:xfrm rot="10800000">
            <a:off x="8858280" y="6572272"/>
            <a:ext cx="285720" cy="28572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Segnaposto contenuto 4"/>
          <p:cNvSpPr>
            <a:spLocks noGrp="1"/>
          </p:cNvSpPr>
          <p:nvPr>
            <p:ph idx="1"/>
          </p:nvPr>
        </p:nvSpPr>
        <p:spPr>
          <a:xfrm>
            <a:off x="0" y="500042"/>
            <a:ext cx="8715436" cy="5626122"/>
          </a:xfrm>
        </p:spPr>
        <p:txBody>
          <a:bodyPr>
            <a:normAutofit/>
          </a:bodyPr>
          <a:lstStyle/>
          <a:p>
            <a:pPr algn="just">
              <a:buNone/>
            </a:pPr>
            <a:r>
              <a:rPr lang="it-IT" sz="1800" dirty="0" smtClean="0"/>
              <a:t>      La tematica che affronterò in questo percorso formativo ha come obiettivo quello di far luce su un aspetto fondamentale che da sempre ha caratterizzato la vita dell’uomo: la scelta. Ovviamente quest’atto è troppo generico per essere argomentato nella sua vera essenza, quindi mi limiterò a porre dimostrazioni esemplari che diano almeno un’idea a riguardo.  Prendendo in esame le varie discipline per affrontare questo tema, ho seguito un percorso, una traccia nascosta che, appunto, costituisce  la scelta. Inizierò dai </a:t>
            </a:r>
            <a:r>
              <a:rPr lang="it-IT" sz="1800" b="1" dirty="0" smtClean="0"/>
              <a:t>motivi</a:t>
            </a:r>
            <a:r>
              <a:rPr lang="it-IT" sz="1800" dirty="0" smtClean="0"/>
              <a:t>, per i quali si opta per una determinata azione, procedendo con la ricerca dello </a:t>
            </a:r>
            <a:r>
              <a:rPr lang="it-IT" sz="1800" b="1" dirty="0" smtClean="0"/>
              <a:t>scopo</a:t>
            </a:r>
            <a:r>
              <a:rPr lang="it-IT" sz="1800" dirty="0" smtClean="0"/>
              <a:t>, che sarebbe la soddisfazione del bisogno. Utilizzando le </a:t>
            </a:r>
            <a:r>
              <a:rPr lang="it-IT" sz="1800" b="1" dirty="0" smtClean="0"/>
              <a:t>informazioni,</a:t>
            </a:r>
            <a:r>
              <a:rPr lang="it-IT" sz="1800" dirty="0" smtClean="0"/>
              <a:t> acquisite attraverso lo studio del problema e la ricerca delle soluzioni, terrò conto della valutazione delle </a:t>
            </a:r>
            <a:r>
              <a:rPr lang="it-IT" sz="1800" b="1" dirty="0" smtClean="0"/>
              <a:t>conseguenze</a:t>
            </a:r>
            <a:r>
              <a:rPr lang="it-IT" sz="1800" dirty="0" smtClean="0"/>
              <a:t>, che possono avere esiti vantaggiosi o svantaggiosi.  Il tema è diviso in due percorsi: campo umanistico e settore tecnico-scientifico.  Nell’ ambito umanistico ho discusso la scelta(forzata) che fecero gli intellettuali, passando da una concezione del mondo a un’altra. Il mio percorso verterà su due esponenti del Decadentismo, Luigi Pirandello e Italo Svevo, i quali vissero in un periodo storico importante, quello dell’età giolittiana. Nel percorso tecnico-scientifico mi  soffermerò sulla vite( propagazione, serra, malattie, vinificazione), passando dalla scelta dei riproduttori in ambito zootecnico ai possibili procedimenti di stima delle servitù prediali, fino all’impostazione e risoluzione dei problemi di decisione in condizioni certe nella gestione di un’azienda. </a:t>
            </a:r>
            <a:endParaRPr lang="it-IT" sz="1800"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0000"/>
            <a:lum/>
          </a:blip>
          <a:srcRect/>
          <a:stretch>
            <a:fillRect t="-23000" b="-23000"/>
          </a:stretch>
        </a:blip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a:xfrm>
            <a:off x="428596" y="0"/>
            <a:ext cx="8229600" cy="1143000"/>
          </a:xfrm>
        </p:spPr>
        <p:txBody>
          <a:bodyPr>
            <a:normAutofit/>
          </a:bodyPr>
          <a:lstStyle/>
          <a:p>
            <a:r>
              <a:rPr lang="it-IT" sz="3600" b="1" dirty="0" smtClean="0">
                <a:latin typeface="Chiller" pitchFamily="82" charset="0"/>
              </a:rPr>
              <a:t>Tecniche di lotta contro il principale insetto e batterio</a:t>
            </a:r>
            <a:endParaRPr lang="it-IT" sz="3600" dirty="0">
              <a:latin typeface="Chiller" pitchFamily="82" charset="0"/>
            </a:endParaRPr>
          </a:p>
        </p:txBody>
      </p:sp>
      <p:sp>
        <p:nvSpPr>
          <p:cNvPr id="3" name="Segnaposto contenuto 2"/>
          <p:cNvSpPr>
            <a:spLocks noGrp="1"/>
          </p:cNvSpPr>
          <p:nvPr>
            <p:ph idx="1"/>
          </p:nvPr>
        </p:nvSpPr>
        <p:spPr>
          <a:xfrm>
            <a:off x="0" y="928670"/>
            <a:ext cx="8858280" cy="5929330"/>
          </a:xfrm>
        </p:spPr>
        <p:txBody>
          <a:bodyPr>
            <a:normAutofit fontScale="55000" lnSpcReduction="20000"/>
          </a:bodyPr>
          <a:lstStyle/>
          <a:p>
            <a:pPr algn="just">
              <a:buNone/>
            </a:pPr>
            <a:r>
              <a:rPr lang="it-IT" dirty="0" smtClean="0"/>
              <a:t>        La </a:t>
            </a:r>
            <a:r>
              <a:rPr lang="it-IT" b="1" dirty="0" smtClean="0">
                <a:hlinkClick r:id="rId4" action="ppaction://hlinksldjump"/>
              </a:rPr>
              <a:t>Tignoletta della vite</a:t>
            </a:r>
            <a:r>
              <a:rPr lang="it-IT" dirty="0" smtClean="0">
                <a:hlinkClick r:id="rId4" action="ppaction://hlinksldjump"/>
              </a:rPr>
              <a:t> </a:t>
            </a:r>
            <a:r>
              <a:rPr lang="it-IT" dirty="0" smtClean="0"/>
              <a:t>è un insetto diffuso in tutta Italia ma soprattutto nelle regioni centro-meridionali più calde ed è tra gli insetti più pericolosi che attaccano la vite. La lotta contro la Tignoletta della vite si effettua, attualmente, con tecniche di lotta guidata che si basano sul monitoraggio eseguito o con le tecniche di campionamento o con l’uso di trappole sessuali. Si possono inoltre seguire le indicazioni dei bollettini di lotta integrata provinciali o zonali. Il </a:t>
            </a:r>
            <a:r>
              <a:rPr lang="it-IT" b="1" dirty="0" smtClean="0"/>
              <a:t>campionamento</a:t>
            </a:r>
            <a:r>
              <a:rPr lang="it-IT" dirty="0" smtClean="0"/>
              <a:t> si esegue controllando i grappoli, scelti casualmente sul tralcio, su un certo numero di ceppi randomizzati sul campo. Devono essere eseguiti in tre epoche diverse prestabilite che corrispondono più o meno alle tre generazioni con le rispettive soglie di intervento. La determinazione della soglia di intervento può essere eseguita anche mediante l’</a:t>
            </a:r>
            <a:r>
              <a:rPr lang="it-IT" b="1" dirty="0" smtClean="0"/>
              <a:t>uso di trappole sessuali </a:t>
            </a:r>
            <a:r>
              <a:rPr lang="it-IT" dirty="0" smtClean="0"/>
              <a:t>per monitoraggio, installate ad inizio aprile. Il </a:t>
            </a:r>
            <a:r>
              <a:rPr lang="it-IT" b="1" dirty="0" smtClean="0">
                <a:hlinkClick r:id="rId4" action="ppaction://hlinksldjump"/>
              </a:rPr>
              <a:t>Tumore batterico</a:t>
            </a:r>
            <a:r>
              <a:rPr lang="it-IT" dirty="0" smtClean="0">
                <a:hlinkClick r:id="rId4" action="ppaction://hlinksldjump"/>
              </a:rPr>
              <a:t> </a:t>
            </a:r>
            <a:r>
              <a:rPr lang="it-IT" dirty="0" smtClean="0"/>
              <a:t>è una malattia che interessa diverse specie vegetali sia erbacee, sia arboree, di interesse agrario o paesaggistico ornamentale. La lotta contro questa malattia è, allo stato attuale, solo di </a:t>
            </a:r>
            <a:r>
              <a:rPr lang="it-IT" b="1" dirty="0" smtClean="0"/>
              <a:t>natura preventiva </a:t>
            </a:r>
            <a:r>
              <a:rPr lang="it-IT" dirty="0" smtClean="0"/>
              <a:t>anche se, da pochi anni, si intravvede la possibilità di intervenire a livello di </a:t>
            </a:r>
            <a:r>
              <a:rPr lang="it-IT" b="1" dirty="0" smtClean="0"/>
              <a:t>lotta biologica</a:t>
            </a:r>
            <a:r>
              <a:rPr lang="it-IT" dirty="0" smtClean="0"/>
              <a:t>. Per prevenirla bisogna impiantare le piante in terreni non infestati o comunque disinfestati mediante vapore o fumigazioni, scegliere piantine da vivaio sane e disinfettarle  mediante Rameici o altri disinfettanti, scegliere varietà resistenti al freddo in zone ove sono frequenti gelate, evitare lesioni alle radici con i mezzi di lavorazione, ridurre l’impiego di concimazioni organiche ed azotate per favorire la regolare lignificazione e asportare e quindi distruggere le piante infette. Buone prospettive si intravvedono nella lotta biologica contro l’</a:t>
            </a:r>
            <a:r>
              <a:rPr lang="it-IT" dirty="0" err="1" smtClean="0"/>
              <a:t>Agrobacterium</a:t>
            </a:r>
            <a:r>
              <a:rPr lang="it-IT" dirty="0" smtClean="0"/>
              <a:t>, accertato, nel terreno, con la presenza di un altro batterio saprofita e non in grado di provocare il tumore.</a:t>
            </a:r>
          </a:p>
          <a:p>
            <a:pPr>
              <a:buNone/>
            </a:pPr>
            <a:endParaRPr lang="it-IT" dirty="0"/>
          </a:p>
        </p:txBody>
      </p:sp>
      <p:sp>
        <p:nvSpPr>
          <p:cNvPr id="4" name="Freccia a sinistra 3">
            <a:hlinkClick r:id="rId4" action="ppaction://hlinksldjump"/>
          </p:cNvPr>
          <p:cNvSpPr/>
          <p:nvPr/>
        </p:nvSpPr>
        <p:spPr>
          <a:xfrm rot="10800000">
            <a:off x="8858280" y="6572272"/>
            <a:ext cx="285720" cy="2857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Freccia a sinistra 4">
            <a:hlinkClick r:id="rId5" action="ppaction://hlinksldjump"/>
          </p:cNvPr>
          <p:cNvSpPr/>
          <p:nvPr/>
        </p:nvSpPr>
        <p:spPr>
          <a:xfrm>
            <a:off x="8501090" y="6572272"/>
            <a:ext cx="285720" cy="2857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6" name="Immagine 5" descr="foglia.jpg">
            <a:hlinkClick r:id="rId6" action="ppaction://hlinksldjump"/>
          </p:cNvPr>
          <p:cNvPicPr>
            <a:picLocks noChangeAspect="1"/>
          </p:cNvPicPr>
          <p:nvPr/>
        </p:nvPicPr>
        <p:blipFill>
          <a:blip r:embed="rId7" cstate="print"/>
          <a:stretch>
            <a:fillRect/>
          </a:stretch>
        </p:blipFill>
        <p:spPr>
          <a:xfrm>
            <a:off x="8054602" y="6572272"/>
            <a:ext cx="392855" cy="285728"/>
          </a:xfrm>
          <a:prstGeom prst="rect">
            <a:avLst/>
          </a:prstGeom>
        </p:spPr>
      </p:pic>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0000"/>
            <a:lum/>
          </a:blip>
          <a:srcRect/>
          <a:stretch>
            <a:fillRect t="-23000" b="-23000"/>
          </a:stretch>
        </a:blipFill>
        <a:effectLst/>
      </p:bgPr>
    </p:bg>
    <p:spTree>
      <p:nvGrpSpPr>
        <p:cNvPr id="1" name=""/>
        <p:cNvGrpSpPr/>
        <p:nvPr/>
      </p:nvGrpSpPr>
      <p:grpSpPr>
        <a:xfrm>
          <a:off x="0" y="0"/>
          <a:ext cx="0" cy="0"/>
          <a:chOff x="0" y="0"/>
          <a:chExt cx="0" cy="0"/>
        </a:xfrm>
      </p:grpSpPr>
      <p:pic>
        <p:nvPicPr>
          <p:cNvPr id="4" name="Immagine 3" descr="tignola.jpg"/>
          <p:cNvPicPr>
            <a:picLocks noChangeAspect="1"/>
          </p:cNvPicPr>
          <p:nvPr/>
        </p:nvPicPr>
        <p:blipFill>
          <a:blip r:embed="rId3"/>
          <a:stretch>
            <a:fillRect/>
          </a:stretch>
        </p:blipFill>
        <p:spPr>
          <a:xfrm>
            <a:off x="785786" y="285728"/>
            <a:ext cx="2810504" cy="3357586"/>
          </a:xfrm>
          <a:prstGeom prst="rect">
            <a:avLst/>
          </a:prstGeom>
        </p:spPr>
      </p:pic>
      <p:pic>
        <p:nvPicPr>
          <p:cNvPr id="5" name="Immagine 4" descr="untitled3.bmp"/>
          <p:cNvPicPr>
            <a:picLocks noChangeAspect="1"/>
          </p:cNvPicPr>
          <p:nvPr/>
        </p:nvPicPr>
        <p:blipFill>
          <a:blip r:embed="rId4"/>
          <a:stretch>
            <a:fillRect/>
          </a:stretch>
        </p:blipFill>
        <p:spPr>
          <a:xfrm>
            <a:off x="5072066" y="3643314"/>
            <a:ext cx="3000396" cy="3032543"/>
          </a:xfrm>
          <a:prstGeom prst="rect">
            <a:avLst/>
          </a:prstGeom>
        </p:spPr>
      </p:pic>
      <p:sp>
        <p:nvSpPr>
          <p:cNvPr id="6" name="CasellaDiTesto 5"/>
          <p:cNvSpPr txBox="1"/>
          <p:nvPr/>
        </p:nvSpPr>
        <p:spPr>
          <a:xfrm>
            <a:off x="1214414" y="5500702"/>
            <a:ext cx="1937646" cy="369332"/>
          </a:xfrm>
          <a:prstGeom prst="rect">
            <a:avLst/>
          </a:prstGeom>
          <a:noFill/>
        </p:spPr>
        <p:txBody>
          <a:bodyPr wrap="none" rtlCol="0">
            <a:spAutoFit/>
          </a:bodyPr>
          <a:lstStyle/>
          <a:p>
            <a:r>
              <a:rPr lang="it-IT" dirty="0" smtClean="0">
                <a:solidFill>
                  <a:srgbClr val="000066"/>
                </a:solidFill>
              </a:rPr>
              <a:t>LOBESIA BOTRANA</a:t>
            </a:r>
            <a:endParaRPr lang="it-IT" dirty="0">
              <a:solidFill>
                <a:srgbClr val="000066"/>
              </a:solidFill>
            </a:endParaRPr>
          </a:p>
        </p:txBody>
      </p:sp>
      <p:sp>
        <p:nvSpPr>
          <p:cNvPr id="7" name="Freccia a sinistra 6"/>
          <p:cNvSpPr/>
          <p:nvPr/>
        </p:nvSpPr>
        <p:spPr>
          <a:xfrm rot="5400000">
            <a:off x="1700034" y="4443578"/>
            <a:ext cx="1000131" cy="25686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CasellaDiTesto 7"/>
          <p:cNvSpPr txBox="1"/>
          <p:nvPr/>
        </p:nvSpPr>
        <p:spPr>
          <a:xfrm>
            <a:off x="5000628" y="785794"/>
            <a:ext cx="3261983" cy="369332"/>
          </a:xfrm>
          <a:prstGeom prst="rect">
            <a:avLst/>
          </a:prstGeom>
          <a:noFill/>
        </p:spPr>
        <p:txBody>
          <a:bodyPr wrap="none" rtlCol="0">
            <a:spAutoFit/>
          </a:bodyPr>
          <a:lstStyle/>
          <a:p>
            <a:r>
              <a:rPr lang="it-IT" dirty="0" smtClean="0"/>
              <a:t>AGROBACTERIUM TUMEFACIENS</a:t>
            </a:r>
            <a:endParaRPr lang="it-IT" dirty="0"/>
          </a:p>
        </p:txBody>
      </p:sp>
      <p:sp>
        <p:nvSpPr>
          <p:cNvPr id="9" name="Freccia a sinistra 8"/>
          <p:cNvSpPr/>
          <p:nvPr/>
        </p:nvSpPr>
        <p:spPr>
          <a:xfrm rot="16200000">
            <a:off x="6200629" y="1871809"/>
            <a:ext cx="1000131" cy="25686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Freccia a sinistra 9">
            <a:hlinkClick r:id="rId5" action="ppaction://hlinksldjump"/>
          </p:cNvPr>
          <p:cNvSpPr/>
          <p:nvPr/>
        </p:nvSpPr>
        <p:spPr>
          <a:xfrm>
            <a:off x="8858280" y="6572272"/>
            <a:ext cx="285720" cy="2857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1" name="Immagine 10" descr="foglia.jpg">
            <a:hlinkClick r:id="rId6" action="ppaction://hlinksldjump"/>
          </p:cNvPr>
          <p:cNvPicPr>
            <a:picLocks noChangeAspect="1"/>
          </p:cNvPicPr>
          <p:nvPr/>
        </p:nvPicPr>
        <p:blipFill>
          <a:blip r:embed="rId7" cstate="print"/>
          <a:stretch>
            <a:fillRect/>
          </a:stretch>
        </p:blipFill>
        <p:spPr>
          <a:xfrm>
            <a:off x="8411792" y="6572272"/>
            <a:ext cx="392855" cy="285728"/>
          </a:xfrm>
          <a:prstGeom prst="rect">
            <a:avLst/>
          </a:prstGeom>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0000"/>
            <a:lum/>
          </a:blip>
          <a:srcRect/>
          <a:stretch>
            <a:fillRect t="-40000" b="-40000"/>
          </a:stretch>
        </a:blip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a:xfrm>
            <a:off x="428596" y="0"/>
            <a:ext cx="8229600" cy="1143000"/>
          </a:xfrm>
        </p:spPr>
        <p:txBody>
          <a:bodyPr>
            <a:normAutofit/>
          </a:bodyPr>
          <a:lstStyle/>
          <a:p>
            <a:r>
              <a:rPr lang="it-IT" sz="3600" b="1" dirty="0" smtClean="0">
                <a:latin typeface="Bernard MT Condensed" pitchFamily="18" charset="0"/>
              </a:rPr>
              <a:t>Tecniche di vinificazione</a:t>
            </a:r>
            <a:endParaRPr lang="it-IT" sz="3600" dirty="0">
              <a:latin typeface="Bernard MT Condensed" pitchFamily="18" charset="0"/>
            </a:endParaRPr>
          </a:p>
        </p:txBody>
      </p:sp>
      <p:sp>
        <p:nvSpPr>
          <p:cNvPr id="3" name="Segnaposto contenuto 2"/>
          <p:cNvSpPr>
            <a:spLocks noGrp="1"/>
          </p:cNvSpPr>
          <p:nvPr>
            <p:ph idx="1"/>
          </p:nvPr>
        </p:nvSpPr>
        <p:spPr>
          <a:xfrm>
            <a:off x="0" y="1571612"/>
            <a:ext cx="8715404" cy="4525963"/>
          </a:xfrm>
        </p:spPr>
        <p:txBody>
          <a:bodyPr>
            <a:normAutofit/>
          </a:bodyPr>
          <a:lstStyle/>
          <a:p>
            <a:pPr algn="just">
              <a:buNone/>
            </a:pPr>
            <a:r>
              <a:rPr lang="it-IT" sz="1900" dirty="0" smtClean="0"/>
              <a:t>       La </a:t>
            </a:r>
            <a:r>
              <a:rPr lang="it-IT" sz="1900" b="1" dirty="0" smtClean="0"/>
              <a:t>vinificazione</a:t>
            </a:r>
            <a:r>
              <a:rPr lang="it-IT" sz="1900" dirty="0" smtClean="0"/>
              <a:t> è un capitolo dell'enologia che riguarda </a:t>
            </a:r>
            <a:r>
              <a:rPr lang="it-IT" sz="1900" b="1" dirty="0" smtClean="0"/>
              <a:t>la tecnica di produzione del vino</a:t>
            </a:r>
            <a:r>
              <a:rPr lang="it-IT" sz="1900" dirty="0" smtClean="0"/>
              <a:t> e comprende </a:t>
            </a:r>
            <a:r>
              <a:rPr lang="it-IT" sz="1900" b="1" dirty="0" smtClean="0"/>
              <a:t>tutte le operazioni di trasformazione dell'uva in vino</a:t>
            </a:r>
            <a:r>
              <a:rPr lang="it-IT" sz="1900" dirty="0" smtClean="0"/>
              <a:t>. Essa consta di diverse fasi: dopo l’</a:t>
            </a:r>
            <a:r>
              <a:rPr lang="it-IT" sz="1900" dirty="0" err="1" smtClean="0"/>
              <a:t>ammostamento</a:t>
            </a:r>
            <a:r>
              <a:rPr lang="it-IT" sz="1900" dirty="0" smtClean="0"/>
              <a:t>, la correzione del mosto e l’aggiunta di anidride solforosa seguono la </a:t>
            </a:r>
            <a:r>
              <a:rPr lang="it-IT" sz="1900" dirty="0" err="1" smtClean="0"/>
              <a:t>sfecciatura</a:t>
            </a:r>
            <a:r>
              <a:rPr lang="it-IT" sz="1900" dirty="0" smtClean="0"/>
              <a:t> e la fermentazione alcolica. Le tecniche di vinificazione si dividono in: </a:t>
            </a:r>
            <a:r>
              <a:rPr lang="it-IT" sz="1900" dirty="0" smtClean="0">
                <a:hlinkClick r:id="rId3" action="ppaction://hlinksldjump"/>
              </a:rPr>
              <a:t>vinificazione in ’’rosso’’(con vinacce), vinificazione in bianco(senza vinacce), vinificazione in rosato, </a:t>
            </a:r>
            <a:r>
              <a:rPr lang="it-IT" sz="1900" dirty="0" err="1" smtClean="0">
                <a:hlinkClick r:id="rId3" action="ppaction://hlinksldjump"/>
              </a:rPr>
              <a:t>termovinificazione</a:t>
            </a:r>
            <a:r>
              <a:rPr lang="it-IT" sz="1900" dirty="0" smtClean="0">
                <a:hlinkClick r:id="rId3" action="ppaction://hlinksldjump"/>
              </a:rPr>
              <a:t>, </a:t>
            </a:r>
            <a:r>
              <a:rPr lang="it-IT" sz="1900" smtClean="0">
                <a:hlinkClick r:id="rId3" action="ppaction://hlinksldjump"/>
              </a:rPr>
              <a:t>criomacerazione </a:t>
            </a:r>
            <a:r>
              <a:rPr lang="it-IT" sz="1900" dirty="0" smtClean="0">
                <a:hlinkClick r:id="rId3" action="ppaction://hlinksldjump"/>
              </a:rPr>
              <a:t>e macerazione carbonica. </a:t>
            </a:r>
            <a:endParaRPr lang="it-IT" sz="1900" dirty="0" smtClean="0"/>
          </a:p>
          <a:p>
            <a:pPr>
              <a:buNone/>
            </a:pPr>
            <a:endParaRPr lang="it-IT" dirty="0"/>
          </a:p>
        </p:txBody>
      </p:sp>
      <p:sp>
        <p:nvSpPr>
          <p:cNvPr id="4" name="Freccia a sinistra 3">
            <a:hlinkClick r:id="rId3" action="ppaction://hlinksldjump"/>
          </p:cNvPr>
          <p:cNvSpPr/>
          <p:nvPr/>
        </p:nvSpPr>
        <p:spPr>
          <a:xfrm rot="10800000">
            <a:off x="8858280" y="6572272"/>
            <a:ext cx="285720" cy="2857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5" name="Immagine 4" descr="foglia.jpg">
            <a:hlinkClick r:id="rId4" action="ppaction://hlinksldjump"/>
          </p:cNvPr>
          <p:cNvPicPr>
            <a:picLocks noChangeAspect="1"/>
          </p:cNvPicPr>
          <p:nvPr/>
        </p:nvPicPr>
        <p:blipFill>
          <a:blip r:embed="rId5" cstate="print"/>
          <a:stretch>
            <a:fillRect/>
          </a:stretch>
        </p:blipFill>
        <p:spPr>
          <a:xfrm>
            <a:off x="8411792" y="6572272"/>
            <a:ext cx="392855" cy="285728"/>
          </a:xfrm>
          <a:prstGeom prst="rect">
            <a:avLst/>
          </a:prstGeom>
        </p:spPr>
      </p:pic>
    </p:spTree>
  </p:cSld>
  <p:clrMapOvr>
    <a:masterClrMapping/>
  </p:clrMapOvr>
  <p:transition>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0"/>
                                        <p:tgtEl>
                                          <p:spTgt spid="3">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0000"/>
            <a:lum/>
          </a:blip>
          <a:srcRect/>
          <a:stretch>
            <a:fillRect t="-40000" b="-40000"/>
          </a:stretch>
        </a:blipFill>
        <a:effectLst/>
      </p:bgPr>
    </p:bg>
    <p:spTree>
      <p:nvGrpSpPr>
        <p:cNvPr id="1" name=""/>
        <p:cNvGrpSpPr/>
        <p:nvPr/>
      </p:nvGrpSpPr>
      <p:grpSpPr>
        <a:xfrm>
          <a:off x="0" y="0"/>
          <a:ext cx="0" cy="0"/>
          <a:chOff x="0" y="0"/>
          <a:chExt cx="0" cy="0"/>
        </a:xfrm>
      </p:grpSpPr>
      <p:pic>
        <p:nvPicPr>
          <p:cNvPr id="4" name="Immagine 3" descr="vino%20rosso122-thumb.jpg"/>
          <p:cNvPicPr>
            <a:picLocks noChangeAspect="1"/>
          </p:cNvPicPr>
          <p:nvPr/>
        </p:nvPicPr>
        <p:blipFill>
          <a:blip r:embed="rId3"/>
          <a:stretch>
            <a:fillRect/>
          </a:stretch>
        </p:blipFill>
        <p:spPr>
          <a:xfrm>
            <a:off x="285720" y="4071942"/>
            <a:ext cx="2039934" cy="2039934"/>
          </a:xfrm>
          <a:prstGeom prst="rect">
            <a:avLst/>
          </a:prstGeom>
        </p:spPr>
      </p:pic>
      <p:pic>
        <p:nvPicPr>
          <p:cNvPr id="5" name="Immagine 4" descr="ist2_4557548_white_wine.jpg"/>
          <p:cNvPicPr>
            <a:picLocks noChangeAspect="1"/>
          </p:cNvPicPr>
          <p:nvPr/>
        </p:nvPicPr>
        <p:blipFill>
          <a:blip r:embed="rId4"/>
          <a:stretch>
            <a:fillRect/>
          </a:stretch>
        </p:blipFill>
        <p:spPr>
          <a:xfrm>
            <a:off x="2714612" y="4071942"/>
            <a:ext cx="1642322" cy="2000264"/>
          </a:xfrm>
          <a:prstGeom prst="rect">
            <a:avLst/>
          </a:prstGeom>
        </p:spPr>
      </p:pic>
      <p:pic>
        <p:nvPicPr>
          <p:cNvPr id="6" name="Immagine 5" descr="BicchiereH.jpg"/>
          <p:cNvPicPr>
            <a:picLocks noChangeAspect="1"/>
          </p:cNvPicPr>
          <p:nvPr/>
        </p:nvPicPr>
        <p:blipFill>
          <a:blip r:embed="rId5"/>
          <a:stretch>
            <a:fillRect/>
          </a:stretch>
        </p:blipFill>
        <p:spPr>
          <a:xfrm>
            <a:off x="4714876" y="4071942"/>
            <a:ext cx="1476385" cy="2000264"/>
          </a:xfrm>
          <a:prstGeom prst="rect">
            <a:avLst/>
          </a:prstGeom>
        </p:spPr>
      </p:pic>
      <p:pic>
        <p:nvPicPr>
          <p:cNvPr id="7" name="Immagine 6" descr="a25f9b62-0031-4c76-8321-b3c950674862_vino.jpg"/>
          <p:cNvPicPr>
            <a:picLocks noChangeAspect="1"/>
          </p:cNvPicPr>
          <p:nvPr/>
        </p:nvPicPr>
        <p:blipFill>
          <a:blip r:embed="rId6"/>
          <a:stretch>
            <a:fillRect/>
          </a:stretch>
        </p:blipFill>
        <p:spPr>
          <a:xfrm>
            <a:off x="6572264" y="4071942"/>
            <a:ext cx="2092442" cy="2000264"/>
          </a:xfrm>
          <a:prstGeom prst="rect">
            <a:avLst/>
          </a:prstGeom>
        </p:spPr>
      </p:pic>
      <p:sp>
        <p:nvSpPr>
          <p:cNvPr id="8" name="CasellaDiTesto 7"/>
          <p:cNvSpPr txBox="1"/>
          <p:nvPr/>
        </p:nvSpPr>
        <p:spPr>
          <a:xfrm>
            <a:off x="571472" y="1142984"/>
            <a:ext cx="1509837" cy="707886"/>
          </a:xfrm>
          <a:prstGeom prst="rect">
            <a:avLst/>
          </a:prstGeom>
          <a:noFill/>
        </p:spPr>
        <p:txBody>
          <a:bodyPr wrap="none" rtlCol="0">
            <a:spAutoFit/>
          </a:bodyPr>
          <a:lstStyle/>
          <a:p>
            <a:r>
              <a:rPr lang="it-IT" sz="2000" dirty="0" smtClean="0"/>
              <a:t>Vinificazione</a:t>
            </a:r>
          </a:p>
          <a:p>
            <a:r>
              <a:rPr lang="it-IT" sz="2000" dirty="0" smtClean="0"/>
              <a:t> con vinacce</a:t>
            </a:r>
            <a:endParaRPr lang="it-IT" sz="2000" dirty="0"/>
          </a:p>
        </p:txBody>
      </p:sp>
      <p:sp>
        <p:nvSpPr>
          <p:cNvPr id="9" name="CasellaDiTesto 8"/>
          <p:cNvSpPr txBox="1"/>
          <p:nvPr/>
        </p:nvSpPr>
        <p:spPr>
          <a:xfrm>
            <a:off x="2714612" y="1142984"/>
            <a:ext cx="1605504" cy="707886"/>
          </a:xfrm>
          <a:prstGeom prst="rect">
            <a:avLst/>
          </a:prstGeom>
          <a:noFill/>
        </p:spPr>
        <p:txBody>
          <a:bodyPr wrap="none" rtlCol="0">
            <a:spAutoFit/>
          </a:bodyPr>
          <a:lstStyle/>
          <a:p>
            <a:r>
              <a:rPr lang="it-IT" sz="2000" dirty="0" smtClean="0"/>
              <a:t> Vinificazione</a:t>
            </a:r>
          </a:p>
          <a:p>
            <a:r>
              <a:rPr lang="it-IT" sz="2000" dirty="0" smtClean="0"/>
              <a:t>senza vinacce</a:t>
            </a:r>
            <a:endParaRPr lang="it-IT" sz="2000" dirty="0"/>
          </a:p>
        </p:txBody>
      </p:sp>
      <p:sp>
        <p:nvSpPr>
          <p:cNvPr id="10" name="CasellaDiTesto 9"/>
          <p:cNvSpPr txBox="1"/>
          <p:nvPr/>
        </p:nvSpPr>
        <p:spPr>
          <a:xfrm>
            <a:off x="4714876" y="1214422"/>
            <a:ext cx="1376980" cy="646331"/>
          </a:xfrm>
          <a:prstGeom prst="rect">
            <a:avLst/>
          </a:prstGeom>
          <a:noFill/>
        </p:spPr>
        <p:txBody>
          <a:bodyPr wrap="none" rtlCol="0">
            <a:spAutoFit/>
          </a:bodyPr>
          <a:lstStyle/>
          <a:p>
            <a:r>
              <a:rPr lang="it-IT" dirty="0" smtClean="0"/>
              <a:t>Vinificazione</a:t>
            </a:r>
          </a:p>
          <a:p>
            <a:r>
              <a:rPr lang="it-IT" dirty="0" smtClean="0"/>
              <a:t>   in rosato</a:t>
            </a:r>
            <a:endParaRPr lang="it-IT" dirty="0"/>
          </a:p>
        </p:txBody>
      </p:sp>
      <p:sp>
        <p:nvSpPr>
          <p:cNvPr id="11" name="CasellaDiTesto 10"/>
          <p:cNvSpPr txBox="1"/>
          <p:nvPr/>
        </p:nvSpPr>
        <p:spPr>
          <a:xfrm>
            <a:off x="6500826" y="1214422"/>
            <a:ext cx="2346540" cy="646331"/>
          </a:xfrm>
          <a:prstGeom prst="rect">
            <a:avLst/>
          </a:prstGeom>
          <a:noFill/>
        </p:spPr>
        <p:txBody>
          <a:bodyPr wrap="none" rtlCol="0">
            <a:spAutoFit/>
          </a:bodyPr>
          <a:lstStyle/>
          <a:p>
            <a:r>
              <a:rPr lang="it-IT" dirty="0" smtClean="0"/>
              <a:t>    Vinificazione con</a:t>
            </a:r>
          </a:p>
          <a:p>
            <a:r>
              <a:rPr lang="it-IT" dirty="0" smtClean="0"/>
              <a:t>macerazione carbonica</a:t>
            </a:r>
            <a:endParaRPr lang="it-IT" dirty="0"/>
          </a:p>
        </p:txBody>
      </p:sp>
      <p:sp>
        <p:nvSpPr>
          <p:cNvPr id="12" name="Freccia a sinistra 11"/>
          <p:cNvSpPr/>
          <p:nvPr/>
        </p:nvSpPr>
        <p:spPr>
          <a:xfrm rot="16200000">
            <a:off x="842778" y="2586189"/>
            <a:ext cx="1000131" cy="25686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 name="Freccia a sinistra 12"/>
          <p:cNvSpPr/>
          <p:nvPr/>
        </p:nvSpPr>
        <p:spPr>
          <a:xfrm rot="16200000">
            <a:off x="2985918" y="2586189"/>
            <a:ext cx="1000131" cy="25686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4" name="Freccia a sinistra 13"/>
          <p:cNvSpPr/>
          <p:nvPr/>
        </p:nvSpPr>
        <p:spPr>
          <a:xfrm rot="16200000">
            <a:off x="4914744" y="2586189"/>
            <a:ext cx="1000131" cy="25686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5" name="Freccia a sinistra 14"/>
          <p:cNvSpPr/>
          <p:nvPr/>
        </p:nvSpPr>
        <p:spPr>
          <a:xfrm rot="16200000">
            <a:off x="6843570" y="2586189"/>
            <a:ext cx="1000131" cy="25686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 name="Freccia a sinistra 15">
            <a:hlinkClick r:id="rId7" action="ppaction://hlinksldjump"/>
          </p:cNvPr>
          <p:cNvSpPr/>
          <p:nvPr/>
        </p:nvSpPr>
        <p:spPr>
          <a:xfrm rot="10800000">
            <a:off x="8858280" y="6572272"/>
            <a:ext cx="285720" cy="2857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7" name="Freccia a sinistra 16">
            <a:hlinkClick r:id="rId8" action="ppaction://hlinksldjump"/>
          </p:cNvPr>
          <p:cNvSpPr/>
          <p:nvPr/>
        </p:nvSpPr>
        <p:spPr>
          <a:xfrm>
            <a:off x="8501090" y="6572272"/>
            <a:ext cx="285720" cy="2857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8" name="Immagine 17" descr="foglia.jpg">
            <a:hlinkClick r:id="rId9" action="ppaction://hlinksldjump"/>
          </p:cNvPr>
          <p:cNvPicPr>
            <a:picLocks noChangeAspect="1"/>
          </p:cNvPicPr>
          <p:nvPr/>
        </p:nvPicPr>
        <p:blipFill>
          <a:blip r:embed="rId10" cstate="print"/>
          <a:stretch>
            <a:fillRect/>
          </a:stretch>
        </p:blipFill>
        <p:spPr>
          <a:xfrm>
            <a:off x="8054602" y="6572272"/>
            <a:ext cx="392855" cy="285728"/>
          </a:xfrm>
          <a:prstGeom prst="rect">
            <a:avLst/>
          </a:prstGeom>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up)">
                                      <p:cBhvr>
                                        <p:cTn id="10" dur="500"/>
                                        <p:tgtEl>
                                          <p:spTgt spid="13"/>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up)">
                                      <p:cBhvr>
                                        <p:cTn id="13" dur="500"/>
                                        <p:tgtEl>
                                          <p:spTgt spid="14"/>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up)">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500"/>
                                        <p:tgtEl>
                                          <p:spTgt spid="4"/>
                                        </p:tgtEl>
                                      </p:cBhvr>
                                    </p:animEffect>
                                  </p:childTnLst>
                                </p:cTn>
                              </p:par>
                              <p:par>
                                <p:cTn id="22" presetID="22" presetClass="entr" presetSubtype="4"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down)">
                                      <p:cBhvr>
                                        <p:cTn id="24" dur="500"/>
                                        <p:tgtEl>
                                          <p:spTgt spid="5"/>
                                        </p:tgtEl>
                                      </p:cBhvr>
                                    </p:animEffect>
                                  </p:childTnLst>
                                </p:cTn>
                              </p:par>
                              <p:par>
                                <p:cTn id="25" presetID="22" presetClass="entr" presetSubtype="4"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par>
                                <p:cTn id="28" presetID="22" presetClass="entr" presetSubtype="4"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down)">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0000"/>
            <a:lum/>
          </a:blip>
          <a:srcRect/>
          <a:stretch>
            <a:fillRect t="-29000" b="-29000"/>
          </a:stretch>
        </a:blip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a:xfrm>
            <a:off x="500034" y="142852"/>
            <a:ext cx="8229600" cy="1143000"/>
          </a:xfrm>
        </p:spPr>
        <p:txBody>
          <a:bodyPr>
            <a:noAutofit/>
          </a:bodyPr>
          <a:lstStyle/>
          <a:p>
            <a:r>
              <a:rPr lang="it-IT" sz="3600" b="1" dirty="0" smtClean="0">
                <a:latin typeface="Bernard MT Condensed" pitchFamily="18" charset="0"/>
              </a:rPr>
              <a:t>Vinificazione con macerazione delle vinacce o  in ’’rosso’’</a:t>
            </a:r>
            <a:endParaRPr lang="it-IT" sz="3600" dirty="0">
              <a:latin typeface="Bernard MT Condensed" pitchFamily="18" charset="0"/>
            </a:endParaRPr>
          </a:p>
        </p:txBody>
      </p:sp>
      <p:sp>
        <p:nvSpPr>
          <p:cNvPr id="3" name="Segnaposto contenuto 2"/>
          <p:cNvSpPr>
            <a:spLocks noGrp="1"/>
          </p:cNvSpPr>
          <p:nvPr>
            <p:ph idx="1"/>
          </p:nvPr>
        </p:nvSpPr>
        <p:spPr>
          <a:xfrm>
            <a:off x="0" y="1357298"/>
            <a:ext cx="8686800" cy="5257799"/>
          </a:xfrm>
        </p:spPr>
        <p:txBody>
          <a:bodyPr>
            <a:normAutofit fontScale="55000" lnSpcReduction="20000"/>
          </a:bodyPr>
          <a:lstStyle/>
          <a:p>
            <a:pPr algn="just">
              <a:buNone/>
            </a:pPr>
            <a:r>
              <a:rPr lang="it-IT" dirty="0" smtClean="0"/>
              <a:t>       Il </a:t>
            </a:r>
            <a:r>
              <a:rPr lang="it-IT" dirty="0" smtClean="0">
                <a:hlinkClick r:id="rId3" action="ppaction://hlinksldjump"/>
              </a:rPr>
              <a:t>vino rosso </a:t>
            </a:r>
            <a:r>
              <a:rPr lang="it-IT" dirty="0" smtClean="0"/>
              <a:t>deriva dalla fermentazione in presenza di vinacce, vale a dire che proviene dalla macerazione delle vinacce le quali cedono proprie sostanze alla fase liquida. La dissoluzione e l’estrazione di sostanze durante la macerazione deve interessare solo quelle che apportano colore, tannini, aromi e sapori utili al vino e sostanze azotate e Sali minerali utili ai lieviti. La </a:t>
            </a:r>
            <a:r>
              <a:rPr lang="it-IT" b="1" dirty="0" smtClean="0"/>
              <a:t>dissoluzione</a:t>
            </a:r>
            <a:r>
              <a:rPr lang="it-IT" dirty="0" smtClean="0"/>
              <a:t> delle sostanze delle vinacce è provocata dallo schiacciamento cui sono sottoposte le vinacce e dall’anidride solforosa, che si combina con alcuni composti, specialmente con i polifenoli. Alla dissoluzione fa seguito la </a:t>
            </a:r>
            <a:r>
              <a:rPr lang="it-IT" b="1" dirty="0" smtClean="0"/>
              <a:t>diffusione</a:t>
            </a:r>
            <a:r>
              <a:rPr lang="it-IT" dirty="0" smtClean="0"/>
              <a:t> nella fase liquida grazie ai movimenti della massa in fermentazione e alle operazioni di </a:t>
            </a:r>
            <a:r>
              <a:rPr lang="it-IT" dirty="0" err="1" smtClean="0"/>
              <a:t>disperdimento</a:t>
            </a:r>
            <a:r>
              <a:rPr lang="it-IT" dirty="0" smtClean="0"/>
              <a:t>  della vinaccia nella massa liquida. La vinificazione sarà breve (3-4 giorni) per ottenere vini di consumo corrente che, dovendo essere consumati  entro breve tempo, devono essere leggeri, con un certo residuo zuccherino. I vini di qualità si avvantaggiano invece di una macerazione protratta fino all’esaurimento o quasi degli zuccheri, che può durare 15-20 giorni. L’alcol contribuisce dapprima a estrarre gli </a:t>
            </a:r>
            <a:r>
              <a:rPr lang="it-IT" dirty="0" err="1" smtClean="0"/>
              <a:t>antociani</a:t>
            </a:r>
            <a:r>
              <a:rPr lang="it-IT" dirty="0" smtClean="0"/>
              <a:t> dalle bucce, poi ne favorisce l’</a:t>
            </a:r>
            <a:r>
              <a:rPr lang="it-IT" dirty="0" err="1" smtClean="0"/>
              <a:t>insolubilizzazione</a:t>
            </a:r>
            <a:r>
              <a:rPr lang="it-IT" dirty="0" smtClean="0"/>
              <a:t>. Dopo questa notevole diminuzione di colore, si verifica un lieve aumento del colore stesso. L’inizio della fermentazione è segnalato dallo sviluppo e gorgoglio di anidride carbonica dall’innalzamento della temperatura del mosto e dall’affioramento delle vinacce, che costituiscono il cosiddetto ’’cappello’’. Il </a:t>
            </a:r>
            <a:r>
              <a:rPr lang="it-IT" b="1" dirty="0" smtClean="0"/>
              <a:t>cappello</a:t>
            </a:r>
            <a:r>
              <a:rPr lang="it-IT" dirty="0" smtClean="0"/>
              <a:t> che affiora si dice </a:t>
            </a:r>
            <a:r>
              <a:rPr lang="it-IT" b="1" dirty="0" smtClean="0"/>
              <a:t>emerso</a:t>
            </a:r>
            <a:r>
              <a:rPr lang="it-IT" dirty="0" smtClean="0"/>
              <a:t> o </a:t>
            </a:r>
            <a:r>
              <a:rPr lang="it-IT" b="1" dirty="0" smtClean="0"/>
              <a:t>galleggiante</a:t>
            </a:r>
            <a:r>
              <a:rPr lang="it-IT" dirty="0" smtClean="0"/>
              <a:t> e resta a galla per 3-4 giorni, dopo di che, tutto imbevuto di mosto, si appesantisce e, a poco a poco, si deposita sul fondo. I giorni in cui il cappello è emerso sono pericolosi per il vino in quanto le vinacce, a contatto con l’atmosfera, diventano facile strato di ossidazione. Per detto motivo si provvede o a impedire che il cappello emerga o a </a:t>
            </a:r>
            <a:r>
              <a:rPr lang="it-IT" dirty="0" err="1" smtClean="0"/>
              <a:t>ridisperderlo</a:t>
            </a:r>
            <a:r>
              <a:rPr lang="it-IT" dirty="0" smtClean="0"/>
              <a:t> nel mosto.</a:t>
            </a:r>
          </a:p>
          <a:p>
            <a:pPr algn="just">
              <a:buNone/>
            </a:pPr>
            <a:endParaRPr lang="it-IT" dirty="0"/>
          </a:p>
        </p:txBody>
      </p:sp>
      <p:sp>
        <p:nvSpPr>
          <p:cNvPr id="4" name="Freccia a sinistra 3">
            <a:hlinkClick r:id="rId3" action="ppaction://hlinksldjump"/>
          </p:cNvPr>
          <p:cNvSpPr/>
          <p:nvPr/>
        </p:nvSpPr>
        <p:spPr>
          <a:xfrm rot="10800000">
            <a:off x="8858280" y="6572272"/>
            <a:ext cx="285720" cy="2857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Freccia a sinistra 4">
            <a:hlinkClick r:id="rId4" action="ppaction://hlinksldjump"/>
          </p:cNvPr>
          <p:cNvSpPr/>
          <p:nvPr/>
        </p:nvSpPr>
        <p:spPr>
          <a:xfrm>
            <a:off x="8501090" y="6572272"/>
            <a:ext cx="285720" cy="2857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6" name="Immagine 5" descr="foglia.jpg">
            <a:hlinkClick r:id="rId5" action="ppaction://hlinksldjump"/>
          </p:cNvPr>
          <p:cNvPicPr>
            <a:picLocks noChangeAspect="1"/>
          </p:cNvPicPr>
          <p:nvPr/>
        </p:nvPicPr>
        <p:blipFill>
          <a:blip r:embed="rId6" cstate="print"/>
          <a:stretch>
            <a:fillRect/>
          </a:stretch>
        </p:blipFill>
        <p:spPr>
          <a:xfrm>
            <a:off x="8054602" y="6572272"/>
            <a:ext cx="392855" cy="285728"/>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0"/>
                                        <p:tgtEl>
                                          <p:spTgt spid="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dissolve">
                                      <p:cBhvr>
                                        <p:cTn id="10" dur="5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0000"/>
            <a:lum/>
          </a:blip>
          <a:srcRect/>
          <a:stretch>
            <a:fillRect t="-29000" b="-29000"/>
          </a:stretch>
        </a:blipFill>
        <a:effectLst/>
      </p:bgPr>
    </p:bg>
    <p:spTree>
      <p:nvGrpSpPr>
        <p:cNvPr id="1" name=""/>
        <p:cNvGrpSpPr/>
        <p:nvPr/>
      </p:nvGrpSpPr>
      <p:grpSpPr>
        <a:xfrm>
          <a:off x="0" y="0"/>
          <a:ext cx="0" cy="0"/>
          <a:chOff x="0" y="0"/>
          <a:chExt cx="0" cy="0"/>
        </a:xfrm>
      </p:grpSpPr>
      <p:pic>
        <p:nvPicPr>
          <p:cNvPr id="4" name="Immagine 3" descr="untitled4.bmp"/>
          <p:cNvPicPr>
            <a:picLocks noChangeAspect="1"/>
          </p:cNvPicPr>
          <p:nvPr/>
        </p:nvPicPr>
        <p:blipFill>
          <a:blip r:embed="rId3"/>
          <a:stretch>
            <a:fillRect/>
          </a:stretch>
        </p:blipFill>
        <p:spPr>
          <a:xfrm>
            <a:off x="428596" y="857232"/>
            <a:ext cx="8215370" cy="5500726"/>
          </a:xfrm>
          <a:prstGeom prst="rect">
            <a:avLst/>
          </a:prstGeom>
        </p:spPr>
      </p:pic>
      <p:sp>
        <p:nvSpPr>
          <p:cNvPr id="5" name="Freccia a sinistra 4">
            <a:hlinkClick r:id="rId4" action="ppaction://hlinksldjump"/>
          </p:cNvPr>
          <p:cNvSpPr/>
          <p:nvPr/>
        </p:nvSpPr>
        <p:spPr>
          <a:xfrm rot="10800000">
            <a:off x="8858280" y="6572272"/>
            <a:ext cx="285720" cy="2857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Freccia a sinistra 5">
            <a:hlinkClick r:id="rId5" action="ppaction://hlinksldjump"/>
          </p:cNvPr>
          <p:cNvSpPr/>
          <p:nvPr/>
        </p:nvSpPr>
        <p:spPr>
          <a:xfrm>
            <a:off x="8501090" y="6572272"/>
            <a:ext cx="285720" cy="2857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7" name="Immagine 6" descr="foglia.jpg">
            <a:hlinkClick r:id="rId6" action="ppaction://hlinksldjump"/>
          </p:cNvPr>
          <p:cNvPicPr>
            <a:picLocks noChangeAspect="1"/>
          </p:cNvPicPr>
          <p:nvPr/>
        </p:nvPicPr>
        <p:blipFill>
          <a:blip r:embed="rId7" cstate="print"/>
          <a:stretch>
            <a:fillRect/>
          </a:stretch>
        </p:blipFill>
        <p:spPr>
          <a:xfrm>
            <a:off x="8054602" y="6572272"/>
            <a:ext cx="392855" cy="285728"/>
          </a:xfrm>
          <a:prstGeom prst="rect">
            <a:avLst/>
          </a:prstGeom>
        </p:spPr>
      </p:pic>
    </p:spTree>
  </p:cSld>
  <p:clrMapOvr>
    <a:masterClrMapping/>
  </p:clrMapOvr>
  <p:transition>
    <p:zo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0000"/>
            <a:lum/>
          </a:blip>
          <a:srcRect/>
          <a:stretch>
            <a:fillRect/>
          </a:stretch>
        </a:blip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a:xfrm>
            <a:off x="428596" y="0"/>
            <a:ext cx="8229600" cy="1143000"/>
          </a:xfrm>
        </p:spPr>
        <p:txBody>
          <a:bodyPr>
            <a:normAutofit/>
          </a:bodyPr>
          <a:lstStyle/>
          <a:p>
            <a:r>
              <a:rPr lang="it-IT" dirty="0" smtClean="0"/>
              <a:t> </a:t>
            </a:r>
            <a:r>
              <a:rPr lang="it-IT" sz="3600" b="1" dirty="0" smtClean="0">
                <a:latin typeface="Bernard MT Condensed" pitchFamily="18" charset="0"/>
              </a:rPr>
              <a:t>Tecniche di dispersione delle vinacce</a:t>
            </a:r>
            <a:endParaRPr lang="it-IT" sz="3600" dirty="0">
              <a:latin typeface="Bernard MT Condensed" pitchFamily="18" charset="0"/>
            </a:endParaRPr>
          </a:p>
        </p:txBody>
      </p:sp>
      <p:sp>
        <p:nvSpPr>
          <p:cNvPr id="3" name="Segnaposto contenuto 2"/>
          <p:cNvSpPr>
            <a:spLocks noGrp="1"/>
          </p:cNvSpPr>
          <p:nvPr>
            <p:ph idx="1"/>
          </p:nvPr>
        </p:nvSpPr>
        <p:spPr>
          <a:xfrm>
            <a:off x="0" y="1600201"/>
            <a:ext cx="8686800" cy="4525963"/>
          </a:xfrm>
        </p:spPr>
        <p:txBody>
          <a:bodyPr>
            <a:normAutofit/>
          </a:bodyPr>
          <a:lstStyle/>
          <a:p>
            <a:pPr algn="just">
              <a:buNone/>
            </a:pPr>
            <a:r>
              <a:rPr lang="it-IT" dirty="0" smtClean="0"/>
              <a:t>    </a:t>
            </a:r>
            <a:r>
              <a:rPr lang="it-IT" sz="1900" dirty="0" smtClean="0"/>
              <a:t>La dispersione delle vinacce si effettua mediante: la </a:t>
            </a:r>
            <a:r>
              <a:rPr lang="it-IT" sz="1900" b="1" dirty="0" smtClean="0"/>
              <a:t>follatura</a:t>
            </a:r>
            <a:r>
              <a:rPr lang="it-IT" sz="1900" dirty="0" smtClean="0"/>
              <a:t>, che consiste in un rimescolamento energico di tutto il mosto con dei bastoni follatori; il </a:t>
            </a:r>
            <a:r>
              <a:rPr lang="it-IT" sz="1900" b="1" dirty="0" err="1" smtClean="0"/>
              <a:t>rimontaggio</a:t>
            </a:r>
            <a:r>
              <a:rPr lang="it-IT" sz="1900" dirty="0" smtClean="0"/>
              <a:t>, che consiste nello spillare dalla parte bassa del recipiente, mediante pompa, il mosto e farlo ricadere a pioggia dall’alto; l’</a:t>
            </a:r>
            <a:r>
              <a:rPr lang="it-IT" sz="1900" b="1" dirty="0" smtClean="0"/>
              <a:t>agitazione</a:t>
            </a:r>
            <a:r>
              <a:rPr lang="it-IT" sz="1900" dirty="0" smtClean="0"/>
              <a:t>, usata dalle grandi industrie enologiche che utilizzano recipienti in acciaio inox provvisti di agitatori disposti a 1,7-2 m da terra; l’</a:t>
            </a:r>
            <a:r>
              <a:rPr lang="it-IT" sz="1900" b="1" dirty="0" smtClean="0"/>
              <a:t>insufflazione di gas inerte </a:t>
            </a:r>
            <a:r>
              <a:rPr lang="it-IT" sz="1900" dirty="0" smtClean="0"/>
              <a:t>sopra il cappello per 3 s contro i 60 min del </a:t>
            </a:r>
            <a:r>
              <a:rPr lang="it-IT" sz="1900" dirty="0" err="1" smtClean="0"/>
              <a:t>rimontaggio</a:t>
            </a:r>
            <a:r>
              <a:rPr lang="it-IT" sz="1900" dirty="0" smtClean="0"/>
              <a:t>. Disperdendo il cappello si constatano vantaggi come diminuzione delle ossidazioni, distribuzione in tutta la massa del mosto dei lieviti inglobati nelle vinacce, maggior colorazione, inglobamento nel mosto di aria (utile per i lieviti), allontanamento dell’anidride carbonica (limitante il metabolismo dei lieviti) e </a:t>
            </a:r>
            <a:r>
              <a:rPr lang="it-IT" sz="1900" dirty="0" err="1" smtClean="0"/>
              <a:t>disperdimento</a:t>
            </a:r>
            <a:r>
              <a:rPr lang="it-IT" sz="1900" dirty="0" smtClean="0"/>
              <a:t> del calore. Si lavora </a:t>
            </a:r>
            <a:r>
              <a:rPr lang="it-IT" sz="1900" b="1" dirty="0" smtClean="0"/>
              <a:t>a cappello sommerso</a:t>
            </a:r>
            <a:r>
              <a:rPr lang="it-IT" sz="1900" dirty="0" smtClean="0"/>
              <a:t> quando, per evitare l’affioramento delle vinacce trascinate in alto dall’anidride carbonica, si pone nel recipiente di fermentazione un graticcio che trattiene le vinacce circa 10 cm al di sotto del pelo liquido del mosto.</a:t>
            </a:r>
          </a:p>
          <a:p>
            <a:pPr>
              <a:buNone/>
            </a:pPr>
            <a:endParaRPr lang="it-IT" dirty="0"/>
          </a:p>
        </p:txBody>
      </p:sp>
      <p:sp>
        <p:nvSpPr>
          <p:cNvPr id="4" name="Freccia a sinistra 3">
            <a:hlinkClick r:id="rId3" action="ppaction://hlinksldjump"/>
          </p:cNvPr>
          <p:cNvSpPr/>
          <p:nvPr/>
        </p:nvSpPr>
        <p:spPr>
          <a:xfrm>
            <a:off x="8858280" y="6572272"/>
            <a:ext cx="285720" cy="2857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5" name="Immagine 4" descr="foglia.jpg">
            <a:hlinkClick r:id="rId4" action="ppaction://hlinksldjump"/>
          </p:cNvPr>
          <p:cNvPicPr>
            <a:picLocks noChangeAspect="1"/>
          </p:cNvPicPr>
          <p:nvPr/>
        </p:nvPicPr>
        <p:blipFill>
          <a:blip r:embed="rId5" cstate="print"/>
          <a:stretch>
            <a:fillRect/>
          </a:stretch>
        </p:blipFill>
        <p:spPr>
          <a:xfrm>
            <a:off x="8411792" y="6572272"/>
            <a:ext cx="392855" cy="285728"/>
          </a:xfrm>
          <a:prstGeom prst="rect">
            <a:avLst/>
          </a:prstGeom>
        </p:spPr>
      </p:pic>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5000"/>
            <a:lum/>
          </a:blip>
          <a:srcRect/>
          <a:stretch>
            <a:fillRect/>
          </a:stretch>
        </a:blipFill>
        <a:effectLst/>
      </p:bgPr>
    </p:bg>
    <p:spTree>
      <p:nvGrpSpPr>
        <p:cNvPr id="1" name=""/>
        <p:cNvGrpSpPr/>
        <p:nvPr/>
      </p:nvGrpSpPr>
      <p:grpSpPr>
        <a:xfrm>
          <a:off x="0" y="0"/>
          <a:ext cx="0" cy="0"/>
          <a:chOff x="0" y="0"/>
          <a:chExt cx="0" cy="0"/>
        </a:xfrm>
      </p:grpSpPr>
      <p:sp>
        <p:nvSpPr>
          <p:cNvPr id="9" name="Titolo 8"/>
          <p:cNvSpPr>
            <a:spLocks noGrp="1"/>
          </p:cNvSpPr>
          <p:nvPr>
            <p:ph type="title"/>
          </p:nvPr>
        </p:nvSpPr>
        <p:spPr>
          <a:xfrm>
            <a:off x="500034" y="-214338"/>
            <a:ext cx="8229600" cy="1143000"/>
          </a:xfrm>
        </p:spPr>
        <p:txBody>
          <a:bodyPr>
            <a:normAutofit/>
          </a:bodyPr>
          <a:lstStyle/>
          <a:p>
            <a:r>
              <a:rPr lang="it-IT" sz="3600" dirty="0" smtClean="0">
                <a:latin typeface="Bernard MT Condensed" pitchFamily="18" charset="0"/>
              </a:rPr>
              <a:t>Wine </a:t>
            </a:r>
            <a:r>
              <a:rPr lang="it-IT" sz="3600" dirty="0" err="1" smtClean="0">
                <a:latin typeface="Bernard MT Condensed" pitchFamily="18" charset="0"/>
              </a:rPr>
              <a:t>making</a:t>
            </a:r>
            <a:r>
              <a:rPr lang="it-IT" sz="3600" dirty="0" smtClean="0">
                <a:latin typeface="Bernard MT Condensed" pitchFamily="18" charset="0"/>
              </a:rPr>
              <a:t> - Vinificazione</a:t>
            </a:r>
            <a:endParaRPr lang="it-IT" sz="3600" dirty="0">
              <a:latin typeface="Bernard MT Condensed" pitchFamily="18" charset="0"/>
            </a:endParaRPr>
          </a:p>
        </p:txBody>
      </p:sp>
      <p:sp>
        <p:nvSpPr>
          <p:cNvPr id="12" name="Segnaposto testo 11"/>
          <p:cNvSpPr>
            <a:spLocks noGrp="1"/>
          </p:cNvSpPr>
          <p:nvPr>
            <p:ph type="body" idx="1"/>
          </p:nvPr>
        </p:nvSpPr>
        <p:spPr>
          <a:xfrm>
            <a:off x="428596" y="714356"/>
            <a:ext cx="4040188" cy="639762"/>
          </a:xfrm>
        </p:spPr>
        <p:txBody>
          <a:bodyPr>
            <a:normAutofit/>
          </a:bodyPr>
          <a:lstStyle/>
          <a:p>
            <a:r>
              <a:rPr lang="it-IT" sz="3200" dirty="0" smtClean="0">
                <a:latin typeface="Bernard MT Condensed" pitchFamily="18" charset="0"/>
              </a:rPr>
              <a:t>Red wines</a:t>
            </a:r>
            <a:endParaRPr lang="it-IT" sz="3200" dirty="0">
              <a:latin typeface="Bernard MT Condensed" pitchFamily="18" charset="0"/>
            </a:endParaRPr>
          </a:p>
        </p:txBody>
      </p:sp>
      <p:sp>
        <p:nvSpPr>
          <p:cNvPr id="13" name="Segnaposto contenuto 12"/>
          <p:cNvSpPr>
            <a:spLocks noGrp="1"/>
          </p:cNvSpPr>
          <p:nvPr>
            <p:ph sz="half" idx="2"/>
          </p:nvPr>
        </p:nvSpPr>
        <p:spPr>
          <a:xfrm>
            <a:off x="-142908" y="1214422"/>
            <a:ext cx="4640297" cy="5357850"/>
          </a:xfrm>
        </p:spPr>
        <p:txBody>
          <a:bodyPr>
            <a:noAutofit/>
          </a:bodyPr>
          <a:lstStyle/>
          <a:p>
            <a:pPr algn="just">
              <a:buNone/>
            </a:pPr>
            <a:r>
              <a:rPr lang="it-IT" sz="1500" dirty="0" smtClean="0"/>
              <a:t>        </a:t>
            </a:r>
            <a:r>
              <a:rPr lang="it-IT" sz="1400" dirty="0" smtClean="0"/>
              <a:t>Red </a:t>
            </a:r>
            <a:r>
              <a:rPr lang="it-IT" sz="1400" dirty="0" err="1" smtClean="0"/>
              <a:t>grapes</a:t>
            </a:r>
            <a:r>
              <a:rPr lang="it-IT" sz="1400" dirty="0" smtClean="0"/>
              <a:t> are </a:t>
            </a:r>
            <a:r>
              <a:rPr lang="it-IT" sz="1400" dirty="0" err="1" smtClean="0"/>
              <a:t>often</a:t>
            </a:r>
            <a:r>
              <a:rPr lang="it-IT" sz="1400" dirty="0" smtClean="0"/>
              <a:t> </a:t>
            </a:r>
            <a:r>
              <a:rPr lang="it-IT" sz="1400" dirty="0" err="1" smtClean="0"/>
              <a:t>separated</a:t>
            </a:r>
            <a:r>
              <a:rPr lang="it-IT" sz="1400" dirty="0" smtClean="0"/>
              <a:t> </a:t>
            </a:r>
            <a:r>
              <a:rPr lang="it-IT" sz="1400" dirty="0" err="1" smtClean="0"/>
              <a:t>from</a:t>
            </a:r>
            <a:r>
              <a:rPr lang="it-IT" sz="1400" dirty="0" smtClean="0"/>
              <a:t> </a:t>
            </a:r>
            <a:r>
              <a:rPr lang="it-IT" sz="1400" dirty="0" err="1" smtClean="0"/>
              <a:t>their</a:t>
            </a:r>
            <a:r>
              <a:rPr lang="it-IT" sz="1400" dirty="0" smtClean="0"/>
              <a:t> </a:t>
            </a:r>
            <a:r>
              <a:rPr lang="it-IT" sz="1400" dirty="0" err="1" smtClean="0"/>
              <a:t>stems</a:t>
            </a:r>
            <a:r>
              <a:rPr lang="it-IT" sz="1400" dirty="0" smtClean="0"/>
              <a:t> </a:t>
            </a:r>
            <a:r>
              <a:rPr lang="it-IT" sz="1400" dirty="0" err="1" smtClean="0"/>
              <a:t>before</a:t>
            </a:r>
            <a:r>
              <a:rPr lang="it-IT" sz="1400" dirty="0" smtClean="0"/>
              <a:t> </a:t>
            </a:r>
            <a:r>
              <a:rPr lang="it-IT" sz="1400" dirty="0" err="1" smtClean="0"/>
              <a:t>crushing</a:t>
            </a:r>
            <a:r>
              <a:rPr lang="it-IT" sz="1400" dirty="0" smtClean="0"/>
              <a:t>, </a:t>
            </a:r>
            <a:r>
              <a:rPr lang="it-IT" sz="1400" dirty="0" err="1" smtClean="0"/>
              <a:t>but</a:t>
            </a:r>
            <a:r>
              <a:rPr lang="it-IT" sz="1400" dirty="0" smtClean="0"/>
              <a:t> </a:t>
            </a:r>
            <a:r>
              <a:rPr lang="it-IT" sz="1400" dirty="0" err="1" smtClean="0"/>
              <a:t>this</a:t>
            </a:r>
            <a:r>
              <a:rPr lang="it-IT" sz="1400" dirty="0" smtClean="0"/>
              <a:t> </a:t>
            </a:r>
            <a:r>
              <a:rPr lang="it-IT" sz="1400" dirty="0" err="1" smtClean="0"/>
              <a:t>will</a:t>
            </a:r>
            <a:r>
              <a:rPr lang="it-IT" sz="1400" dirty="0" smtClean="0"/>
              <a:t> </a:t>
            </a:r>
            <a:r>
              <a:rPr lang="it-IT" sz="1400" dirty="0" err="1" smtClean="0"/>
              <a:t>depend</a:t>
            </a:r>
            <a:r>
              <a:rPr lang="it-IT" sz="1400" dirty="0" smtClean="0"/>
              <a:t> on </a:t>
            </a:r>
            <a:r>
              <a:rPr lang="it-IT" sz="1400" dirty="0" err="1" smtClean="0"/>
              <a:t>grape</a:t>
            </a:r>
            <a:r>
              <a:rPr lang="it-IT" sz="1400" dirty="0" smtClean="0"/>
              <a:t> </a:t>
            </a:r>
            <a:r>
              <a:rPr lang="it-IT" sz="1400" dirty="0" err="1" smtClean="0"/>
              <a:t>variety</a:t>
            </a:r>
            <a:r>
              <a:rPr lang="it-IT" sz="1400" dirty="0" smtClean="0"/>
              <a:t>. In some </a:t>
            </a:r>
            <a:r>
              <a:rPr lang="it-IT" sz="1400" dirty="0" err="1" smtClean="0"/>
              <a:t>cases</a:t>
            </a:r>
            <a:r>
              <a:rPr lang="it-IT" sz="1400" dirty="0" smtClean="0"/>
              <a:t>, </a:t>
            </a:r>
            <a:r>
              <a:rPr lang="it-IT" sz="1400" dirty="0" err="1" smtClean="0"/>
              <a:t>whole</a:t>
            </a:r>
            <a:r>
              <a:rPr lang="it-IT" sz="1400" dirty="0" smtClean="0"/>
              <a:t> </a:t>
            </a:r>
            <a:r>
              <a:rPr lang="it-IT" sz="1400" dirty="0" err="1" smtClean="0"/>
              <a:t>bunches</a:t>
            </a:r>
            <a:r>
              <a:rPr lang="it-IT" sz="1400" dirty="0" smtClean="0"/>
              <a:t> </a:t>
            </a:r>
            <a:r>
              <a:rPr lang="it-IT" sz="1400" dirty="0" err="1" smtClean="0"/>
              <a:t>of</a:t>
            </a:r>
            <a:r>
              <a:rPr lang="it-IT" sz="1400" dirty="0" smtClean="0"/>
              <a:t> </a:t>
            </a:r>
            <a:r>
              <a:rPr lang="it-IT" sz="1400" dirty="0" err="1" smtClean="0"/>
              <a:t>grapes</a:t>
            </a:r>
            <a:r>
              <a:rPr lang="it-IT" sz="1400" dirty="0" smtClean="0"/>
              <a:t> are put </a:t>
            </a:r>
            <a:r>
              <a:rPr lang="it-IT" sz="1400" dirty="0" err="1" smtClean="0"/>
              <a:t>into</a:t>
            </a:r>
            <a:r>
              <a:rPr lang="it-IT" sz="1400" dirty="0" smtClean="0"/>
              <a:t> </a:t>
            </a:r>
            <a:r>
              <a:rPr lang="it-IT" sz="1400" dirty="0" err="1" smtClean="0"/>
              <a:t>vats</a:t>
            </a:r>
            <a:r>
              <a:rPr lang="it-IT" sz="1400" dirty="0" smtClean="0"/>
              <a:t> </a:t>
            </a:r>
            <a:r>
              <a:rPr lang="it-IT" sz="1400" dirty="0" err="1" smtClean="0"/>
              <a:t>to</a:t>
            </a:r>
            <a:r>
              <a:rPr lang="it-IT" sz="1400" dirty="0" smtClean="0"/>
              <a:t> </a:t>
            </a:r>
            <a:r>
              <a:rPr lang="it-IT" sz="1400" dirty="0" err="1" smtClean="0"/>
              <a:t>ferment</a:t>
            </a:r>
            <a:r>
              <a:rPr lang="it-IT" sz="1400" dirty="0" smtClean="0"/>
              <a:t>, </a:t>
            </a:r>
            <a:r>
              <a:rPr lang="it-IT" sz="1400" dirty="0" err="1" smtClean="0"/>
              <a:t>without</a:t>
            </a:r>
            <a:r>
              <a:rPr lang="it-IT" sz="1400" dirty="0" smtClean="0"/>
              <a:t> </a:t>
            </a:r>
            <a:r>
              <a:rPr lang="it-IT" sz="1400" dirty="0" err="1" smtClean="0"/>
              <a:t>crushing</a:t>
            </a:r>
            <a:r>
              <a:rPr lang="it-IT" sz="1400" dirty="0" smtClean="0"/>
              <a:t>. </a:t>
            </a:r>
            <a:r>
              <a:rPr lang="it-IT" sz="1400" dirty="0" err="1" smtClean="0"/>
              <a:t>Hand</a:t>
            </a:r>
            <a:r>
              <a:rPr lang="it-IT" sz="1400" dirty="0" smtClean="0"/>
              <a:t> </a:t>
            </a:r>
            <a:r>
              <a:rPr lang="it-IT" sz="1400" dirty="0" err="1" smtClean="0"/>
              <a:t>destemming</a:t>
            </a:r>
            <a:r>
              <a:rPr lang="it-IT" sz="1400" dirty="0" smtClean="0"/>
              <a:t> </a:t>
            </a:r>
            <a:r>
              <a:rPr lang="it-IT" sz="1400" dirty="0" err="1" smtClean="0"/>
              <a:t>is</a:t>
            </a:r>
            <a:r>
              <a:rPr lang="it-IT" sz="1400" dirty="0" smtClean="0"/>
              <a:t> rare </a:t>
            </a:r>
            <a:r>
              <a:rPr lang="it-IT" sz="1400" dirty="0" err="1" smtClean="0"/>
              <a:t>nowadays</a:t>
            </a:r>
            <a:r>
              <a:rPr lang="it-IT" sz="1400" dirty="0" smtClean="0"/>
              <a:t>. The </a:t>
            </a:r>
            <a:r>
              <a:rPr lang="it-IT" sz="1400" dirty="0" err="1" smtClean="0"/>
              <a:t>juice</a:t>
            </a:r>
            <a:r>
              <a:rPr lang="it-IT" sz="1400" dirty="0" smtClean="0"/>
              <a:t> and the </a:t>
            </a:r>
            <a:r>
              <a:rPr lang="it-IT" sz="1400" dirty="0" err="1" smtClean="0"/>
              <a:t>skin</a:t>
            </a:r>
            <a:r>
              <a:rPr lang="it-IT" sz="1400" dirty="0" smtClean="0"/>
              <a:t> go </a:t>
            </a:r>
            <a:r>
              <a:rPr lang="it-IT" sz="1400" dirty="0" err="1" smtClean="0"/>
              <a:t>into</a:t>
            </a:r>
            <a:r>
              <a:rPr lang="it-IT" sz="1400" dirty="0" smtClean="0"/>
              <a:t> </a:t>
            </a:r>
            <a:r>
              <a:rPr lang="it-IT" sz="1400" dirty="0" err="1" smtClean="0"/>
              <a:t>vats</a:t>
            </a:r>
            <a:r>
              <a:rPr lang="it-IT" sz="1400" dirty="0" smtClean="0"/>
              <a:t> or </a:t>
            </a:r>
            <a:r>
              <a:rPr lang="it-IT" sz="1400" dirty="0" err="1" smtClean="0"/>
              <a:t>tanks</a:t>
            </a:r>
            <a:r>
              <a:rPr lang="it-IT" sz="1400" dirty="0" smtClean="0"/>
              <a:t> </a:t>
            </a:r>
            <a:r>
              <a:rPr lang="it-IT" sz="1400" dirty="0" err="1" smtClean="0"/>
              <a:t>together</a:t>
            </a:r>
            <a:r>
              <a:rPr lang="it-IT" sz="1400" dirty="0" smtClean="0"/>
              <a:t>, and </a:t>
            </a:r>
            <a:r>
              <a:rPr lang="it-IT" sz="1400" dirty="0" err="1" smtClean="0"/>
              <a:t>fermentation</a:t>
            </a:r>
            <a:r>
              <a:rPr lang="it-IT" sz="1400" dirty="0" smtClean="0"/>
              <a:t> </a:t>
            </a:r>
            <a:r>
              <a:rPr lang="it-IT" sz="1400" dirty="0" err="1" smtClean="0"/>
              <a:t>begins</a:t>
            </a:r>
            <a:r>
              <a:rPr lang="it-IT" sz="1400" dirty="0" smtClean="0"/>
              <a:t>, </a:t>
            </a:r>
            <a:r>
              <a:rPr lang="it-IT" sz="1400" dirty="0" err="1" smtClean="0"/>
              <a:t>through</a:t>
            </a:r>
            <a:r>
              <a:rPr lang="it-IT" sz="1400" dirty="0" smtClean="0"/>
              <a:t> the </a:t>
            </a:r>
            <a:r>
              <a:rPr lang="it-IT" sz="1400" dirty="0" err="1" smtClean="0"/>
              <a:t>action</a:t>
            </a:r>
            <a:r>
              <a:rPr lang="it-IT" sz="1400" dirty="0" smtClean="0"/>
              <a:t> </a:t>
            </a:r>
            <a:r>
              <a:rPr lang="it-IT" sz="1400" dirty="0" err="1" smtClean="0"/>
              <a:t>of</a:t>
            </a:r>
            <a:r>
              <a:rPr lang="it-IT" sz="1400" dirty="0" smtClean="0"/>
              <a:t> </a:t>
            </a:r>
            <a:r>
              <a:rPr lang="it-IT" sz="1400" dirty="0" err="1" smtClean="0"/>
              <a:t>yeasts</a:t>
            </a:r>
            <a:r>
              <a:rPr lang="it-IT" sz="1400" dirty="0" smtClean="0"/>
              <a:t>. </a:t>
            </a:r>
            <a:r>
              <a:rPr lang="it-IT" sz="1400" dirty="0" err="1" smtClean="0"/>
              <a:t>Yeasts</a:t>
            </a:r>
            <a:r>
              <a:rPr lang="it-IT" sz="1400" dirty="0" smtClean="0"/>
              <a:t> are </a:t>
            </a:r>
            <a:r>
              <a:rPr lang="it-IT" sz="1400" dirty="0" err="1" smtClean="0"/>
              <a:t>naturally</a:t>
            </a:r>
            <a:r>
              <a:rPr lang="it-IT" sz="1400" dirty="0" smtClean="0"/>
              <a:t> </a:t>
            </a:r>
            <a:r>
              <a:rPr lang="it-IT" sz="1400" dirty="0" err="1" smtClean="0"/>
              <a:t>present</a:t>
            </a:r>
            <a:r>
              <a:rPr lang="it-IT" sz="1400" dirty="0" smtClean="0"/>
              <a:t> on </a:t>
            </a:r>
            <a:r>
              <a:rPr lang="it-IT" sz="1400" dirty="0" err="1" smtClean="0"/>
              <a:t>grape</a:t>
            </a:r>
            <a:r>
              <a:rPr lang="it-IT" sz="1400" dirty="0" smtClean="0"/>
              <a:t> </a:t>
            </a:r>
            <a:r>
              <a:rPr lang="it-IT" sz="1400" dirty="0" err="1" smtClean="0"/>
              <a:t>skins</a:t>
            </a:r>
            <a:r>
              <a:rPr lang="it-IT" sz="1400" dirty="0" smtClean="0"/>
              <a:t>, </a:t>
            </a:r>
            <a:r>
              <a:rPr lang="it-IT" sz="1400" dirty="0" err="1" smtClean="0"/>
              <a:t>but</a:t>
            </a:r>
            <a:r>
              <a:rPr lang="it-IT" sz="1400" dirty="0" smtClean="0"/>
              <a:t> </a:t>
            </a:r>
            <a:r>
              <a:rPr lang="it-IT" sz="1400" dirty="0" err="1" smtClean="0"/>
              <a:t>may</a:t>
            </a:r>
            <a:r>
              <a:rPr lang="it-IT" sz="1400" dirty="0" smtClean="0"/>
              <a:t> </a:t>
            </a:r>
            <a:r>
              <a:rPr lang="it-IT" sz="1400" dirty="0" err="1" smtClean="0"/>
              <a:t>added</a:t>
            </a:r>
            <a:r>
              <a:rPr lang="it-IT" sz="1400" dirty="0" smtClean="0"/>
              <a:t> </a:t>
            </a:r>
            <a:r>
              <a:rPr lang="it-IT" sz="1400" dirty="0" err="1" smtClean="0"/>
              <a:t>by</a:t>
            </a:r>
            <a:r>
              <a:rPr lang="it-IT" sz="1400" dirty="0" smtClean="0"/>
              <a:t> the </a:t>
            </a:r>
            <a:r>
              <a:rPr lang="it-IT" sz="1400" dirty="0" err="1" smtClean="0"/>
              <a:t>winemaker</a:t>
            </a:r>
            <a:r>
              <a:rPr lang="it-IT" sz="1400" dirty="0" smtClean="0"/>
              <a:t>. </a:t>
            </a:r>
            <a:r>
              <a:rPr lang="it-IT" sz="1400" dirty="0" err="1" smtClean="0"/>
              <a:t>Fermentation</a:t>
            </a:r>
            <a:r>
              <a:rPr lang="it-IT" sz="1400" dirty="0" smtClean="0"/>
              <a:t> </a:t>
            </a:r>
            <a:r>
              <a:rPr lang="it-IT" sz="1400" dirty="0" err="1" smtClean="0"/>
              <a:t>may</a:t>
            </a:r>
            <a:r>
              <a:rPr lang="it-IT" sz="1400" dirty="0" smtClean="0"/>
              <a:t> take up </a:t>
            </a:r>
            <a:r>
              <a:rPr lang="it-IT" sz="1400" dirty="0" err="1" smtClean="0"/>
              <a:t>to</a:t>
            </a:r>
            <a:r>
              <a:rPr lang="it-IT" sz="1400" dirty="0" smtClean="0"/>
              <a:t> 5 </a:t>
            </a:r>
            <a:r>
              <a:rPr lang="it-IT" sz="1400" dirty="0" err="1" smtClean="0"/>
              <a:t>weeks</a:t>
            </a:r>
            <a:r>
              <a:rPr lang="it-IT" sz="1400" dirty="0" smtClean="0"/>
              <a:t>, at </a:t>
            </a:r>
            <a:r>
              <a:rPr lang="it-IT" sz="1400" dirty="0" err="1" smtClean="0"/>
              <a:t>temperatures</a:t>
            </a:r>
            <a:r>
              <a:rPr lang="it-IT" sz="1400" dirty="0" smtClean="0"/>
              <a:t> </a:t>
            </a:r>
            <a:r>
              <a:rPr lang="it-IT" sz="1400" dirty="0" err="1" smtClean="0"/>
              <a:t>between</a:t>
            </a:r>
            <a:r>
              <a:rPr lang="it-IT" sz="1400" dirty="0" smtClean="0"/>
              <a:t> 15° and 30°C. The </a:t>
            </a:r>
            <a:r>
              <a:rPr lang="it-IT" sz="1400" dirty="0" err="1" smtClean="0"/>
              <a:t>richer</a:t>
            </a:r>
            <a:r>
              <a:rPr lang="it-IT" sz="1400" dirty="0" smtClean="0"/>
              <a:t> and </a:t>
            </a:r>
            <a:r>
              <a:rPr lang="it-IT" sz="1400" dirty="0" err="1" smtClean="0"/>
              <a:t>darker</a:t>
            </a:r>
            <a:r>
              <a:rPr lang="it-IT" sz="1400" dirty="0" smtClean="0"/>
              <a:t> the wine </a:t>
            </a:r>
            <a:r>
              <a:rPr lang="it-IT" sz="1400" dirty="0" err="1" smtClean="0"/>
              <a:t>is</a:t>
            </a:r>
            <a:r>
              <a:rPr lang="it-IT" sz="1400" dirty="0" smtClean="0"/>
              <a:t> </a:t>
            </a:r>
            <a:r>
              <a:rPr lang="it-IT" sz="1400" dirty="0" err="1" smtClean="0"/>
              <a:t>to</a:t>
            </a:r>
            <a:r>
              <a:rPr lang="it-IT" sz="1400" dirty="0" smtClean="0"/>
              <a:t> </a:t>
            </a:r>
            <a:r>
              <a:rPr lang="it-IT" sz="1400" dirty="0" err="1" smtClean="0"/>
              <a:t>be</a:t>
            </a:r>
            <a:r>
              <a:rPr lang="it-IT" sz="1400" dirty="0" smtClean="0"/>
              <a:t>, the </a:t>
            </a:r>
            <a:r>
              <a:rPr lang="it-IT" sz="1400" dirty="0" err="1" smtClean="0"/>
              <a:t>longer</a:t>
            </a:r>
            <a:r>
              <a:rPr lang="it-IT" sz="1400" dirty="0" smtClean="0"/>
              <a:t> </a:t>
            </a:r>
            <a:r>
              <a:rPr lang="it-IT" sz="1400" dirty="0" err="1" smtClean="0"/>
              <a:t>skins</a:t>
            </a:r>
            <a:r>
              <a:rPr lang="it-IT" sz="1400" dirty="0" smtClean="0"/>
              <a:t> </a:t>
            </a:r>
            <a:r>
              <a:rPr lang="it-IT" sz="1400" dirty="0" err="1" smtClean="0"/>
              <a:t>will</a:t>
            </a:r>
            <a:r>
              <a:rPr lang="it-IT" sz="1400" dirty="0" smtClean="0"/>
              <a:t> </a:t>
            </a:r>
            <a:r>
              <a:rPr lang="it-IT" sz="1400" dirty="0" err="1" smtClean="0"/>
              <a:t>be</a:t>
            </a:r>
            <a:r>
              <a:rPr lang="it-IT" sz="1400" dirty="0" smtClean="0"/>
              <a:t> </a:t>
            </a:r>
            <a:r>
              <a:rPr lang="it-IT" sz="1400" dirty="0" err="1" smtClean="0"/>
              <a:t>kept</a:t>
            </a:r>
            <a:r>
              <a:rPr lang="it-IT" sz="1400" dirty="0" smtClean="0"/>
              <a:t> in </a:t>
            </a:r>
            <a:r>
              <a:rPr lang="it-IT" sz="1400" dirty="0" err="1" smtClean="0"/>
              <a:t>contact</a:t>
            </a:r>
            <a:r>
              <a:rPr lang="it-IT" sz="1400" dirty="0" smtClean="0"/>
              <a:t> </a:t>
            </a:r>
            <a:r>
              <a:rPr lang="it-IT" sz="1400" dirty="0" err="1" smtClean="0"/>
              <a:t>with</a:t>
            </a:r>
            <a:r>
              <a:rPr lang="it-IT" sz="1400" dirty="0" smtClean="0"/>
              <a:t> the </a:t>
            </a:r>
            <a:r>
              <a:rPr lang="it-IT" sz="1400" dirty="0" err="1" smtClean="0"/>
              <a:t>juice</a:t>
            </a:r>
            <a:r>
              <a:rPr lang="it-IT" sz="1400" dirty="0" smtClean="0"/>
              <a:t>. </a:t>
            </a:r>
            <a:r>
              <a:rPr lang="it-IT" sz="1400" dirty="0" err="1" smtClean="0"/>
              <a:t>Various</a:t>
            </a:r>
            <a:r>
              <a:rPr lang="it-IT" sz="1400" dirty="0" smtClean="0"/>
              <a:t> </a:t>
            </a:r>
            <a:r>
              <a:rPr lang="it-IT" sz="1400" dirty="0" err="1" smtClean="0"/>
              <a:t>techniques</a:t>
            </a:r>
            <a:r>
              <a:rPr lang="it-IT" sz="1400" dirty="0" smtClean="0"/>
              <a:t> are </a:t>
            </a:r>
            <a:r>
              <a:rPr lang="it-IT" sz="1400" dirty="0" err="1" smtClean="0"/>
              <a:t>used</a:t>
            </a:r>
            <a:r>
              <a:rPr lang="it-IT" sz="1400" dirty="0" smtClean="0"/>
              <a:t> </a:t>
            </a:r>
            <a:r>
              <a:rPr lang="it-IT" sz="1400" dirty="0" err="1" smtClean="0"/>
              <a:t>to</a:t>
            </a:r>
            <a:r>
              <a:rPr lang="it-IT" sz="1400" dirty="0" smtClean="0"/>
              <a:t> </a:t>
            </a:r>
            <a:r>
              <a:rPr lang="it-IT" sz="1400" dirty="0" err="1" smtClean="0"/>
              <a:t>increase</a:t>
            </a:r>
            <a:r>
              <a:rPr lang="it-IT" sz="1400" dirty="0" smtClean="0"/>
              <a:t> the </a:t>
            </a:r>
            <a:r>
              <a:rPr lang="it-IT" sz="1400" dirty="0" err="1" smtClean="0"/>
              <a:t>extraction</a:t>
            </a:r>
            <a:r>
              <a:rPr lang="it-IT" sz="1400" dirty="0" smtClean="0"/>
              <a:t> </a:t>
            </a:r>
            <a:r>
              <a:rPr lang="it-IT" sz="1400" dirty="0" err="1" smtClean="0"/>
              <a:t>of</a:t>
            </a:r>
            <a:r>
              <a:rPr lang="it-IT" sz="1400" dirty="0" smtClean="0"/>
              <a:t> </a:t>
            </a:r>
            <a:r>
              <a:rPr lang="it-IT" sz="1400" dirty="0" err="1" smtClean="0"/>
              <a:t>colour</a:t>
            </a:r>
            <a:r>
              <a:rPr lang="it-IT" sz="1400" dirty="0" smtClean="0"/>
              <a:t> and </a:t>
            </a:r>
            <a:r>
              <a:rPr lang="it-IT" sz="1400" dirty="0" err="1" smtClean="0"/>
              <a:t>flavour</a:t>
            </a:r>
            <a:r>
              <a:rPr lang="it-IT" sz="1400" dirty="0" smtClean="0"/>
              <a:t> </a:t>
            </a:r>
            <a:r>
              <a:rPr lang="it-IT" sz="1400" dirty="0" err="1" smtClean="0"/>
              <a:t>elements</a:t>
            </a:r>
            <a:r>
              <a:rPr lang="it-IT" sz="1400" dirty="0" smtClean="0"/>
              <a:t> </a:t>
            </a:r>
            <a:r>
              <a:rPr lang="it-IT" sz="1400" dirty="0" err="1" smtClean="0"/>
              <a:t>from</a:t>
            </a:r>
            <a:r>
              <a:rPr lang="it-IT" sz="1400" dirty="0" smtClean="0"/>
              <a:t> the </a:t>
            </a:r>
            <a:r>
              <a:rPr lang="it-IT" sz="1400" dirty="0" err="1" smtClean="0"/>
              <a:t>grape</a:t>
            </a:r>
            <a:r>
              <a:rPr lang="it-IT" sz="1400" dirty="0" smtClean="0"/>
              <a:t> </a:t>
            </a:r>
            <a:r>
              <a:rPr lang="it-IT" sz="1400" dirty="0" err="1" smtClean="0"/>
              <a:t>skins</a:t>
            </a:r>
            <a:r>
              <a:rPr lang="it-IT" sz="1400" dirty="0" smtClean="0"/>
              <a:t>. </a:t>
            </a:r>
            <a:r>
              <a:rPr lang="it-IT" sz="1400" dirty="0" err="1" smtClean="0"/>
              <a:t>These</a:t>
            </a:r>
            <a:r>
              <a:rPr lang="it-IT" sz="1400" dirty="0" smtClean="0"/>
              <a:t> </a:t>
            </a:r>
            <a:r>
              <a:rPr lang="it-IT" sz="1400" dirty="0" err="1" smtClean="0"/>
              <a:t>techniques</a:t>
            </a:r>
            <a:r>
              <a:rPr lang="it-IT" sz="1400" dirty="0" smtClean="0"/>
              <a:t> are part </a:t>
            </a:r>
            <a:r>
              <a:rPr lang="it-IT" sz="1400" dirty="0" err="1" smtClean="0"/>
              <a:t>of</a:t>
            </a:r>
            <a:r>
              <a:rPr lang="it-IT" sz="1400" dirty="0" smtClean="0"/>
              <a:t> the </a:t>
            </a:r>
            <a:r>
              <a:rPr lang="it-IT" sz="1400" dirty="0" err="1" smtClean="0"/>
              <a:t>maceration</a:t>
            </a:r>
            <a:r>
              <a:rPr lang="it-IT" sz="1400" dirty="0" smtClean="0"/>
              <a:t> </a:t>
            </a:r>
            <a:r>
              <a:rPr lang="it-IT" sz="1400" dirty="0" err="1" smtClean="0"/>
              <a:t>process</a:t>
            </a:r>
            <a:r>
              <a:rPr lang="it-IT" sz="1400" dirty="0" smtClean="0"/>
              <a:t>. Once </a:t>
            </a:r>
            <a:r>
              <a:rPr lang="it-IT" sz="1400" dirty="0" err="1" smtClean="0"/>
              <a:t>separated</a:t>
            </a:r>
            <a:r>
              <a:rPr lang="it-IT" sz="1400" dirty="0" smtClean="0"/>
              <a:t>, </a:t>
            </a:r>
            <a:r>
              <a:rPr lang="it-IT" sz="1400" dirty="0" err="1" smtClean="0"/>
              <a:t>skins</a:t>
            </a:r>
            <a:r>
              <a:rPr lang="it-IT" sz="1400" dirty="0" smtClean="0"/>
              <a:t> </a:t>
            </a:r>
            <a:r>
              <a:rPr lang="it-IT" sz="1400" dirty="0" err="1" smtClean="0"/>
              <a:t>will</a:t>
            </a:r>
            <a:r>
              <a:rPr lang="it-IT" sz="1400" dirty="0" smtClean="0"/>
              <a:t> </a:t>
            </a:r>
            <a:r>
              <a:rPr lang="it-IT" sz="1400" dirty="0" err="1" smtClean="0"/>
              <a:t>be</a:t>
            </a:r>
            <a:r>
              <a:rPr lang="it-IT" sz="1400" dirty="0" smtClean="0"/>
              <a:t> </a:t>
            </a:r>
            <a:r>
              <a:rPr lang="it-IT" sz="1400" dirty="0" err="1" smtClean="0"/>
              <a:t>pressed</a:t>
            </a:r>
            <a:r>
              <a:rPr lang="it-IT" sz="1400" dirty="0" smtClean="0"/>
              <a:t> </a:t>
            </a:r>
            <a:r>
              <a:rPr lang="it-IT" sz="1400" dirty="0" err="1" smtClean="0"/>
              <a:t>to</a:t>
            </a:r>
            <a:r>
              <a:rPr lang="it-IT" sz="1400" dirty="0" smtClean="0"/>
              <a:t> </a:t>
            </a:r>
            <a:r>
              <a:rPr lang="it-IT" sz="1400" dirty="0" err="1" smtClean="0"/>
              <a:t>extract</a:t>
            </a:r>
            <a:r>
              <a:rPr lang="it-IT" sz="1400" dirty="0" smtClean="0"/>
              <a:t> the </a:t>
            </a:r>
            <a:r>
              <a:rPr lang="it-IT" sz="1400" dirty="0" err="1" smtClean="0"/>
              <a:t>remaining</a:t>
            </a:r>
            <a:r>
              <a:rPr lang="it-IT" sz="1400" dirty="0" smtClean="0"/>
              <a:t> </a:t>
            </a:r>
            <a:r>
              <a:rPr lang="it-IT" sz="1400" dirty="0" err="1" smtClean="0"/>
              <a:t>juice</a:t>
            </a:r>
            <a:r>
              <a:rPr lang="it-IT" sz="1400" dirty="0" smtClean="0"/>
              <a:t> </a:t>
            </a:r>
            <a:r>
              <a:rPr lang="it-IT" sz="1400" dirty="0" err="1" smtClean="0"/>
              <a:t>which</a:t>
            </a:r>
            <a:r>
              <a:rPr lang="it-IT" sz="1400" dirty="0" smtClean="0"/>
              <a:t> </a:t>
            </a:r>
            <a:r>
              <a:rPr lang="it-IT" sz="1400" dirty="0" err="1" smtClean="0"/>
              <a:t>will</a:t>
            </a:r>
            <a:r>
              <a:rPr lang="it-IT" sz="1400" dirty="0" smtClean="0"/>
              <a:t> </a:t>
            </a:r>
            <a:r>
              <a:rPr lang="it-IT" sz="1400" dirty="0" err="1" smtClean="0"/>
              <a:t>be</a:t>
            </a:r>
            <a:r>
              <a:rPr lang="it-IT" sz="1400" dirty="0" smtClean="0"/>
              <a:t> </a:t>
            </a:r>
            <a:r>
              <a:rPr lang="it-IT" sz="1400" dirty="0" err="1" smtClean="0"/>
              <a:t>made</a:t>
            </a:r>
            <a:r>
              <a:rPr lang="it-IT" sz="1400" dirty="0" smtClean="0"/>
              <a:t> </a:t>
            </a:r>
            <a:r>
              <a:rPr lang="it-IT" sz="1400" dirty="0" err="1" smtClean="0"/>
              <a:t>separatly</a:t>
            </a:r>
            <a:r>
              <a:rPr lang="it-IT" sz="1400" dirty="0" smtClean="0"/>
              <a:t> </a:t>
            </a:r>
            <a:r>
              <a:rPr lang="it-IT" sz="1400" dirty="0" err="1" smtClean="0"/>
              <a:t>as</a:t>
            </a:r>
            <a:r>
              <a:rPr lang="it-IT" sz="1400" dirty="0" smtClean="0"/>
              <a:t> press wine, </a:t>
            </a:r>
            <a:r>
              <a:rPr lang="it-IT" sz="1400" dirty="0" err="1" smtClean="0"/>
              <a:t>which</a:t>
            </a:r>
            <a:r>
              <a:rPr lang="it-IT" sz="1400" dirty="0" smtClean="0"/>
              <a:t> </a:t>
            </a:r>
            <a:r>
              <a:rPr lang="it-IT" sz="1400" dirty="0" err="1" smtClean="0"/>
              <a:t>is</a:t>
            </a:r>
            <a:r>
              <a:rPr lang="it-IT" sz="1400" dirty="0" smtClean="0"/>
              <a:t> </a:t>
            </a:r>
            <a:r>
              <a:rPr lang="it-IT" sz="1400" dirty="0" err="1" smtClean="0"/>
              <a:t>darker</a:t>
            </a:r>
            <a:r>
              <a:rPr lang="it-IT" sz="1400" dirty="0" smtClean="0"/>
              <a:t> and more </a:t>
            </a:r>
            <a:r>
              <a:rPr lang="it-IT" sz="1400" dirty="0" err="1" smtClean="0"/>
              <a:t>tannic</a:t>
            </a:r>
            <a:r>
              <a:rPr lang="it-IT" sz="1400" dirty="0" smtClean="0"/>
              <a:t>. </a:t>
            </a:r>
            <a:r>
              <a:rPr lang="it-IT" sz="1400" dirty="0" err="1" smtClean="0"/>
              <a:t>It</a:t>
            </a:r>
            <a:r>
              <a:rPr lang="it-IT" sz="1400" dirty="0" smtClean="0"/>
              <a:t> </a:t>
            </a:r>
            <a:r>
              <a:rPr lang="it-IT" sz="1400" dirty="0" err="1" smtClean="0"/>
              <a:t>may</a:t>
            </a:r>
            <a:r>
              <a:rPr lang="it-IT" sz="1400" dirty="0" smtClean="0"/>
              <a:t> </a:t>
            </a:r>
            <a:r>
              <a:rPr lang="it-IT" sz="1400" dirty="0" err="1" smtClean="0"/>
              <a:t>be</a:t>
            </a:r>
            <a:r>
              <a:rPr lang="it-IT" sz="1400" dirty="0" smtClean="0"/>
              <a:t> </a:t>
            </a:r>
            <a:r>
              <a:rPr lang="it-IT" sz="1400" dirty="0" err="1" smtClean="0"/>
              <a:t>incorporated</a:t>
            </a:r>
            <a:r>
              <a:rPr lang="it-IT" sz="1400" dirty="0" smtClean="0"/>
              <a:t> in some </a:t>
            </a:r>
            <a:r>
              <a:rPr lang="it-IT" sz="1400" dirty="0" err="1" smtClean="0"/>
              <a:t>proportion</a:t>
            </a:r>
            <a:r>
              <a:rPr lang="it-IT" sz="1400" dirty="0" smtClean="0"/>
              <a:t> </a:t>
            </a:r>
            <a:r>
              <a:rPr lang="it-IT" sz="1400" dirty="0" err="1" smtClean="0"/>
              <a:t>to</a:t>
            </a:r>
            <a:r>
              <a:rPr lang="it-IT" sz="1400" dirty="0" smtClean="0"/>
              <a:t> the </a:t>
            </a:r>
            <a:r>
              <a:rPr lang="it-IT" sz="1400" dirty="0" err="1" smtClean="0"/>
              <a:t>final</a:t>
            </a:r>
            <a:r>
              <a:rPr lang="it-IT" sz="1400" dirty="0" smtClean="0"/>
              <a:t> </a:t>
            </a:r>
            <a:r>
              <a:rPr lang="it-IT" sz="1400" dirty="0" err="1" smtClean="0"/>
              <a:t>blend</a:t>
            </a:r>
            <a:r>
              <a:rPr lang="it-IT" sz="1400" dirty="0" smtClean="0"/>
              <a:t>. The </a:t>
            </a:r>
            <a:r>
              <a:rPr lang="it-IT" sz="1400" dirty="0" err="1" smtClean="0"/>
              <a:t>maturing</a:t>
            </a:r>
            <a:r>
              <a:rPr lang="it-IT" sz="1400" dirty="0" smtClean="0"/>
              <a:t> </a:t>
            </a:r>
            <a:r>
              <a:rPr lang="it-IT" sz="1400" dirty="0" err="1" smtClean="0"/>
              <a:t>of</a:t>
            </a:r>
            <a:r>
              <a:rPr lang="it-IT" sz="1400" dirty="0" smtClean="0"/>
              <a:t> the wine </a:t>
            </a:r>
            <a:r>
              <a:rPr lang="it-IT" sz="1400" dirty="0" err="1" smtClean="0"/>
              <a:t>until</a:t>
            </a:r>
            <a:r>
              <a:rPr lang="it-IT" sz="1400" dirty="0" smtClean="0"/>
              <a:t> </a:t>
            </a:r>
            <a:r>
              <a:rPr lang="it-IT" sz="1400" dirty="0" err="1" smtClean="0"/>
              <a:t>it</a:t>
            </a:r>
            <a:r>
              <a:rPr lang="it-IT" sz="1400" dirty="0" smtClean="0"/>
              <a:t> </a:t>
            </a:r>
            <a:r>
              <a:rPr lang="it-IT" sz="1400" dirty="0" err="1" smtClean="0"/>
              <a:t>is</a:t>
            </a:r>
            <a:r>
              <a:rPr lang="it-IT" sz="1400" dirty="0" smtClean="0"/>
              <a:t> </a:t>
            </a:r>
            <a:r>
              <a:rPr lang="it-IT" sz="1400" dirty="0" err="1" smtClean="0"/>
              <a:t>deemed</a:t>
            </a:r>
            <a:r>
              <a:rPr lang="it-IT" sz="1400" dirty="0" smtClean="0"/>
              <a:t> </a:t>
            </a:r>
            <a:r>
              <a:rPr lang="it-IT" sz="1400" dirty="0" err="1" smtClean="0"/>
              <a:t>ready</a:t>
            </a:r>
            <a:r>
              <a:rPr lang="it-IT" sz="1400" dirty="0" smtClean="0"/>
              <a:t> </a:t>
            </a:r>
            <a:r>
              <a:rPr lang="it-IT" sz="1400" dirty="0" err="1" smtClean="0"/>
              <a:t>for</a:t>
            </a:r>
            <a:r>
              <a:rPr lang="it-IT" sz="1400" dirty="0" smtClean="0"/>
              <a:t> </a:t>
            </a:r>
            <a:r>
              <a:rPr lang="it-IT" sz="1400" dirty="0" err="1" smtClean="0"/>
              <a:t>bottling</a:t>
            </a:r>
            <a:r>
              <a:rPr lang="it-IT" sz="1400" dirty="0" smtClean="0"/>
              <a:t> </a:t>
            </a:r>
            <a:r>
              <a:rPr lang="it-IT" sz="1400" dirty="0" err="1" smtClean="0"/>
              <a:t>may</a:t>
            </a:r>
            <a:r>
              <a:rPr lang="it-IT" sz="1400" dirty="0" smtClean="0"/>
              <a:t> take </a:t>
            </a:r>
            <a:r>
              <a:rPr lang="it-IT" sz="1400" dirty="0" err="1" smtClean="0"/>
              <a:t>place</a:t>
            </a:r>
            <a:r>
              <a:rPr lang="it-IT" sz="1400" dirty="0" smtClean="0"/>
              <a:t> in </a:t>
            </a:r>
            <a:r>
              <a:rPr lang="it-IT" sz="1400" dirty="0" err="1" smtClean="0"/>
              <a:t>tanks</a:t>
            </a:r>
            <a:r>
              <a:rPr lang="it-IT" sz="1400" dirty="0" smtClean="0"/>
              <a:t>, </a:t>
            </a:r>
            <a:r>
              <a:rPr lang="it-IT" sz="1400" dirty="0" err="1" smtClean="0"/>
              <a:t>vats</a:t>
            </a:r>
            <a:r>
              <a:rPr lang="it-IT" sz="1400" dirty="0" smtClean="0"/>
              <a:t>, or </a:t>
            </a:r>
            <a:r>
              <a:rPr lang="it-IT" sz="1400" dirty="0" err="1" smtClean="0"/>
              <a:t>wooden</a:t>
            </a:r>
            <a:r>
              <a:rPr lang="it-IT" sz="1400" dirty="0" smtClean="0"/>
              <a:t> </a:t>
            </a:r>
            <a:r>
              <a:rPr lang="it-IT" sz="1400" dirty="0" err="1" smtClean="0"/>
              <a:t>barrels</a:t>
            </a:r>
            <a:r>
              <a:rPr lang="it-IT" sz="1400" dirty="0" smtClean="0"/>
              <a:t>. Once </a:t>
            </a:r>
            <a:r>
              <a:rPr lang="it-IT" sz="1400" dirty="0" err="1" smtClean="0"/>
              <a:t>again</a:t>
            </a:r>
            <a:r>
              <a:rPr lang="it-IT" sz="1400" dirty="0" smtClean="0"/>
              <a:t>, the </a:t>
            </a:r>
            <a:r>
              <a:rPr lang="it-IT" sz="1400" dirty="0" err="1" smtClean="0"/>
              <a:t>choice</a:t>
            </a:r>
            <a:r>
              <a:rPr lang="it-IT" sz="1400" dirty="0" smtClean="0"/>
              <a:t> </a:t>
            </a:r>
            <a:r>
              <a:rPr lang="it-IT" sz="1400" dirty="0" err="1" smtClean="0"/>
              <a:t>of</a:t>
            </a:r>
            <a:r>
              <a:rPr lang="it-IT" sz="1400" dirty="0" smtClean="0"/>
              <a:t> </a:t>
            </a:r>
            <a:r>
              <a:rPr lang="it-IT" sz="1400" dirty="0" err="1" smtClean="0"/>
              <a:t>method</a:t>
            </a:r>
            <a:r>
              <a:rPr lang="it-IT" sz="1400" dirty="0" smtClean="0"/>
              <a:t> </a:t>
            </a:r>
            <a:r>
              <a:rPr lang="it-IT" sz="1400" dirty="0" err="1" smtClean="0"/>
              <a:t>will</a:t>
            </a:r>
            <a:r>
              <a:rPr lang="it-IT" sz="1400" dirty="0" smtClean="0"/>
              <a:t> </a:t>
            </a:r>
            <a:r>
              <a:rPr lang="it-IT" sz="1400" dirty="0" err="1" smtClean="0"/>
              <a:t>depend</a:t>
            </a:r>
            <a:r>
              <a:rPr lang="it-IT" sz="1400" dirty="0" smtClean="0"/>
              <a:t> on the </a:t>
            </a:r>
            <a:r>
              <a:rPr lang="it-IT" sz="1400" dirty="0" err="1" smtClean="0"/>
              <a:t>type</a:t>
            </a:r>
            <a:r>
              <a:rPr lang="it-IT" sz="1400" dirty="0" smtClean="0"/>
              <a:t> </a:t>
            </a:r>
            <a:r>
              <a:rPr lang="it-IT" sz="1400" dirty="0" err="1" smtClean="0"/>
              <a:t>of</a:t>
            </a:r>
            <a:r>
              <a:rPr lang="it-IT" sz="1400" dirty="0" smtClean="0"/>
              <a:t> wine </a:t>
            </a:r>
            <a:r>
              <a:rPr lang="it-IT" sz="1400" dirty="0" err="1" smtClean="0"/>
              <a:t>being</a:t>
            </a:r>
            <a:r>
              <a:rPr lang="it-IT" sz="1400" dirty="0" smtClean="0"/>
              <a:t> </a:t>
            </a:r>
            <a:r>
              <a:rPr lang="it-IT" sz="1400" dirty="0" err="1" smtClean="0"/>
              <a:t>made</a:t>
            </a:r>
            <a:r>
              <a:rPr lang="it-IT" sz="1400" dirty="0" smtClean="0"/>
              <a:t>. </a:t>
            </a:r>
            <a:r>
              <a:rPr lang="it-IT" sz="1400" dirty="0" err="1" smtClean="0"/>
              <a:t>Generally</a:t>
            </a:r>
            <a:r>
              <a:rPr lang="it-IT" sz="1400" dirty="0" smtClean="0"/>
              <a:t> </a:t>
            </a:r>
            <a:r>
              <a:rPr lang="it-IT" sz="1400" dirty="0" err="1" smtClean="0"/>
              <a:t>this</a:t>
            </a:r>
            <a:r>
              <a:rPr lang="it-IT" sz="1400" dirty="0" smtClean="0"/>
              <a:t> </a:t>
            </a:r>
            <a:r>
              <a:rPr lang="it-IT" sz="1400" dirty="0" err="1" smtClean="0"/>
              <a:t>includes</a:t>
            </a:r>
            <a:r>
              <a:rPr lang="it-IT" sz="1400" dirty="0" smtClean="0"/>
              <a:t> a </a:t>
            </a:r>
            <a:r>
              <a:rPr lang="it-IT" sz="1400" dirty="0" err="1" smtClean="0"/>
              <a:t>blending</a:t>
            </a:r>
            <a:r>
              <a:rPr lang="it-IT" sz="1400" dirty="0" smtClean="0"/>
              <a:t> stage, </a:t>
            </a:r>
            <a:r>
              <a:rPr lang="it-IT" sz="1400" dirty="0" err="1" smtClean="0"/>
              <a:t>whereby</a:t>
            </a:r>
            <a:r>
              <a:rPr lang="it-IT" sz="1400" dirty="0" smtClean="0"/>
              <a:t> wines </a:t>
            </a:r>
            <a:r>
              <a:rPr lang="it-IT" sz="1400" dirty="0" err="1" smtClean="0"/>
              <a:t>from</a:t>
            </a:r>
            <a:r>
              <a:rPr lang="it-IT" sz="1400" dirty="0" smtClean="0"/>
              <a:t> </a:t>
            </a:r>
            <a:r>
              <a:rPr lang="it-IT" sz="1400" dirty="0" err="1" smtClean="0"/>
              <a:t>different</a:t>
            </a:r>
            <a:r>
              <a:rPr lang="it-IT" sz="1400" dirty="0" smtClean="0"/>
              <a:t> </a:t>
            </a:r>
            <a:r>
              <a:rPr lang="it-IT" sz="1400" dirty="0" err="1" smtClean="0"/>
              <a:t>tanks</a:t>
            </a:r>
            <a:r>
              <a:rPr lang="it-IT" sz="1400" dirty="0" smtClean="0"/>
              <a:t> or </a:t>
            </a:r>
            <a:r>
              <a:rPr lang="it-IT" sz="1400" dirty="0" err="1" smtClean="0"/>
              <a:t>barrels</a:t>
            </a:r>
            <a:r>
              <a:rPr lang="it-IT" sz="1400" dirty="0" smtClean="0"/>
              <a:t> are put </a:t>
            </a:r>
            <a:r>
              <a:rPr lang="it-IT" sz="1400" dirty="0" err="1" smtClean="0"/>
              <a:t>together</a:t>
            </a:r>
            <a:r>
              <a:rPr lang="it-IT" sz="1400" dirty="0" smtClean="0"/>
              <a:t> in </a:t>
            </a:r>
            <a:r>
              <a:rPr lang="it-IT" sz="1400" dirty="0" err="1" smtClean="0"/>
              <a:t>order</a:t>
            </a:r>
            <a:r>
              <a:rPr lang="it-IT" sz="1400" dirty="0" smtClean="0"/>
              <a:t> </a:t>
            </a:r>
            <a:r>
              <a:rPr lang="it-IT" sz="1400" dirty="0" err="1" smtClean="0"/>
              <a:t>to</a:t>
            </a:r>
            <a:r>
              <a:rPr lang="it-IT" sz="1400" dirty="0" smtClean="0"/>
              <a:t> </a:t>
            </a:r>
            <a:r>
              <a:rPr lang="it-IT" sz="1400" dirty="0" err="1" smtClean="0"/>
              <a:t>improve</a:t>
            </a:r>
            <a:r>
              <a:rPr lang="it-IT" sz="1400" dirty="0" smtClean="0"/>
              <a:t> and </a:t>
            </a:r>
            <a:r>
              <a:rPr lang="it-IT" sz="1400" dirty="0" err="1" smtClean="0"/>
              <a:t>harmonize</a:t>
            </a:r>
            <a:r>
              <a:rPr lang="it-IT" sz="1400" dirty="0" smtClean="0"/>
              <a:t> the finale wine.</a:t>
            </a:r>
            <a:endParaRPr lang="it-IT" sz="1400" dirty="0"/>
          </a:p>
        </p:txBody>
      </p:sp>
      <p:sp>
        <p:nvSpPr>
          <p:cNvPr id="14" name="Segnaposto testo 13"/>
          <p:cNvSpPr>
            <a:spLocks noGrp="1"/>
          </p:cNvSpPr>
          <p:nvPr>
            <p:ph type="body" sz="quarter" idx="3"/>
          </p:nvPr>
        </p:nvSpPr>
        <p:spPr>
          <a:xfrm>
            <a:off x="4643438" y="714356"/>
            <a:ext cx="4041775" cy="639762"/>
          </a:xfrm>
        </p:spPr>
        <p:txBody>
          <a:bodyPr>
            <a:normAutofit/>
          </a:bodyPr>
          <a:lstStyle/>
          <a:p>
            <a:r>
              <a:rPr lang="it-IT" sz="3200" dirty="0" smtClean="0">
                <a:latin typeface="Bernard MT Condensed" pitchFamily="18" charset="0"/>
              </a:rPr>
              <a:t>Vini rossi</a:t>
            </a:r>
            <a:endParaRPr lang="it-IT" sz="3200" dirty="0">
              <a:latin typeface="Bernard MT Condensed" pitchFamily="18" charset="0"/>
            </a:endParaRPr>
          </a:p>
        </p:txBody>
      </p:sp>
      <p:sp>
        <p:nvSpPr>
          <p:cNvPr id="15" name="Segnaposto contenuto 14"/>
          <p:cNvSpPr>
            <a:spLocks noGrp="1"/>
          </p:cNvSpPr>
          <p:nvPr>
            <p:ph sz="quarter" idx="4"/>
          </p:nvPr>
        </p:nvSpPr>
        <p:spPr>
          <a:xfrm>
            <a:off x="4214810" y="1214422"/>
            <a:ext cx="4641882" cy="5429288"/>
          </a:xfrm>
        </p:spPr>
        <p:txBody>
          <a:bodyPr>
            <a:normAutofit fontScale="62500" lnSpcReduction="20000"/>
          </a:bodyPr>
          <a:lstStyle/>
          <a:p>
            <a:pPr algn="just">
              <a:buNone/>
            </a:pPr>
            <a:r>
              <a:rPr lang="it-IT" dirty="0" smtClean="0"/>
              <a:t>         Le uve rosse vengono spesso separate dai loro steli prima dello schiacciamento, ma questo dipenderà dalla varietà di uva. In alcuni casi, interi grappoli d'uva vengono messi in vasche a fermentare, senza schiacciamento. Invece la </a:t>
            </a:r>
            <a:r>
              <a:rPr lang="it-IT" dirty="0" err="1" smtClean="0"/>
              <a:t>diraspatura</a:t>
            </a:r>
            <a:r>
              <a:rPr lang="it-IT" dirty="0" smtClean="0"/>
              <a:t> è raro al giorno d'oggi. Il succo e la buccia vanno in vasche o serbatoi insieme, e inizia la fermentazione, attraverso l'azione dei lieviti. I lieviti sono naturalmente presenti sulla vinaccia, ma può essere aggiunto dal enologo. La fermentazione può richiedere fino a 5 settimane, a temperature tra 15 ° e 30 ° C. Più ricco e più scuro il vino deve essere, più a lungo le bucce verranno tenute a contatto con il succo. Diverse tecniche sono utilizzate per aumentare l'estrazione degli elementi di colore e di sapore da vinaccia. Queste tecniche sono parte del processo di macerazione. Una volta separate, le bucce verranno spremute per estrarre il rimanente succo che verrà prodotto separatamente come vino spremuto, più scuro e più tannico. Esso può essere incorporato in alcuni proporzione alla miscela finale. La maturazione del vino fino a quando non si ritiene pronto per l'imbottigliamento può essere effettuato in serbatoi, vasche, o botti di legno. Ancora una volta, la scelta del metodo dipende dal tipo di vino che si sta producendo. In genere, questo comprende una fase di miscelazione, secondo il quale i vini provenienti da diversi taniche o di barili sono messi insieme per migliorare e armonizzare il vino finale.</a:t>
            </a:r>
          </a:p>
          <a:p>
            <a:pPr>
              <a:buNone/>
            </a:pPr>
            <a:endParaRPr lang="it-IT"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0000"/>
            <a:lum/>
          </a:blip>
          <a:srcRect/>
          <a:stretch>
            <a:fillRect l="-13000" r="-13000"/>
          </a:stretch>
        </a:blip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a:xfrm>
            <a:off x="428596" y="214290"/>
            <a:ext cx="8229600" cy="1143000"/>
          </a:xfrm>
        </p:spPr>
        <p:txBody>
          <a:bodyPr>
            <a:normAutofit fontScale="90000"/>
          </a:bodyPr>
          <a:lstStyle/>
          <a:p>
            <a:r>
              <a:rPr lang="it-IT" sz="4900" b="1" dirty="0" smtClean="0">
                <a:latin typeface="Freestyle Script" pitchFamily="66" charset="0"/>
              </a:rPr>
              <a:t>Individuazione del riproduttore</a:t>
            </a:r>
            <a:r>
              <a:rPr lang="it-IT" dirty="0" smtClean="0"/>
              <a:t/>
            </a:r>
            <a:br>
              <a:rPr lang="it-IT" dirty="0" smtClean="0"/>
            </a:br>
            <a:endParaRPr lang="it-IT" dirty="0"/>
          </a:p>
        </p:txBody>
      </p:sp>
      <p:sp>
        <p:nvSpPr>
          <p:cNvPr id="3" name="Segnaposto contenuto 2"/>
          <p:cNvSpPr>
            <a:spLocks noGrp="1"/>
          </p:cNvSpPr>
          <p:nvPr>
            <p:ph idx="1"/>
          </p:nvPr>
        </p:nvSpPr>
        <p:spPr>
          <a:xfrm>
            <a:off x="0" y="1600201"/>
            <a:ext cx="8686800" cy="4525963"/>
          </a:xfrm>
        </p:spPr>
        <p:txBody>
          <a:bodyPr>
            <a:normAutofit/>
          </a:bodyPr>
          <a:lstStyle/>
          <a:p>
            <a:pPr algn="just">
              <a:buNone/>
            </a:pPr>
            <a:r>
              <a:rPr lang="it-IT" sz="1800" dirty="0" smtClean="0"/>
              <a:t>      L’allevamento, lo sfruttamento e, soprattutto, il miglioramento degli animali sono basati sulla scelta dei riproduttori. Quando si prevede l’opportunità di utilizzare un determinato animale per la riproduzione è preliminarmente indispensabile la sua identificazione, quindi risalire al </a:t>
            </a:r>
            <a:r>
              <a:rPr lang="it-IT" sz="1800" b="1" dirty="0" smtClean="0">
                <a:hlinkClick r:id="rId3" action="ppaction://hlinksldjump"/>
              </a:rPr>
              <a:t>certificato genealogico</a:t>
            </a:r>
            <a:r>
              <a:rPr lang="it-IT" sz="1800" dirty="0" smtClean="0"/>
              <a:t>, che per la stragrande maggioranza delle specie animali di interesse economico, sono oggigiorno funzionanti i ‘’Libri Genealogici’’ delle razze di maggior spicco, al </a:t>
            </a:r>
            <a:r>
              <a:rPr lang="it-IT" sz="1800" b="1" dirty="0" smtClean="0">
                <a:hlinkClick r:id="rId3" action="ppaction://hlinksldjump"/>
              </a:rPr>
              <a:t>controllo della paternità</a:t>
            </a:r>
            <a:r>
              <a:rPr lang="it-IT" sz="1800" dirty="0" smtClean="0"/>
              <a:t>, che si preoccupa di salvaguardare la purezza delle razze tutelate dalle Organizzazioni che gestiscono i Libri Genealogici e le conseguenti azioni di miglioramento, evitando errori di registrazione e frodi per sostituzione di soggetti, con attribuzione di paternità o maternità errate, e, quindi, la non appartenenza alle </a:t>
            </a:r>
            <a:r>
              <a:rPr lang="it-IT" sz="1800" i="1" dirty="0" smtClean="0"/>
              <a:t>famiglie</a:t>
            </a:r>
            <a:r>
              <a:rPr lang="it-IT" sz="1800" dirty="0" smtClean="0"/>
              <a:t> o alle </a:t>
            </a:r>
            <a:r>
              <a:rPr lang="it-IT" sz="1800" i="1" dirty="0" smtClean="0"/>
              <a:t>linee di sangue</a:t>
            </a:r>
            <a:r>
              <a:rPr lang="it-IT" sz="1800" dirty="0" smtClean="0"/>
              <a:t> per le quali i riproduttori sono scelti, al </a:t>
            </a:r>
            <a:r>
              <a:rPr lang="it-IT" sz="1800" b="1" dirty="0" smtClean="0">
                <a:hlinkClick r:id="rId3" action="ppaction://hlinksldjump"/>
              </a:rPr>
              <a:t>controllo sanitario</a:t>
            </a:r>
            <a:r>
              <a:rPr lang="it-IT" sz="1800" dirty="0" smtClean="0"/>
              <a:t>, quindi privi di malattie infettive e diffusive.</a:t>
            </a:r>
          </a:p>
          <a:p>
            <a:pPr algn="just">
              <a:buNone/>
            </a:pPr>
            <a:endParaRPr lang="it-IT" sz="1800" dirty="0"/>
          </a:p>
        </p:txBody>
      </p:sp>
      <p:sp>
        <p:nvSpPr>
          <p:cNvPr id="4" name="Freccia a sinistra 3">
            <a:hlinkClick r:id="rId3" action="ppaction://hlinksldjump"/>
          </p:cNvPr>
          <p:cNvSpPr/>
          <p:nvPr/>
        </p:nvSpPr>
        <p:spPr>
          <a:xfrm rot="10800000">
            <a:off x="8858280" y="6572272"/>
            <a:ext cx="285720" cy="2857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5" name="Immagine 4" descr="foglia.jpg">
            <a:hlinkClick r:id="rId4" action="ppaction://hlinksldjump"/>
          </p:cNvPr>
          <p:cNvPicPr>
            <a:picLocks noChangeAspect="1"/>
          </p:cNvPicPr>
          <p:nvPr/>
        </p:nvPicPr>
        <p:blipFill>
          <a:blip r:embed="rId5" cstate="print"/>
          <a:stretch>
            <a:fillRect/>
          </a:stretch>
        </p:blipFill>
        <p:spPr>
          <a:xfrm>
            <a:off x="8411792" y="6572272"/>
            <a:ext cx="392855" cy="285728"/>
          </a:xfrm>
          <a:prstGeom prst="rect">
            <a:avLst/>
          </a:prstGeom>
        </p:spPr>
      </p:pic>
    </p:spTree>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0" fill="hold"/>
                                        <p:tgtEl>
                                          <p:spTgt spid="2"/>
                                        </p:tgtEl>
                                        <p:attrNameLst>
                                          <p:attrName>ppt_x</p:attrName>
                                        </p:attrNameLst>
                                      </p:cBhvr>
                                      <p:tavLst>
                                        <p:tav tm="0">
                                          <p:val>
                                            <p:strVal val="#ppt_x"/>
                                          </p:val>
                                        </p:tav>
                                        <p:tav tm="100000">
                                          <p:val>
                                            <p:strVal val="#ppt_x"/>
                                          </p:val>
                                        </p:tav>
                                      </p:tavLst>
                                    </p:anim>
                                    <p:anim calcmode="lin" valueType="num">
                                      <p:cBhvr additive="base">
                                        <p:cTn id="8" dur="5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0000"/>
            <a:lum/>
          </a:blip>
          <a:srcRect/>
          <a:stretch>
            <a:fillRect l="-13000" r="-13000"/>
          </a:stretch>
        </a:blipFill>
        <a:effectLst/>
      </p:bgPr>
    </p:bg>
    <p:spTree>
      <p:nvGrpSpPr>
        <p:cNvPr id="1" name=""/>
        <p:cNvGrpSpPr/>
        <p:nvPr/>
      </p:nvGrpSpPr>
      <p:grpSpPr>
        <a:xfrm>
          <a:off x="0" y="0"/>
          <a:ext cx="0" cy="0"/>
          <a:chOff x="0" y="0"/>
          <a:chExt cx="0" cy="0"/>
        </a:xfrm>
      </p:grpSpPr>
      <p:pic>
        <p:nvPicPr>
          <p:cNvPr id="4" name="Immagine 3" descr="bacio.jpg"/>
          <p:cNvPicPr>
            <a:picLocks noChangeAspect="1"/>
          </p:cNvPicPr>
          <p:nvPr/>
        </p:nvPicPr>
        <p:blipFill>
          <a:blip r:embed="rId3"/>
          <a:stretch>
            <a:fillRect/>
          </a:stretch>
        </p:blipFill>
        <p:spPr>
          <a:xfrm>
            <a:off x="6429388" y="2143116"/>
            <a:ext cx="1714500" cy="2552700"/>
          </a:xfrm>
          <a:prstGeom prst="rect">
            <a:avLst/>
          </a:prstGeom>
        </p:spPr>
      </p:pic>
      <p:pic>
        <p:nvPicPr>
          <p:cNvPr id="5" name="Immagine 4" descr="Image9.gif"/>
          <p:cNvPicPr>
            <a:picLocks noChangeAspect="1"/>
          </p:cNvPicPr>
          <p:nvPr/>
        </p:nvPicPr>
        <p:blipFill>
          <a:blip r:embed="rId4"/>
          <a:stretch>
            <a:fillRect/>
          </a:stretch>
        </p:blipFill>
        <p:spPr>
          <a:xfrm>
            <a:off x="5643570" y="0"/>
            <a:ext cx="2714644" cy="1922573"/>
          </a:xfrm>
          <a:prstGeom prst="rect">
            <a:avLst/>
          </a:prstGeom>
        </p:spPr>
      </p:pic>
      <p:pic>
        <p:nvPicPr>
          <p:cNvPr id="6" name="Immagine 5" descr="C_17_minpag_78_paragrafi_paragrafo0_immagine.jpg"/>
          <p:cNvPicPr>
            <a:picLocks noChangeAspect="1"/>
          </p:cNvPicPr>
          <p:nvPr/>
        </p:nvPicPr>
        <p:blipFill>
          <a:blip r:embed="rId5"/>
          <a:stretch>
            <a:fillRect/>
          </a:stretch>
        </p:blipFill>
        <p:spPr>
          <a:xfrm>
            <a:off x="6429388" y="5000636"/>
            <a:ext cx="1619250" cy="1695450"/>
          </a:xfrm>
          <a:prstGeom prst="rect">
            <a:avLst/>
          </a:prstGeom>
        </p:spPr>
      </p:pic>
      <p:sp>
        <p:nvSpPr>
          <p:cNvPr id="7" name="CasellaDiTesto 6"/>
          <p:cNvSpPr txBox="1"/>
          <p:nvPr/>
        </p:nvSpPr>
        <p:spPr>
          <a:xfrm>
            <a:off x="642910" y="714356"/>
            <a:ext cx="2798010" cy="369332"/>
          </a:xfrm>
          <a:prstGeom prst="rect">
            <a:avLst/>
          </a:prstGeom>
          <a:noFill/>
        </p:spPr>
        <p:txBody>
          <a:bodyPr wrap="none" rtlCol="0">
            <a:spAutoFit/>
          </a:bodyPr>
          <a:lstStyle/>
          <a:p>
            <a:r>
              <a:rPr lang="it-IT" u="sng" dirty="0" smtClean="0"/>
              <a:t>CERTIFICATO GENEALOGICO</a:t>
            </a:r>
            <a:endParaRPr lang="it-IT" u="sng" dirty="0"/>
          </a:p>
        </p:txBody>
      </p:sp>
      <p:sp>
        <p:nvSpPr>
          <p:cNvPr id="8" name="CasellaDiTesto 7"/>
          <p:cNvSpPr txBox="1"/>
          <p:nvPr/>
        </p:nvSpPr>
        <p:spPr>
          <a:xfrm>
            <a:off x="714348" y="3214686"/>
            <a:ext cx="3078215" cy="369332"/>
          </a:xfrm>
          <a:prstGeom prst="rect">
            <a:avLst/>
          </a:prstGeom>
          <a:noFill/>
        </p:spPr>
        <p:txBody>
          <a:bodyPr wrap="none" rtlCol="0">
            <a:spAutoFit/>
          </a:bodyPr>
          <a:lstStyle/>
          <a:p>
            <a:r>
              <a:rPr lang="it-IT" u="sng" dirty="0" smtClean="0"/>
              <a:t>CONTROLLO DELLA PATERNITA’</a:t>
            </a:r>
            <a:endParaRPr lang="it-IT" u="sng" dirty="0"/>
          </a:p>
        </p:txBody>
      </p:sp>
      <p:sp>
        <p:nvSpPr>
          <p:cNvPr id="9" name="CasellaDiTesto 8"/>
          <p:cNvSpPr txBox="1"/>
          <p:nvPr/>
        </p:nvSpPr>
        <p:spPr>
          <a:xfrm>
            <a:off x="785786" y="5500702"/>
            <a:ext cx="2396618" cy="369332"/>
          </a:xfrm>
          <a:prstGeom prst="rect">
            <a:avLst/>
          </a:prstGeom>
          <a:noFill/>
        </p:spPr>
        <p:txBody>
          <a:bodyPr wrap="none" rtlCol="0">
            <a:spAutoFit/>
          </a:bodyPr>
          <a:lstStyle/>
          <a:p>
            <a:r>
              <a:rPr lang="it-IT" u="sng" dirty="0" smtClean="0"/>
              <a:t>CONTROLLO SANITARIO</a:t>
            </a:r>
            <a:endParaRPr lang="it-IT" u="sng" dirty="0"/>
          </a:p>
        </p:txBody>
      </p:sp>
      <p:sp>
        <p:nvSpPr>
          <p:cNvPr id="10" name="Freccia a destra 9"/>
          <p:cNvSpPr/>
          <p:nvPr/>
        </p:nvSpPr>
        <p:spPr>
          <a:xfrm>
            <a:off x="4214810" y="714356"/>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Freccia a destra 10"/>
          <p:cNvSpPr/>
          <p:nvPr/>
        </p:nvSpPr>
        <p:spPr>
          <a:xfrm>
            <a:off x="4214810" y="3143248"/>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Freccia a destra 11"/>
          <p:cNvSpPr/>
          <p:nvPr/>
        </p:nvSpPr>
        <p:spPr>
          <a:xfrm>
            <a:off x="4214810" y="5429264"/>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 name="Freccia a sinistra 12">
            <a:hlinkClick r:id="rId6" action="ppaction://hlinksldjump"/>
          </p:cNvPr>
          <p:cNvSpPr/>
          <p:nvPr/>
        </p:nvSpPr>
        <p:spPr>
          <a:xfrm rot="10800000">
            <a:off x="8858280" y="6572272"/>
            <a:ext cx="285720" cy="2857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4" name="Freccia a sinistra 13">
            <a:hlinkClick r:id="rId7" action="ppaction://hlinksldjump"/>
          </p:cNvPr>
          <p:cNvSpPr/>
          <p:nvPr/>
        </p:nvSpPr>
        <p:spPr>
          <a:xfrm>
            <a:off x="8501090" y="6572272"/>
            <a:ext cx="285720" cy="2857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par>
                                <p:cTn id="20" presetID="22" presetClass="entr" presetSubtype="4"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90000"/>
            <a:lum/>
          </a:blip>
          <a:srcRect/>
          <a:stretch>
            <a:fillRect/>
          </a:stretch>
        </a:blipFill>
        <a:effectLst/>
      </p:bgPr>
    </p:bg>
    <p:spTree>
      <p:nvGrpSpPr>
        <p:cNvPr id="1" name=""/>
        <p:cNvGrpSpPr/>
        <p:nvPr/>
      </p:nvGrpSpPr>
      <p:grpSpPr>
        <a:xfrm>
          <a:off x="0" y="0"/>
          <a:ext cx="0" cy="0"/>
          <a:chOff x="0" y="0"/>
          <a:chExt cx="0" cy="0"/>
        </a:xfrm>
      </p:grpSpPr>
      <p:sp>
        <p:nvSpPr>
          <p:cNvPr id="4" name="CasellaDiTesto 3"/>
          <p:cNvSpPr txBox="1"/>
          <p:nvPr/>
        </p:nvSpPr>
        <p:spPr>
          <a:xfrm>
            <a:off x="2428860" y="1071546"/>
            <a:ext cx="2768707" cy="400110"/>
          </a:xfrm>
          <a:prstGeom prst="rect">
            <a:avLst/>
          </a:prstGeom>
          <a:noFill/>
          <a:effectLst/>
          <a:scene3d>
            <a:camera prst="orthographicFront">
              <a:rot lat="0" lon="0" rev="180000"/>
            </a:camera>
            <a:lightRig rig="threePt" dir="t"/>
          </a:scene3d>
          <a:sp3d/>
        </p:spPr>
        <p:txBody>
          <a:bodyPr wrap="none" rtlCol="0">
            <a:spAutoFit/>
          </a:bodyPr>
          <a:lstStyle/>
          <a:p>
            <a:r>
              <a:rPr lang="it-IT" sz="2000" dirty="0" smtClean="0">
                <a:solidFill>
                  <a:srgbClr val="663300"/>
                </a:solidFill>
                <a:effectLst>
                  <a:outerShdw blurRad="38100" dist="38100" dir="2700000" algn="tl">
                    <a:srgbClr val="000000">
                      <a:alpha val="43137"/>
                    </a:srgbClr>
                  </a:outerShdw>
                </a:effectLst>
              </a:rPr>
              <a:t>             </a:t>
            </a:r>
            <a:r>
              <a:rPr lang="it-IT" sz="2000" dirty="0" smtClean="0">
                <a:solidFill>
                  <a:srgbClr val="663300"/>
                </a:solidFill>
                <a:effectLst>
                  <a:outerShdw blurRad="38100" dist="38100" dir="2700000" algn="tl">
                    <a:srgbClr val="000000">
                      <a:alpha val="43137"/>
                    </a:srgbClr>
                  </a:outerShdw>
                </a:effectLst>
                <a:latin typeface="Algerian" pitchFamily="82" charset="0"/>
              </a:rPr>
              <a:t>Letteratura</a:t>
            </a:r>
            <a:endParaRPr lang="it-IT" sz="2000" dirty="0">
              <a:solidFill>
                <a:srgbClr val="663300"/>
              </a:solidFill>
              <a:effectLst>
                <a:outerShdw blurRad="38100" dist="38100" dir="2700000" algn="tl">
                  <a:srgbClr val="000000">
                    <a:alpha val="43137"/>
                  </a:srgbClr>
                </a:outerShdw>
              </a:effectLst>
              <a:latin typeface="Algerian" pitchFamily="82" charset="0"/>
            </a:endParaRPr>
          </a:p>
        </p:txBody>
      </p:sp>
      <p:sp>
        <p:nvSpPr>
          <p:cNvPr id="5" name="CasellaDiTesto 4"/>
          <p:cNvSpPr txBox="1"/>
          <p:nvPr/>
        </p:nvSpPr>
        <p:spPr>
          <a:xfrm>
            <a:off x="1571604" y="1714488"/>
            <a:ext cx="5298245" cy="276999"/>
          </a:xfrm>
          <a:prstGeom prst="rect">
            <a:avLst/>
          </a:prstGeom>
          <a:noFill/>
          <a:effectLst/>
          <a:scene3d>
            <a:camera prst="orthographicFront">
              <a:rot lat="0" lon="0" rev="180000"/>
            </a:camera>
            <a:lightRig rig="threePt" dir="t"/>
          </a:scene3d>
        </p:spPr>
        <p:txBody>
          <a:bodyPr wrap="none" rtlCol="0">
            <a:spAutoFit/>
          </a:bodyPr>
          <a:lstStyle/>
          <a:p>
            <a:r>
              <a:rPr lang="it-IT" sz="1200" dirty="0" smtClean="0">
                <a:solidFill>
                  <a:srgbClr val="663300"/>
                </a:solidFill>
                <a:effectLst>
                  <a:outerShdw blurRad="38100" dist="38100" dir="2700000" algn="tl">
                    <a:srgbClr val="000000">
                      <a:alpha val="43137"/>
                    </a:srgbClr>
                  </a:outerShdw>
                </a:effectLst>
                <a:latin typeface="Algerian" pitchFamily="82" charset="0"/>
              </a:rPr>
              <a:t>La scrittura romanzesca dinanzi alla crisi dell’uomo moderno</a:t>
            </a:r>
            <a:endParaRPr lang="it-IT" sz="1200" dirty="0">
              <a:solidFill>
                <a:srgbClr val="663300"/>
              </a:solidFill>
              <a:effectLst>
                <a:outerShdw blurRad="38100" dist="38100" dir="2700000" algn="tl">
                  <a:srgbClr val="000000">
                    <a:alpha val="43137"/>
                  </a:srgbClr>
                </a:outerShdw>
              </a:effectLst>
              <a:latin typeface="Algerian" pitchFamily="82" charset="0"/>
            </a:endParaRPr>
          </a:p>
        </p:txBody>
      </p:sp>
      <p:sp>
        <p:nvSpPr>
          <p:cNvPr id="6" name="CasellaDiTesto 5"/>
          <p:cNvSpPr txBox="1"/>
          <p:nvPr/>
        </p:nvSpPr>
        <p:spPr>
          <a:xfrm>
            <a:off x="2285984" y="1928802"/>
            <a:ext cx="3889206" cy="369332"/>
          </a:xfrm>
          <a:prstGeom prst="rect">
            <a:avLst/>
          </a:prstGeom>
          <a:noFill/>
          <a:effectLst/>
          <a:scene3d>
            <a:camera prst="orthographicFront">
              <a:rot lat="0" lon="0" rev="180000"/>
            </a:camera>
            <a:lightRig rig="threePt" dir="t"/>
          </a:scene3d>
        </p:spPr>
        <p:txBody>
          <a:bodyPr wrap="none" rtlCol="0">
            <a:spAutoFit/>
          </a:bodyPr>
          <a:lstStyle/>
          <a:p>
            <a:r>
              <a:rPr lang="it-IT" dirty="0" smtClean="0">
                <a:solidFill>
                  <a:srgbClr val="663300"/>
                </a:solidFill>
                <a:effectLst>
                  <a:outerShdw blurRad="38100" dist="38100" dir="2700000" algn="tl">
                    <a:srgbClr val="000000">
                      <a:alpha val="43137"/>
                    </a:srgbClr>
                  </a:outerShdw>
                </a:effectLst>
                <a:latin typeface="Algerian" pitchFamily="82" charset="0"/>
              </a:rPr>
              <a:t>Luigi Pirandello e l’”umorismo”</a:t>
            </a:r>
            <a:endParaRPr lang="it-IT" dirty="0">
              <a:solidFill>
                <a:srgbClr val="663300"/>
              </a:solidFill>
              <a:effectLst>
                <a:outerShdw blurRad="38100" dist="38100" dir="2700000" algn="tl">
                  <a:srgbClr val="000000">
                    <a:alpha val="43137"/>
                  </a:srgbClr>
                </a:outerShdw>
              </a:effectLst>
              <a:latin typeface="Algerian" pitchFamily="82" charset="0"/>
            </a:endParaRPr>
          </a:p>
        </p:txBody>
      </p:sp>
      <p:sp>
        <p:nvSpPr>
          <p:cNvPr id="7" name="CasellaDiTesto 6"/>
          <p:cNvSpPr txBox="1"/>
          <p:nvPr/>
        </p:nvSpPr>
        <p:spPr>
          <a:xfrm>
            <a:off x="2428860" y="2214554"/>
            <a:ext cx="3637534" cy="369332"/>
          </a:xfrm>
          <a:prstGeom prst="rect">
            <a:avLst/>
          </a:prstGeom>
          <a:noFill/>
          <a:effectLst/>
          <a:scene3d>
            <a:camera prst="orthographicFront">
              <a:rot lat="0" lon="0" rev="180000"/>
            </a:camera>
            <a:lightRig rig="threePt" dir="t"/>
          </a:scene3d>
        </p:spPr>
        <p:txBody>
          <a:bodyPr wrap="none" rtlCol="0">
            <a:spAutoFit/>
          </a:bodyPr>
          <a:lstStyle/>
          <a:p>
            <a:r>
              <a:rPr lang="it-IT" dirty="0" smtClean="0">
                <a:solidFill>
                  <a:srgbClr val="663300"/>
                </a:solidFill>
                <a:effectLst>
                  <a:outerShdw blurRad="38100" dist="38100" dir="2700000" algn="tl">
                    <a:srgbClr val="000000">
                      <a:alpha val="43137"/>
                    </a:srgbClr>
                  </a:outerShdw>
                </a:effectLst>
                <a:latin typeface="Algerian" pitchFamily="82" charset="0"/>
              </a:rPr>
              <a:t>Italo Svevo e l’uomo ”inetto”</a:t>
            </a:r>
            <a:endParaRPr lang="it-IT" dirty="0">
              <a:solidFill>
                <a:srgbClr val="663300"/>
              </a:solidFill>
              <a:effectLst>
                <a:outerShdw blurRad="38100" dist="38100" dir="2700000" algn="tl">
                  <a:srgbClr val="000000">
                    <a:alpha val="43137"/>
                  </a:srgbClr>
                </a:outerShdw>
              </a:effectLst>
              <a:latin typeface="Algerian" pitchFamily="82" charset="0"/>
            </a:endParaRPr>
          </a:p>
        </p:txBody>
      </p:sp>
      <p:sp>
        <p:nvSpPr>
          <p:cNvPr id="8" name="CasellaDiTesto 7"/>
          <p:cNvSpPr txBox="1"/>
          <p:nvPr/>
        </p:nvSpPr>
        <p:spPr>
          <a:xfrm>
            <a:off x="3643306" y="3143248"/>
            <a:ext cx="1072730" cy="400110"/>
          </a:xfrm>
          <a:prstGeom prst="rect">
            <a:avLst/>
          </a:prstGeom>
          <a:noFill/>
          <a:scene3d>
            <a:camera prst="orthographicFront">
              <a:rot lat="0" lon="0" rev="21540000"/>
            </a:camera>
            <a:lightRig rig="threePt" dir="t"/>
          </a:scene3d>
        </p:spPr>
        <p:txBody>
          <a:bodyPr wrap="none" rtlCol="0">
            <a:spAutoFit/>
          </a:bodyPr>
          <a:lstStyle/>
          <a:p>
            <a:r>
              <a:rPr lang="it-IT" sz="2000" dirty="0" smtClean="0">
                <a:solidFill>
                  <a:srgbClr val="663300"/>
                </a:solidFill>
                <a:effectLst>
                  <a:outerShdw blurRad="38100" dist="38100" dir="2700000" algn="tl">
                    <a:srgbClr val="000000">
                      <a:alpha val="43137"/>
                    </a:srgbClr>
                  </a:outerShdw>
                </a:effectLst>
                <a:latin typeface="Algerian" pitchFamily="82" charset="0"/>
              </a:rPr>
              <a:t>Storia</a:t>
            </a:r>
            <a:endParaRPr lang="it-IT" sz="2000" dirty="0">
              <a:solidFill>
                <a:srgbClr val="663300"/>
              </a:solidFill>
              <a:effectLst>
                <a:outerShdw blurRad="38100" dist="38100" dir="2700000" algn="tl">
                  <a:srgbClr val="000000">
                    <a:alpha val="43137"/>
                  </a:srgbClr>
                </a:outerShdw>
              </a:effectLst>
              <a:latin typeface="Algerian" pitchFamily="82" charset="0"/>
            </a:endParaRPr>
          </a:p>
        </p:txBody>
      </p:sp>
      <p:sp>
        <p:nvSpPr>
          <p:cNvPr id="9" name="CasellaDiTesto 8"/>
          <p:cNvSpPr txBox="1"/>
          <p:nvPr/>
        </p:nvSpPr>
        <p:spPr>
          <a:xfrm>
            <a:off x="3143240" y="3500438"/>
            <a:ext cx="2265364" cy="369332"/>
          </a:xfrm>
          <a:prstGeom prst="rect">
            <a:avLst/>
          </a:prstGeom>
          <a:noFill/>
          <a:scene3d>
            <a:camera prst="orthographicFront">
              <a:rot lat="0" lon="0" rev="21540000"/>
            </a:camera>
            <a:lightRig rig="threePt" dir="t"/>
          </a:scene3d>
        </p:spPr>
        <p:txBody>
          <a:bodyPr wrap="none" rtlCol="0">
            <a:spAutoFit/>
          </a:bodyPr>
          <a:lstStyle/>
          <a:p>
            <a:r>
              <a:rPr lang="it-IT" u="sng" dirty="0" smtClean="0">
                <a:solidFill>
                  <a:srgbClr val="663300"/>
                </a:solidFill>
                <a:effectLst>
                  <a:outerShdw blurRad="38100" dist="38100" dir="2700000" algn="tl">
                    <a:srgbClr val="000000">
                      <a:alpha val="43137"/>
                    </a:srgbClr>
                  </a:outerShdw>
                </a:effectLst>
                <a:latin typeface="Algerian" pitchFamily="82" charset="0"/>
              </a:rPr>
              <a:t>L’età giolittiana</a:t>
            </a:r>
            <a:endParaRPr lang="it-IT" u="sng" dirty="0">
              <a:solidFill>
                <a:srgbClr val="663300"/>
              </a:solidFill>
              <a:effectLst>
                <a:outerShdw blurRad="38100" dist="38100" dir="2700000" algn="tl">
                  <a:srgbClr val="000000">
                    <a:alpha val="43137"/>
                  </a:srgbClr>
                </a:outerShdw>
              </a:effectLst>
              <a:latin typeface="Algerian" pitchFamily="82" charset="0"/>
            </a:endParaRPr>
          </a:p>
        </p:txBody>
      </p:sp>
      <p:sp>
        <p:nvSpPr>
          <p:cNvPr id="10" name="CasellaDiTesto 9"/>
          <p:cNvSpPr txBox="1"/>
          <p:nvPr/>
        </p:nvSpPr>
        <p:spPr>
          <a:xfrm>
            <a:off x="1714480" y="3857628"/>
            <a:ext cx="5194051" cy="369332"/>
          </a:xfrm>
          <a:prstGeom prst="rect">
            <a:avLst/>
          </a:prstGeom>
          <a:noFill/>
          <a:scene3d>
            <a:camera prst="orthographicFront">
              <a:rot lat="0" lon="0" rev="21540000"/>
            </a:camera>
            <a:lightRig rig="threePt" dir="t"/>
          </a:scene3d>
        </p:spPr>
        <p:txBody>
          <a:bodyPr wrap="none" rtlCol="0">
            <a:spAutoFit/>
          </a:bodyPr>
          <a:lstStyle/>
          <a:p>
            <a:r>
              <a:rPr lang="it-IT" dirty="0" smtClean="0">
                <a:solidFill>
                  <a:srgbClr val="663300"/>
                </a:solidFill>
                <a:effectLst>
                  <a:outerShdw blurRad="38100" dist="38100" dir="2700000" algn="tl">
                    <a:srgbClr val="000000">
                      <a:alpha val="43137"/>
                    </a:srgbClr>
                  </a:outerShdw>
                </a:effectLst>
                <a:latin typeface="Algerian" pitchFamily="82" charset="0"/>
              </a:rPr>
              <a:t>   La politica sociale del governo Giolitti</a:t>
            </a:r>
            <a:endParaRPr lang="it-IT" dirty="0">
              <a:solidFill>
                <a:srgbClr val="663300"/>
              </a:solidFill>
              <a:effectLst>
                <a:outerShdw blurRad="38100" dist="38100" dir="2700000" algn="tl">
                  <a:srgbClr val="000000">
                    <a:alpha val="43137"/>
                  </a:srgbClr>
                </a:outerShdw>
              </a:effectLst>
              <a:latin typeface="Algerian" pitchFamily="82" charset="0"/>
            </a:endParaRPr>
          </a:p>
        </p:txBody>
      </p:sp>
      <p:sp>
        <p:nvSpPr>
          <p:cNvPr id="11" name="CasellaDiTesto 10"/>
          <p:cNvSpPr txBox="1"/>
          <p:nvPr/>
        </p:nvSpPr>
        <p:spPr>
          <a:xfrm>
            <a:off x="1714480" y="4143380"/>
            <a:ext cx="5089855" cy="369332"/>
          </a:xfrm>
          <a:prstGeom prst="rect">
            <a:avLst/>
          </a:prstGeom>
          <a:noFill/>
          <a:scene3d>
            <a:camera prst="orthographicFront">
              <a:rot lat="0" lon="0" rev="21540000"/>
            </a:camera>
            <a:lightRig rig="threePt" dir="t"/>
          </a:scene3d>
        </p:spPr>
        <p:txBody>
          <a:bodyPr wrap="none" rtlCol="0">
            <a:spAutoFit/>
          </a:bodyPr>
          <a:lstStyle/>
          <a:p>
            <a:r>
              <a:rPr lang="it-IT" dirty="0" smtClean="0"/>
              <a:t>   </a:t>
            </a:r>
            <a:r>
              <a:rPr lang="it-IT" dirty="0" smtClean="0">
                <a:solidFill>
                  <a:srgbClr val="663300"/>
                </a:solidFill>
                <a:effectLst>
                  <a:outerShdw blurRad="38100" dist="38100" dir="2700000" algn="tl">
                    <a:srgbClr val="000000">
                      <a:alpha val="43137"/>
                    </a:srgbClr>
                  </a:outerShdw>
                </a:effectLst>
                <a:latin typeface="Algerian" pitchFamily="82" charset="0"/>
              </a:rPr>
              <a:t>Le scelte di politica interna di Giolitti </a:t>
            </a:r>
            <a:endParaRPr lang="it-IT" dirty="0">
              <a:solidFill>
                <a:srgbClr val="663300"/>
              </a:solidFill>
              <a:effectLst>
                <a:outerShdw blurRad="38100" dist="38100" dir="2700000" algn="tl">
                  <a:srgbClr val="000000">
                    <a:alpha val="43137"/>
                  </a:srgbClr>
                </a:outerShdw>
              </a:effectLst>
              <a:latin typeface="Algerian" pitchFamily="82" charset="0"/>
            </a:endParaRPr>
          </a:p>
        </p:txBody>
      </p:sp>
      <p:sp>
        <p:nvSpPr>
          <p:cNvPr id="12" name="CasellaDiTesto 11"/>
          <p:cNvSpPr txBox="1"/>
          <p:nvPr/>
        </p:nvSpPr>
        <p:spPr>
          <a:xfrm>
            <a:off x="2214546" y="4429132"/>
            <a:ext cx="3799438" cy="369332"/>
          </a:xfrm>
          <a:prstGeom prst="rect">
            <a:avLst/>
          </a:prstGeom>
          <a:noFill/>
          <a:scene3d>
            <a:camera prst="orthographicFront">
              <a:rot lat="0" lon="0" rev="21540000"/>
            </a:camera>
            <a:lightRig rig="threePt" dir="t"/>
          </a:scene3d>
        </p:spPr>
        <p:txBody>
          <a:bodyPr wrap="none" rtlCol="0">
            <a:spAutoFit/>
          </a:bodyPr>
          <a:lstStyle/>
          <a:p>
            <a:r>
              <a:rPr lang="it-IT" dirty="0" smtClean="0"/>
              <a:t>  </a:t>
            </a:r>
            <a:r>
              <a:rPr lang="it-IT" dirty="0" smtClean="0">
                <a:solidFill>
                  <a:srgbClr val="663300"/>
                </a:solidFill>
                <a:effectLst>
                  <a:outerShdw blurRad="38100" dist="38100" dir="2700000" algn="tl">
                    <a:srgbClr val="000000">
                      <a:alpha val="43137"/>
                    </a:srgbClr>
                  </a:outerShdw>
                </a:effectLst>
                <a:latin typeface="Algerian" pitchFamily="82" charset="0"/>
              </a:rPr>
              <a:t>La politica estera di Giolitti</a:t>
            </a:r>
            <a:endParaRPr lang="it-IT" dirty="0">
              <a:solidFill>
                <a:srgbClr val="663300"/>
              </a:solidFill>
              <a:effectLst>
                <a:outerShdw blurRad="38100" dist="38100" dir="2700000" algn="tl">
                  <a:srgbClr val="000000">
                    <a:alpha val="43137"/>
                  </a:srgbClr>
                </a:outerShdw>
              </a:effectLst>
              <a:latin typeface="Algerian" pitchFamily="82" charset="0"/>
            </a:endParaRPr>
          </a:p>
        </p:txBody>
      </p:sp>
      <p:sp>
        <p:nvSpPr>
          <p:cNvPr id="14" name="Triangolo rettangolo 13">
            <a:hlinkClick r:id="rId4" action="ppaction://hlinksldjump"/>
          </p:cNvPr>
          <p:cNvSpPr/>
          <p:nvPr/>
        </p:nvSpPr>
        <p:spPr>
          <a:xfrm rot="2640703">
            <a:off x="841040" y="1878214"/>
            <a:ext cx="246682" cy="258744"/>
          </a:xfrm>
          <a:prstGeom prst="rtTriangle">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5" name="Triangolo rettangolo 14">
            <a:hlinkClick r:id="rId5" action="ppaction://hlinksldjump"/>
          </p:cNvPr>
          <p:cNvSpPr/>
          <p:nvPr/>
        </p:nvSpPr>
        <p:spPr>
          <a:xfrm rot="13565097">
            <a:off x="7402029" y="3920434"/>
            <a:ext cx="276246" cy="239516"/>
          </a:xfrm>
          <a:prstGeom prst="rtTriangle">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7" name="Immagine 16" descr="scelte3.GIF">
            <a:hlinkClick r:id="rId6" action="ppaction://hlinksldjump"/>
          </p:cNvPr>
          <p:cNvPicPr>
            <a:picLocks noChangeAspect="1"/>
          </p:cNvPicPr>
          <p:nvPr/>
        </p:nvPicPr>
        <p:blipFill>
          <a:blip r:embed="rId7"/>
          <a:stretch>
            <a:fillRect/>
          </a:stretch>
        </p:blipFill>
        <p:spPr>
          <a:xfrm>
            <a:off x="3786182" y="6572272"/>
            <a:ext cx="322393" cy="285728"/>
          </a:xfrm>
          <a:prstGeom prst="rect">
            <a:avLst/>
          </a:prstGeom>
        </p:spPr>
      </p:pic>
      <p:sp>
        <p:nvSpPr>
          <p:cNvPr id="16" name="CasellaDiTesto 15"/>
          <p:cNvSpPr txBox="1"/>
          <p:nvPr/>
        </p:nvSpPr>
        <p:spPr>
          <a:xfrm rot="21426414">
            <a:off x="1363291" y="1345589"/>
            <a:ext cx="5206875" cy="369332"/>
          </a:xfrm>
          <a:prstGeom prst="rect">
            <a:avLst/>
          </a:prstGeom>
          <a:noFill/>
        </p:spPr>
        <p:txBody>
          <a:bodyPr wrap="none" rtlCol="0">
            <a:spAutoFit/>
          </a:bodyPr>
          <a:lstStyle/>
          <a:p>
            <a:r>
              <a:rPr lang="it-IT" u="sng" dirty="0" smtClean="0">
                <a:solidFill>
                  <a:srgbClr val="663300"/>
                </a:solidFill>
                <a:effectLst>
                  <a:outerShdw blurRad="38100" dist="38100" dir="2700000" algn="tl">
                    <a:srgbClr val="000000">
                      <a:alpha val="43137"/>
                    </a:srgbClr>
                  </a:outerShdw>
                </a:effectLst>
                <a:latin typeface="Algerian" pitchFamily="82" charset="0"/>
              </a:rPr>
              <a:t>Letteratura nei primi anni del Novecento</a:t>
            </a:r>
            <a:endParaRPr lang="it-IT" u="sng" dirty="0">
              <a:solidFill>
                <a:srgbClr val="663300"/>
              </a:solidFill>
              <a:effectLst>
                <a:outerShdw blurRad="38100" dist="38100" dir="2700000" algn="tl">
                  <a:srgbClr val="000000">
                    <a:alpha val="43137"/>
                  </a:srgbClr>
                </a:outerShdw>
              </a:effectLst>
              <a:latin typeface="Algerian" pitchFamily="82" charset="0"/>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0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20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1000"/>
                                        <p:tgtEl>
                                          <p:spTgt spid="4">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xEl>
                                              <p:pRg st="0" end="0"/>
                                            </p:txEl>
                                          </p:spTgt>
                                        </p:tgtEl>
                                        <p:attrNameLst>
                                          <p:attrName>style.visibility</p:attrName>
                                        </p:attrNameLst>
                                      </p:cBhvr>
                                      <p:to>
                                        <p:strVal val="visible"/>
                                      </p:to>
                                    </p:set>
                                    <p:animEffect transition="in" filter="fade">
                                      <p:cBhvr>
                                        <p:cTn id="16" dur="1000"/>
                                        <p:tgtEl>
                                          <p:spTgt spid="5">
                                            <p:txEl>
                                              <p:pRg st="0" end="0"/>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fade">
                                      <p:cBhvr>
                                        <p:cTn id="19" dur="1000"/>
                                        <p:tgtEl>
                                          <p:spTgt spid="6">
                                            <p:txEl>
                                              <p:pRg st="0" end="0"/>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fade">
                                      <p:cBhvr>
                                        <p:cTn id="22" dur="1000"/>
                                        <p:tgtEl>
                                          <p:spTgt spid="7">
                                            <p:txEl>
                                              <p:pRg st="0" end="0"/>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Effect transition="in" filter="fade">
                                      <p:cBhvr>
                                        <p:cTn id="25" dur="1000"/>
                                        <p:tgtEl>
                                          <p:spTgt spid="8">
                                            <p:txEl>
                                              <p:pRg st="0" end="0"/>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
                                            <p:txEl>
                                              <p:pRg st="0" end="0"/>
                                            </p:txEl>
                                          </p:spTgt>
                                        </p:tgtEl>
                                        <p:attrNameLst>
                                          <p:attrName>style.visibility</p:attrName>
                                        </p:attrNameLst>
                                      </p:cBhvr>
                                      <p:to>
                                        <p:strVal val="visible"/>
                                      </p:to>
                                    </p:set>
                                    <p:animEffect transition="in" filter="fade">
                                      <p:cBhvr>
                                        <p:cTn id="28" dur="1000"/>
                                        <p:tgtEl>
                                          <p:spTgt spid="9">
                                            <p:txEl>
                                              <p:pRg st="0" end="0"/>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0">
                                            <p:txEl>
                                              <p:pRg st="0" end="0"/>
                                            </p:txEl>
                                          </p:spTgt>
                                        </p:tgtEl>
                                        <p:attrNameLst>
                                          <p:attrName>style.visibility</p:attrName>
                                        </p:attrNameLst>
                                      </p:cBhvr>
                                      <p:to>
                                        <p:strVal val="visible"/>
                                      </p:to>
                                    </p:set>
                                    <p:animEffect transition="in" filter="fade">
                                      <p:cBhvr>
                                        <p:cTn id="31" dur="1000"/>
                                        <p:tgtEl>
                                          <p:spTgt spid="10">
                                            <p:txEl>
                                              <p:pRg st="0" end="0"/>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1">
                                            <p:txEl>
                                              <p:pRg st="0" end="0"/>
                                            </p:txEl>
                                          </p:spTgt>
                                        </p:tgtEl>
                                        <p:attrNameLst>
                                          <p:attrName>style.visibility</p:attrName>
                                        </p:attrNameLst>
                                      </p:cBhvr>
                                      <p:to>
                                        <p:strVal val="visible"/>
                                      </p:to>
                                    </p:set>
                                    <p:animEffect transition="in" filter="fade">
                                      <p:cBhvr>
                                        <p:cTn id="34" dur="1000"/>
                                        <p:tgtEl>
                                          <p:spTgt spid="11">
                                            <p:txEl>
                                              <p:pRg st="0" end="0"/>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2">
                                            <p:txEl>
                                              <p:pRg st="0" end="0"/>
                                            </p:txEl>
                                          </p:spTgt>
                                        </p:tgtEl>
                                        <p:attrNameLst>
                                          <p:attrName>style.visibility</p:attrName>
                                        </p:attrNameLst>
                                      </p:cBhvr>
                                      <p:to>
                                        <p:strVal val="visible"/>
                                      </p:to>
                                    </p:set>
                                    <p:animEffect transition="in" filter="fade">
                                      <p:cBhvr>
                                        <p:cTn id="37" dur="1000"/>
                                        <p:tgtEl>
                                          <p:spTgt spid="12">
                                            <p:txEl>
                                              <p:pRg st="0" end="0"/>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6">
                                            <p:txEl>
                                              <p:pRg st="0" end="0"/>
                                            </p:txEl>
                                          </p:spTgt>
                                        </p:tgtEl>
                                        <p:attrNameLst>
                                          <p:attrName>style.visibility</p:attrName>
                                        </p:attrNameLst>
                                      </p:cBhvr>
                                      <p:to>
                                        <p:strVal val="visible"/>
                                      </p:to>
                                    </p:set>
                                    <p:animEffect transition="in" filter="fade">
                                      <p:cBhvr>
                                        <p:cTn id="40" dur="10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5" grpId="0" build="allAtOnce"/>
      <p:bldP spid="6" grpId="0" build="allAtOnce"/>
      <p:bldP spid="7" grpId="0" build="allAtOnce"/>
      <p:bldP spid="8" grpId="0" build="allAtOnce"/>
      <p:bldP spid="9" grpId="0" build="allAtOnce"/>
      <p:bldP spid="10" grpId="0" build="allAtOnce"/>
      <p:bldP spid="11" grpId="0" build="allAtOnce"/>
      <p:bldP spid="12" grpId="0" build="allAtOnce"/>
      <p:bldP spid="14" grpId="0" animBg="1"/>
      <p:bldP spid="15" grpId="0" animBg="1"/>
      <p:bldP spid="16" grpId="0" build="allAtOnce"/>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0000"/>
            <a:lum/>
          </a:blip>
          <a:srcRect/>
          <a:stretch>
            <a:fillRect t="-12000" b="-12000"/>
          </a:stretch>
        </a:blip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a:xfrm>
            <a:off x="428596" y="-142900"/>
            <a:ext cx="8229600" cy="1143000"/>
          </a:xfrm>
        </p:spPr>
        <p:txBody>
          <a:bodyPr>
            <a:normAutofit/>
          </a:bodyPr>
          <a:lstStyle/>
          <a:p>
            <a:r>
              <a:rPr lang="it-IT" b="1" dirty="0" smtClean="0">
                <a:latin typeface="Freestyle Script" pitchFamily="66" charset="0"/>
              </a:rPr>
              <a:t>Valutazione fenotipica, funzionale e genotipica</a:t>
            </a:r>
            <a:endParaRPr lang="it-IT" dirty="0">
              <a:latin typeface="Freestyle Script" pitchFamily="66" charset="0"/>
            </a:endParaRPr>
          </a:p>
        </p:txBody>
      </p:sp>
      <p:sp>
        <p:nvSpPr>
          <p:cNvPr id="3" name="Segnaposto contenuto 2"/>
          <p:cNvSpPr>
            <a:spLocks noGrp="1"/>
          </p:cNvSpPr>
          <p:nvPr>
            <p:ph idx="1"/>
          </p:nvPr>
        </p:nvSpPr>
        <p:spPr>
          <a:xfrm>
            <a:off x="0" y="1600201"/>
            <a:ext cx="8686800" cy="4525963"/>
          </a:xfrm>
        </p:spPr>
        <p:txBody>
          <a:bodyPr>
            <a:normAutofit/>
          </a:bodyPr>
          <a:lstStyle/>
          <a:p>
            <a:pPr algn="just">
              <a:buNone/>
            </a:pPr>
            <a:r>
              <a:rPr lang="it-IT" sz="1800" dirty="0" smtClean="0"/>
              <a:t>      In ogni caso la scelta dei riproduttori è sempre stata incentrata su una valutazione preliminare del soggetto da immettere in riproduzione o da far accoppiare con questo o quest’altro ben individuato animale della sua stessa o di un’altra razza. La valutazione dei riproduttori si può distinguere in: - </a:t>
            </a:r>
            <a:r>
              <a:rPr lang="it-IT" sz="1800" i="1" dirty="0" smtClean="0"/>
              <a:t>valutazione fenotipica</a:t>
            </a:r>
            <a:r>
              <a:rPr lang="it-IT" sz="1800" dirty="0" smtClean="0"/>
              <a:t>; - </a:t>
            </a:r>
            <a:r>
              <a:rPr lang="it-IT" sz="1800" i="1" dirty="0" smtClean="0"/>
              <a:t>valutazione funzionale</a:t>
            </a:r>
            <a:r>
              <a:rPr lang="it-IT" sz="1800" dirty="0" smtClean="0"/>
              <a:t>; - </a:t>
            </a:r>
            <a:r>
              <a:rPr lang="it-IT" sz="1800" i="1" dirty="0" smtClean="0"/>
              <a:t>valutazione genotipica</a:t>
            </a:r>
            <a:r>
              <a:rPr lang="it-IT" sz="1800" dirty="0" smtClean="0"/>
              <a:t>. La </a:t>
            </a:r>
            <a:r>
              <a:rPr lang="it-IT" sz="1800" b="1" dirty="0" smtClean="0"/>
              <a:t>valutazione fenotipica</a:t>
            </a:r>
            <a:r>
              <a:rPr lang="it-IT" sz="1800" dirty="0" smtClean="0"/>
              <a:t> riveste grande importanza: questa valutazione si realizza attraverso l’esame diretto, evidenziando parametri propri della specie, della razza e del ‘’ceppo’’ di appartenenza, quindi i caratteri esterni. La </a:t>
            </a:r>
            <a:r>
              <a:rPr lang="it-IT" sz="1800" b="1" dirty="0" smtClean="0"/>
              <a:t>valutazione funzionale</a:t>
            </a:r>
            <a:r>
              <a:rPr lang="it-IT" sz="1800" dirty="0" smtClean="0"/>
              <a:t> è fatta tenendo conto della sua capacità riproduttiva: si esclude in parte i maschi, come ad esempio per il latte, in cui la valutazione funzionale è fatta ‘’indirettamente’’, evidenziando le produzioni delle ascendenti in linea femminile, mentre se la produzione riguarda entrambi i sessi, come ad esempio la carne, la valutazione è condotta anche sui maschi. La </a:t>
            </a:r>
            <a:r>
              <a:rPr lang="it-IT" sz="1800" b="1" dirty="0" smtClean="0"/>
              <a:t>valutazione genotipica</a:t>
            </a:r>
            <a:r>
              <a:rPr lang="it-IT" sz="1800" dirty="0" smtClean="0"/>
              <a:t> consiste nell’evidenziare il genotipo del riproduttore, cioè se le caratteristiche fenotipiche che si rilevano in lui sono presenti nel suo patrimonio ereditario, e quindi trasmissibili alla propria discendenza. </a:t>
            </a:r>
          </a:p>
          <a:p>
            <a:pPr algn="just"/>
            <a:endParaRPr lang="it-IT" sz="1800" dirty="0"/>
          </a:p>
        </p:txBody>
      </p:sp>
      <p:sp>
        <p:nvSpPr>
          <p:cNvPr id="4" name="Freccia a sinistra 3">
            <a:hlinkClick r:id="rId3" action="ppaction://hlinksldjump"/>
          </p:cNvPr>
          <p:cNvSpPr/>
          <p:nvPr/>
        </p:nvSpPr>
        <p:spPr>
          <a:xfrm>
            <a:off x="8501090" y="6572272"/>
            <a:ext cx="285720" cy="2857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Freccia a sinistra 4">
            <a:hlinkClick r:id="rId4" action="ppaction://hlinksldjump"/>
          </p:cNvPr>
          <p:cNvSpPr/>
          <p:nvPr/>
        </p:nvSpPr>
        <p:spPr>
          <a:xfrm rot="10800000">
            <a:off x="8858280" y="6572272"/>
            <a:ext cx="285720" cy="2857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6" name="Immagine 5" descr="foglia.jpg">
            <a:hlinkClick r:id="rId5" action="ppaction://hlinksldjump"/>
          </p:cNvPr>
          <p:cNvPicPr>
            <a:picLocks noChangeAspect="1"/>
          </p:cNvPicPr>
          <p:nvPr/>
        </p:nvPicPr>
        <p:blipFill>
          <a:blip r:embed="rId6" cstate="print"/>
          <a:stretch>
            <a:fillRect/>
          </a:stretch>
        </p:blipFill>
        <p:spPr>
          <a:xfrm>
            <a:off x="8054602" y="6572272"/>
            <a:ext cx="392855" cy="285728"/>
          </a:xfrm>
          <a:prstGeom prst="rect">
            <a:avLst/>
          </a:prstGeom>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0" fill="hold"/>
                                        <p:tgtEl>
                                          <p:spTgt spid="2"/>
                                        </p:tgtEl>
                                        <p:attrNameLst>
                                          <p:attrName>ppt_x</p:attrName>
                                        </p:attrNameLst>
                                      </p:cBhvr>
                                      <p:tavLst>
                                        <p:tav tm="0">
                                          <p:val>
                                            <p:strVal val="#ppt_x"/>
                                          </p:val>
                                        </p:tav>
                                        <p:tav tm="100000">
                                          <p:val>
                                            <p:strVal val="#ppt_x"/>
                                          </p:val>
                                        </p:tav>
                                      </p:tavLst>
                                    </p:anim>
                                    <p:anim calcmode="lin" valueType="num">
                                      <p:cBhvr additive="base">
                                        <p:cTn id="8" dur="50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0000"/>
            <a:lum/>
          </a:blip>
          <a:srcRect/>
          <a:stretch>
            <a:fillRect l="-7000" r="-7000"/>
          </a:stretch>
        </a:blipFill>
        <a:effectLst/>
      </p:bgPr>
    </p:bg>
    <p:spTree>
      <p:nvGrpSpPr>
        <p:cNvPr id="1" name=""/>
        <p:cNvGrpSpPr/>
        <p:nvPr/>
      </p:nvGrpSpPr>
      <p:grpSpPr>
        <a:xfrm>
          <a:off x="0" y="0"/>
          <a:ext cx="0" cy="0"/>
          <a:chOff x="0" y="0"/>
          <a:chExt cx="0" cy="0"/>
        </a:xfrm>
      </p:grpSpPr>
      <p:sp>
        <p:nvSpPr>
          <p:cNvPr id="4" name="Titolo 3"/>
          <p:cNvSpPr>
            <a:spLocks noGrp="1"/>
          </p:cNvSpPr>
          <p:nvPr>
            <p:ph type="title"/>
          </p:nvPr>
        </p:nvSpPr>
        <p:spPr>
          <a:xfrm>
            <a:off x="428596" y="-142900"/>
            <a:ext cx="8229600" cy="1143000"/>
          </a:xfrm>
        </p:spPr>
        <p:txBody>
          <a:bodyPr/>
          <a:lstStyle/>
          <a:p>
            <a:r>
              <a:rPr lang="it-IT" b="1" dirty="0" smtClean="0">
                <a:latin typeface="Freestyle Script" pitchFamily="66" charset="0"/>
              </a:rPr>
              <a:t>I ’’test’’ di valutazione</a:t>
            </a:r>
            <a:endParaRPr lang="it-IT" dirty="0">
              <a:latin typeface="Freestyle Script" pitchFamily="66" charset="0"/>
            </a:endParaRPr>
          </a:p>
        </p:txBody>
      </p:sp>
      <p:sp>
        <p:nvSpPr>
          <p:cNvPr id="5" name="Segnaposto contenuto 4"/>
          <p:cNvSpPr>
            <a:spLocks noGrp="1"/>
          </p:cNvSpPr>
          <p:nvPr>
            <p:ph idx="1"/>
          </p:nvPr>
        </p:nvSpPr>
        <p:spPr>
          <a:xfrm>
            <a:off x="0" y="1600201"/>
            <a:ext cx="8686800" cy="4043377"/>
          </a:xfrm>
        </p:spPr>
        <p:txBody>
          <a:bodyPr>
            <a:normAutofit fontScale="77500" lnSpcReduction="20000"/>
          </a:bodyPr>
          <a:lstStyle/>
          <a:p>
            <a:pPr algn="just">
              <a:buNone/>
            </a:pPr>
            <a:r>
              <a:rPr lang="it-IT" sz="2300" dirty="0" smtClean="0"/>
              <a:t>       Per la scelta dei riproduttori da immettere in riproduzione secondo i piani selettivi dell’allevamento, occorrono indagini e &lt;&lt;prove&gt;&gt; che diano modo di realizzare valutazioni, il più possibile ‘’esatte’’, sulla loro capacità di trasmettere alla discendenza i caratteri funzionali e produttivi dagli stessi evidenziati e che sono oggetto delle azioni selettive. Le metodologie oggi adottate atte a definire, con minor o maggior attendibilità la capacità di trasmissione di ogni riproduttore, sono rappresentate dai: - </a:t>
            </a:r>
            <a:r>
              <a:rPr lang="it-IT" sz="2300" i="1" dirty="0" smtClean="0"/>
              <a:t>performance test</a:t>
            </a:r>
            <a:r>
              <a:rPr lang="it-IT" sz="2300" dirty="0" smtClean="0"/>
              <a:t>; - </a:t>
            </a:r>
            <a:r>
              <a:rPr lang="it-IT" sz="2300" i="1" dirty="0" smtClean="0"/>
              <a:t>sib test</a:t>
            </a:r>
            <a:r>
              <a:rPr lang="it-IT" sz="2300" dirty="0" smtClean="0"/>
              <a:t>; - </a:t>
            </a:r>
            <a:r>
              <a:rPr lang="it-IT" sz="2300" i="1" dirty="0" smtClean="0"/>
              <a:t>progeny test</a:t>
            </a:r>
            <a:r>
              <a:rPr lang="it-IT" sz="2300" dirty="0" smtClean="0"/>
              <a:t>. Il </a:t>
            </a:r>
            <a:r>
              <a:rPr lang="it-IT" sz="2300" b="1" dirty="0" smtClean="0">
                <a:hlinkClick r:id="rId3" action="ppaction://hlinksldjump"/>
              </a:rPr>
              <a:t>performance test </a:t>
            </a:r>
            <a:r>
              <a:rPr lang="it-IT" sz="2300" dirty="0" smtClean="0"/>
              <a:t>è il controllo delle attitudini individuali di un soggetto, cioè il metodo di stima del valore riproduttivo di un animale sulla base delle caratteristiche che egli presenta e delle prestazioni che egli stesso sa dare. Una valutazione indiretta del valore genetico di un riproduttore si può avere con la metodologia del </a:t>
            </a:r>
            <a:r>
              <a:rPr lang="it-IT" sz="2300" b="1" dirty="0" smtClean="0">
                <a:hlinkClick r:id="rId3" action="ppaction://hlinksldjump"/>
              </a:rPr>
              <a:t>sib test </a:t>
            </a:r>
            <a:r>
              <a:rPr lang="it-IT" sz="2300" dirty="0" smtClean="0"/>
              <a:t>(o ‘’prova dei fratelli’’) con cui si valutano i suoi collaterali in linea diretta, considerando che questi discendono dagli stessi suoi ascendenti, e che sugli stessi si possono fare anche ‘’prove post </a:t>
            </a:r>
            <a:r>
              <a:rPr lang="it-IT" sz="2300" dirty="0" err="1" smtClean="0"/>
              <a:t>mortem</a:t>
            </a:r>
            <a:r>
              <a:rPr lang="it-IT" sz="2300" dirty="0" smtClean="0"/>
              <a:t>’’ relativamente alle rese di macellazione. Il metodo adottato che investe il controllo della discendenza è conosciuto come il </a:t>
            </a:r>
            <a:r>
              <a:rPr lang="it-IT" sz="2300" b="1" dirty="0" smtClean="0">
                <a:hlinkClick r:id="rId3" action="ppaction://hlinksldjump"/>
              </a:rPr>
              <a:t>progeny test</a:t>
            </a:r>
            <a:r>
              <a:rPr lang="it-IT" sz="2300" dirty="0" smtClean="0"/>
              <a:t>, adottato agli animali nei quali i caratteri da evidenziare si esprimono in un solo sesso.</a:t>
            </a:r>
          </a:p>
          <a:p>
            <a:pPr>
              <a:buNone/>
            </a:pPr>
            <a:endParaRPr lang="it-IT" dirty="0"/>
          </a:p>
        </p:txBody>
      </p:sp>
      <p:sp>
        <p:nvSpPr>
          <p:cNvPr id="6" name="Freccia a sinistra 5">
            <a:hlinkClick r:id="" action="ppaction://noaction"/>
          </p:cNvPr>
          <p:cNvSpPr/>
          <p:nvPr/>
        </p:nvSpPr>
        <p:spPr>
          <a:xfrm>
            <a:off x="8501090" y="6572272"/>
            <a:ext cx="285720" cy="2857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7" name="Immagine 6" descr="foglia.jpg">
            <a:hlinkClick r:id="rId4" action="ppaction://hlinksldjump"/>
          </p:cNvPr>
          <p:cNvPicPr>
            <a:picLocks noChangeAspect="1"/>
          </p:cNvPicPr>
          <p:nvPr/>
        </p:nvPicPr>
        <p:blipFill>
          <a:blip r:embed="rId5" cstate="print"/>
          <a:stretch>
            <a:fillRect/>
          </a:stretch>
        </p:blipFill>
        <p:spPr>
          <a:xfrm>
            <a:off x="8054604" y="6572272"/>
            <a:ext cx="392853" cy="285727"/>
          </a:xfrm>
          <a:prstGeom prst="rect">
            <a:avLst/>
          </a:prstGeom>
        </p:spPr>
      </p:pic>
      <p:sp>
        <p:nvSpPr>
          <p:cNvPr id="8" name="Freccia a sinistra 7">
            <a:hlinkClick r:id="rId3" action="ppaction://hlinksldjump"/>
          </p:cNvPr>
          <p:cNvSpPr/>
          <p:nvPr/>
        </p:nvSpPr>
        <p:spPr>
          <a:xfrm rot="10800000">
            <a:off x="8858280" y="6572272"/>
            <a:ext cx="285720" cy="2857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0-#ppt_w/2"/>
                                          </p:val>
                                        </p:tav>
                                        <p:tav tm="100000">
                                          <p:val>
                                            <p:strVal val="#ppt_x"/>
                                          </p:val>
                                        </p:tav>
                                      </p:tavLst>
                                    </p:anim>
                                    <p:anim calcmode="lin" valueType="num">
                                      <p:cBhvr additive="base">
                                        <p:cTn id="8" dur="50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12" dur="50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0000"/>
            <a:lum/>
          </a:blip>
          <a:srcRect/>
          <a:stretch>
            <a:fillRect l="-7000" r="-7000"/>
          </a:stretch>
        </a:blipFill>
        <a:effectLst/>
      </p:bgPr>
    </p:bg>
    <p:spTree>
      <p:nvGrpSpPr>
        <p:cNvPr id="1" name=""/>
        <p:cNvGrpSpPr/>
        <p:nvPr/>
      </p:nvGrpSpPr>
      <p:grpSpPr>
        <a:xfrm>
          <a:off x="0" y="0"/>
          <a:ext cx="0" cy="0"/>
          <a:chOff x="0" y="0"/>
          <a:chExt cx="0" cy="0"/>
        </a:xfrm>
      </p:grpSpPr>
      <p:pic>
        <p:nvPicPr>
          <p:cNvPr id="4" name="Immagine 3" descr="suini-maiali-zootecnia-IMG_8684.jpg"/>
          <p:cNvPicPr>
            <a:picLocks noChangeAspect="1"/>
          </p:cNvPicPr>
          <p:nvPr/>
        </p:nvPicPr>
        <p:blipFill>
          <a:blip r:embed="rId3"/>
          <a:stretch>
            <a:fillRect/>
          </a:stretch>
        </p:blipFill>
        <p:spPr>
          <a:xfrm>
            <a:off x="5072066" y="928670"/>
            <a:ext cx="2710677" cy="2031992"/>
          </a:xfrm>
          <a:prstGeom prst="rect">
            <a:avLst/>
          </a:prstGeom>
        </p:spPr>
      </p:pic>
      <p:pic>
        <p:nvPicPr>
          <p:cNvPr id="5" name="Immagine 4" descr="QE_3_L.jpg"/>
          <p:cNvPicPr>
            <a:picLocks noChangeAspect="1"/>
          </p:cNvPicPr>
          <p:nvPr/>
        </p:nvPicPr>
        <p:blipFill>
          <a:blip r:embed="rId4"/>
          <a:stretch>
            <a:fillRect/>
          </a:stretch>
        </p:blipFill>
        <p:spPr>
          <a:xfrm>
            <a:off x="6786578" y="3786190"/>
            <a:ext cx="1913194" cy="2881316"/>
          </a:xfrm>
          <a:prstGeom prst="rect">
            <a:avLst/>
          </a:prstGeom>
        </p:spPr>
      </p:pic>
      <p:pic>
        <p:nvPicPr>
          <p:cNvPr id="6" name="Immagine 5" descr="X6500E52.jpg"/>
          <p:cNvPicPr>
            <a:picLocks noChangeAspect="1"/>
          </p:cNvPicPr>
          <p:nvPr/>
        </p:nvPicPr>
        <p:blipFill>
          <a:blip r:embed="rId5"/>
          <a:stretch>
            <a:fillRect/>
          </a:stretch>
        </p:blipFill>
        <p:spPr>
          <a:xfrm>
            <a:off x="642910" y="428604"/>
            <a:ext cx="3342658" cy="2357454"/>
          </a:xfrm>
          <a:prstGeom prst="rect">
            <a:avLst/>
          </a:prstGeom>
        </p:spPr>
      </p:pic>
      <p:sp>
        <p:nvSpPr>
          <p:cNvPr id="7" name="CasellaDiTesto 6"/>
          <p:cNvSpPr txBox="1"/>
          <p:nvPr/>
        </p:nvSpPr>
        <p:spPr>
          <a:xfrm>
            <a:off x="857224" y="3786190"/>
            <a:ext cx="1589218" cy="369332"/>
          </a:xfrm>
          <a:prstGeom prst="rect">
            <a:avLst/>
          </a:prstGeom>
          <a:noFill/>
        </p:spPr>
        <p:txBody>
          <a:bodyPr wrap="none" rtlCol="0">
            <a:spAutoFit/>
          </a:bodyPr>
          <a:lstStyle/>
          <a:p>
            <a:r>
              <a:rPr lang="it-IT" dirty="0" smtClean="0"/>
              <a:t>PROGENY TEST</a:t>
            </a:r>
            <a:endParaRPr lang="it-IT" dirty="0"/>
          </a:p>
        </p:txBody>
      </p:sp>
      <p:sp>
        <p:nvSpPr>
          <p:cNvPr id="8" name="CasellaDiTesto 7"/>
          <p:cNvSpPr txBox="1"/>
          <p:nvPr/>
        </p:nvSpPr>
        <p:spPr>
          <a:xfrm>
            <a:off x="3143240" y="4286256"/>
            <a:ext cx="964688" cy="369332"/>
          </a:xfrm>
          <a:prstGeom prst="rect">
            <a:avLst/>
          </a:prstGeom>
          <a:noFill/>
        </p:spPr>
        <p:txBody>
          <a:bodyPr wrap="none" rtlCol="0">
            <a:spAutoFit/>
          </a:bodyPr>
          <a:lstStyle/>
          <a:p>
            <a:r>
              <a:rPr lang="it-IT" dirty="0" smtClean="0"/>
              <a:t>SIB TEST</a:t>
            </a:r>
            <a:endParaRPr lang="it-IT" dirty="0"/>
          </a:p>
        </p:txBody>
      </p:sp>
      <p:sp>
        <p:nvSpPr>
          <p:cNvPr id="9" name="CasellaDiTesto 8"/>
          <p:cNvSpPr txBox="1"/>
          <p:nvPr/>
        </p:nvSpPr>
        <p:spPr>
          <a:xfrm>
            <a:off x="2143108" y="5929330"/>
            <a:ext cx="2128018" cy="369332"/>
          </a:xfrm>
          <a:prstGeom prst="rect">
            <a:avLst/>
          </a:prstGeom>
          <a:noFill/>
        </p:spPr>
        <p:txBody>
          <a:bodyPr wrap="none" rtlCol="0">
            <a:spAutoFit/>
          </a:bodyPr>
          <a:lstStyle/>
          <a:p>
            <a:r>
              <a:rPr lang="it-IT" dirty="0" smtClean="0"/>
              <a:t>PERFORMANCE TEST</a:t>
            </a:r>
            <a:endParaRPr lang="it-IT" dirty="0"/>
          </a:p>
        </p:txBody>
      </p:sp>
      <p:sp>
        <p:nvSpPr>
          <p:cNvPr id="10" name="CasellaDiTesto 9"/>
          <p:cNvSpPr txBox="1"/>
          <p:nvPr/>
        </p:nvSpPr>
        <p:spPr>
          <a:xfrm>
            <a:off x="928662" y="4786322"/>
            <a:ext cx="1053494" cy="707886"/>
          </a:xfrm>
          <a:prstGeom prst="rect">
            <a:avLst/>
          </a:prstGeom>
          <a:noFill/>
        </p:spPr>
        <p:txBody>
          <a:bodyPr wrap="none" rtlCol="0">
            <a:spAutoFit/>
          </a:bodyPr>
          <a:lstStyle/>
          <a:p>
            <a:r>
              <a:rPr lang="it-IT" sz="4000" b="1" dirty="0" smtClean="0">
                <a:latin typeface="Freestyle Script" pitchFamily="66" charset="0"/>
              </a:rPr>
              <a:t>TEST</a:t>
            </a:r>
            <a:endParaRPr lang="it-IT" sz="4000" b="1" dirty="0">
              <a:latin typeface="Freestyle Script" pitchFamily="66" charset="0"/>
            </a:endParaRPr>
          </a:p>
        </p:txBody>
      </p:sp>
      <p:sp>
        <p:nvSpPr>
          <p:cNvPr id="11" name="Freccia in su 10"/>
          <p:cNvSpPr/>
          <p:nvPr/>
        </p:nvSpPr>
        <p:spPr>
          <a:xfrm>
            <a:off x="1785918" y="3071810"/>
            <a:ext cx="270318" cy="571504"/>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Freccia in su 11"/>
          <p:cNvSpPr/>
          <p:nvPr/>
        </p:nvSpPr>
        <p:spPr>
          <a:xfrm>
            <a:off x="4357686" y="3357562"/>
            <a:ext cx="270318" cy="785818"/>
          </a:xfrm>
          <a:prstGeom prst="upArrow">
            <a:avLst/>
          </a:prstGeom>
          <a:scene3d>
            <a:camera prst="orthographicFront">
              <a:rot lat="0" lon="0" rev="19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 name="Freccia in su 12"/>
          <p:cNvSpPr/>
          <p:nvPr/>
        </p:nvSpPr>
        <p:spPr>
          <a:xfrm>
            <a:off x="4786314" y="5786454"/>
            <a:ext cx="270318" cy="571504"/>
          </a:xfrm>
          <a:prstGeom prst="upArrow">
            <a:avLst/>
          </a:prstGeom>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4" name="Freccia a sinistra 13">
            <a:hlinkClick r:id="rId6" action="ppaction://hlinksldjump"/>
          </p:cNvPr>
          <p:cNvSpPr/>
          <p:nvPr/>
        </p:nvSpPr>
        <p:spPr>
          <a:xfrm>
            <a:off x="1285852" y="6572272"/>
            <a:ext cx="285720" cy="2857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5" name="Immagine 14" descr="foglia.jpg">
            <a:hlinkClick r:id="rId7" action="ppaction://hlinksldjump"/>
          </p:cNvPr>
          <p:cNvPicPr>
            <a:picLocks noChangeAspect="1"/>
          </p:cNvPicPr>
          <p:nvPr/>
        </p:nvPicPr>
        <p:blipFill>
          <a:blip r:embed="rId8" cstate="print"/>
          <a:stretch>
            <a:fillRect/>
          </a:stretch>
        </p:blipFill>
        <p:spPr>
          <a:xfrm>
            <a:off x="1643042" y="6572272"/>
            <a:ext cx="392855" cy="285728"/>
          </a:xfrm>
          <a:prstGeom prst="rect">
            <a:avLst/>
          </a:prstGeom>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ppt_x"/>
                                          </p:val>
                                        </p:tav>
                                        <p:tav tm="100000">
                                          <p:val>
                                            <p:strVal val="#ppt_x"/>
                                          </p:val>
                                        </p:tav>
                                      </p:tavLst>
                                    </p:anim>
                                    <p:anim calcmode="lin" valueType="num">
                                      <p:cBhvr additive="base">
                                        <p:cTn id="2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0000"/>
            <a:lum/>
          </a:blip>
          <a:srcRect/>
          <a:stretch>
            <a:fillRect/>
          </a:stretch>
        </a:blip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a:xfrm>
            <a:off x="428596" y="0"/>
            <a:ext cx="8229600" cy="1143000"/>
          </a:xfrm>
        </p:spPr>
        <p:txBody>
          <a:bodyPr>
            <a:normAutofit/>
          </a:bodyPr>
          <a:lstStyle/>
          <a:p>
            <a:r>
              <a:rPr lang="it-IT" sz="5400" b="1" dirty="0" smtClean="0">
                <a:latin typeface="French Script MT" pitchFamily="66" charset="0"/>
              </a:rPr>
              <a:t>Generalità</a:t>
            </a:r>
            <a:endParaRPr lang="it-IT" sz="5400" dirty="0">
              <a:latin typeface="French Script MT" pitchFamily="66" charset="0"/>
            </a:endParaRPr>
          </a:p>
        </p:txBody>
      </p:sp>
      <p:sp>
        <p:nvSpPr>
          <p:cNvPr id="3" name="Segnaposto contenuto 2"/>
          <p:cNvSpPr>
            <a:spLocks noGrp="1"/>
          </p:cNvSpPr>
          <p:nvPr>
            <p:ph idx="1"/>
          </p:nvPr>
        </p:nvSpPr>
        <p:spPr>
          <a:xfrm>
            <a:off x="0" y="1600201"/>
            <a:ext cx="8686800" cy="2971807"/>
          </a:xfrm>
        </p:spPr>
        <p:txBody>
          <a:bodyPr>
            <a:normAutofit fontScale="70000" lnSpcReduction="20000"/>
          </a:bodyPr>
          <a:lstStyle/>
          <a:p>
            <a:pPr algn="just">
              <a:buNone/>
            </a:pPr>
            <a:r>
              <a:rPr lang="it-IT" sz="2600" dirty="0" smtClean="0"/>
              <a:t>       Per servitù s’intende un peso imposto su di un fondo per l’utilità di un altro fondo appartenente ad un diverso proprietario. Il fondo gravato dalla servitù è detto </a:t>
            </a:r>
            <a:r>
              <a:rPr lang="it-IT" sz="2600" b="1" dirty="0" smtClean="0"/>
              <a:t>fondo servente</a:t>
            </a:r>
            <a:r>
              <a:rPr lang="it-IT" sz="2600" dirty="0" smtClean="0"/>
              <a:t>, mentre il fondo a favore del quale è stata creata la servitù è detto </a:t>
            </a:r>
            <a:r>
              <a:rPr lang="it-IT" sz="2600" b="1" dirty="0" smtClean="0"/>
              <a:t>fondo dominante</a:t>
            </a:r>
            <a:r>
              <a:rPr lang="it-IT" sz="2600" dirty="0" smtClean="0"/>
              <a:t>. Le servitù prediali possono essere temporanei o permanenti: </a:t>
            </a:r>
            <a:r>
              <a:rPr lang="it-IT" sz="2600" b="1" dirty="0" smtClean="0"/>
              <a:t>temporanei</a:t>
            </a:r>
            <a:r>
              <a:rPr lang="it-IT" sz="2600" dirty="0" smtClean="0"/>
              <a:t>, se la durata non è superiore ai nove anni, e </a:t>
            </a:r>
            <a:r>
              <a:rPr lang="it-IT" sz="2600" b="1" dirty="0" smtClean="0"/>
              <a:t>permanente</a:t>
            </a:r>
            <a:r>
              <a:rPr lang="it-IT" sz="2600" dirty="0" smtClean="0"/>
              <a:t>, se la durata è superiore ai nove anni. La differenza tra le due influisce sul valore dell’indennità, poiché nel primo caso il terreno ritorna al proprietario e quindi si dimezzano i valori dell’aree occupate dalla servitù, mentre nel secondo caso si calcola il valore per intero. Le servitù si possono costituire volontariamente o coattivamente: </a:t>
            </a:r>
            <a:r>
              <a:rPr lang="it-IT" sz="2600" b="1" dirty="0" smtClean="0"/>
              <a:t>volontarie</a:t>
            </a:r>
            <a:r>
              <a:rPr lang="it-IT" sz="2600" dirty="0" smtClean="0"/>
              <a:t>, con l’assenso tra le parti, </a:t>
            </a:r>
            <a:r>
              <a:rPr lang="it-IT" sz="2600" b="1" dirty="0" smtClean="0"/>
              <a:t>coattive</a:t>
            </a:r>
            <a:r>
              <a:rPr lang="it-IT" sz="2600" dirty="0" smtClean="0"/>
              <a:t>, per sentenza. Le principali servitù coattive sono l’</a:t>
            </a:r>
            <a:r>
              <a:rPr lang="it-IT" sz="2600" b="1" dirty="0" smtClean="0">
                <a:hlinkClick r:id="rId3" action="ppaction://hlinksldjump"/>
              </a:rPr>
              <a:t>elettrodotto</a:t>
            </a:r>
            <a:r>
              <a:rPr lang="it-IT" sz="2600" dirty="0" smtClean="0"/>
              <a:t>, il </a:t>
            </a:r>
            <a:r>
              <a:rPr lang="it-IT" sz="2600" b="1" dirty="0" smtClean="0">
                <a:hlinkClick r:id="rId3" action="ppaction://hlinksldjump"/>
              </a:rPr>
              <a:t>metanodotto</a:t>
            </a:r>
            <a:r>
              <a:rPr lang="it-IT" sz="2600" dirty="0" smtClean="0"/>
              <a:t>, l’</a:t>
            </a:r>
            <a:r>
              <a:rPr lang="it-IT" sz="2600" b="1" dirty="0" smtClean="0">
                <a:hlinkClick r:id="rId3" action="ppaction://hlinksldjump"/>
              </a:rPr>
              <a:t>acquedotto</a:t>
            </a:r>
            <a:r>
              <a:rPr lang="it-IT" sz="2600" dirty="0" smtClean="0"/>
              <a:t> e il </a:t>
            </a:r>
            <a:r>
              <a:rPr lang="it-IT" sz="2600" b="1" dirty="0" smtClean="0">
                <a:hlinkClick r:id="rId3" action="ppaction://hlinksldjump"/>
              </a:rPr>
              <a:t>passaggio coattivo</a:t>
            </a:r>
            <a:r>
              <a:rPr lang="it-IT" sz="2600" dirty="0" smtClean="0"/>
              <a:t>.</a:t>
            </a:r>
          </a:p>
          <a:p>
            <a:pPr>
              <a:buNone/>
            </a:pPr>
            <a:endParaRPr lang="it-IT" dirty="0"/>
          </a:p>
        </p:txBody>
      </p:sp>
      <p:sp>
        <p:nvSpPr>
          <p:cNvPr id="4" name="Freccia a sinistra 3">
            <a:hlinkClick r:id="rId3" action="ppaction://hlinksldjump"/>
          </p:cNvPr>
          <p:cNvSpPr/>
          <p:nvPr/>
        </p:nvSpPr>
        <p:spPr>
          <a:xfrm rot="10800000">
            <a:off x="8858280" y="6572272"/>
            <a:ext cx="285720" cy="2857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5" name="Immagine 4" descr="foglia.jpg">
            <a:hlinkClick r:id="rId4" action="ppaction://hlinksldjump"/>
          </p:cNvPr>
          <p:cNvPicPr>
            <a:picLocks noChangeAspect="1"/>
          </p:cNvPicPr>
          <p:nvPr/>
        </p:nvPicPr>
        <p:blipFill>
          <a:blip r:embed="rId5" cstate="print"/>
          <a:stretch>
            <a:fillRect/>
          </a:stretch>
        </p:blipFill>
        <p:spPr>
          <a:xfrm>
            <a:off x="8429652" y="6572273"/>
            <a:ext cx="392853" cy="285727"/>
          </a:xfrm>
          <a:prstGeom prst="rect">
            <a:avLst/>
          </a:prstGeom>
        </p:spPr>
      </p:pic>
    </p:spTree>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0"/>
                                        <p:tgtEl>
                                          <p:spTgt spid="3">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0000"/>
            <a:lum/>
          </a:blip>
          <a:srcRect/>
          <a:stretch>
            <a:fillRect/>
          </a:stretch>
        </a:blipFill>
        <a:effectLst/>
      </p:bgPr>
    </p:bg>
    <p:spTree>
      <p:nvGrpSpPr>
        <p:cNvPr id="1" name=""/>
        <p:cNvGrpSpPr/>
        <p:nvPr/>
      </p:nvGrpSpPr>
      <p:grpSpPr>
        <a:xfrm>
          <a:off x="0" y="0"/>
          <a:ext cx="0" cy="0"/>
          <a:chOff x="0" y="0"/>
          <a:chExt cx="0" cy="0"/>
        </a:xfrm>
      </p:grpSpPr>
      <p:pic>
        <p:nvPicPr>
          <p:cNvPr id="2" name="Immagine 1" descr="Foto27.jpg">
            <a:hlinkClick r:id="rId3" action="ppaction://hlinksldjump"/>
          </p:cNvPr>
          <p:cNvPicPr>
            <a:picLocks noChangeAspect="1"/>
          </p:cNvPicPr>
          <p:nvPr/>
        </p:nvPicPr>
        <p:blipFill>
          <a:blip r:embed="rId4" cstate="print"/>
          <a:stretch>
            <a:fillRect/>
          </a:stretch>
        </p:blipFill>
        <p:spPr>
          <a:xfrm>
            <a:off x="357158" y="214290"/>
            <a:ext cx="2714644" cy="1772663"/>
          </a:xfrm>
          <a:prstGeom prst="rect">
            <a:avLst/>
          </a:prstGeom>
        </p:spPr>
      </p:pic>
      <p:pic>
        <p:nvPicPr>
          <p:cNvPr id="3" name="Immagine 2" descr="elettrodotto_pezzo_240603.jpg"/>
          <p:cNvPicPr>
            <a:picLocks noChangeAspect="1"/>
          </p:cNvPicPr>
          <p:nvPr/>
        </p:nvPicPr>
        <p:blipFill>
          <a:blip r:embed="rId5"/>
          <a:stretch>
            <a:fillRect/>
          </a:stretch>
        </p:blipFill>
        <p:spPr>
          <a:xfrm>
            <a:off x="6143636" y="285728"/>
            <a:ext cx="2546305" cy="1714512"/>
          </a:xfrm>
          <a:prstGeom prst="rect">
            <a:avLst/>
          </a:prstGeom>
        </p:spPr>
      </p:pic>
      <p:pic>
        <p:nvPicPr>
          <p:cNvPr id="4" name="Immagine 3" descr="39.jpg"/>
          <p:cNvPicPr>
            <a:picLocks noChangeAspect="1"/>
          </p:cNvPicPr>
          <p:nvPr/>
        </p:nvPicPr>
        <p:blipFill>
          <a:blip r:embed="rId6"/>
          <a:stretch>
            <a:fillRect/>
          </a:stretch>
        </p:blipFill>
        <p:spPr>
          <a:xfrm>
            <a:off x="500034" y="4572008"/>
            <a:ext cx="2500330" cy="1875248"/>
          </a:xfrm>
          <a:prstGeom prst="rect">
            <a:avLst/>
          </a:prstGeom>
        </p:spPr>
      </p:pic>
      <p:pic>
        <p:nvPicPr>
          <p:cNvPr id="5" name="Immagine 4" descr="fg_74_93.jpg"/>
          <p:cNvPicPr>
            <a:picLocks noChangeAspect="1"/>
          </p:cNvPicPr>
          <p:nvPr/>
        </p:nvPicPr>
        <p:blipFill>
          <a:blip r:embed="rId7"/>
          <a:stretch>
            <a:fillRect/>
          </a:stretch>
        </p:blipFill>
        <p:spPr>
          <a:xfrm>
            <a:off x="6072198" y="4572008"/>
            <a:ext cx="2571768" cy="1885963"/>
          </a:xfrm>
          <a:prstGeom prst="rect">
            <a:avLst/>
          </a:prstGeom>
        </p:spPr>
      </p:pic>
      <p:sp>
        <p:nvSpPr>
          <p:cNvPr id="6" name="CasellaDiTesto 5"/>
          <p:cNvSpPr txBox="1"/>
          <p:nvPr/>
        </p:nvSpPr>
        <p:spPr>
          <a:xfrm>
            <a:off x="3357554" y="3143248"/>
            <a:ext cx="2577372" cy="461665"/>
          </a:xfrm>
          <a:prstGeom prst="rect">
            <a:avLst/>
          </a:prstGeom>
          <a:noFill/>
        </p:spPr>
        <p:txBody>
          <a:bodyPr wrap="none" rtlCol="0">
            <a:spAutoFit/>
          </a:bodyPr>
          <a:lstStyle/>
          <a:p>
            <a:r>
              <a:rPr lang="it-IT" sz="2400" b="1" dirty="0" smtClean="0"/>
              <a:t>SERVITU’ PREDIALI</a:t>
            </a:r>
            <a:endParaRPr lang="it-IT" sz="2400" b="1" dirty="0"/>
          </a:p>
        </p:txBody>
      </p:sp>
      <p:sp>
        <p:nvSpPr>
          <p:cNvPr id="7" name="CasellaDiTesto 6"/>
          <p:cNvSpPr txBox="1"/>
          <p:nvPr/>
        </p:nvSpPr>
        <p:spPr>
          <a:xfrm>
            <a:off x="357158" y="2143116"/>
            <a:ext cx="2743251" cy="369332"/>
          </a:xfrm>
          <a:prstGeom prst="rect">
            <a:avLst/>
          </a:prstGeom>
          <a:noFill/>
        </p:spPr>
        <p:txBody>
          <a:bodyPr wrap="none" rtlCol="0">
            <a:spAutoFit/>
          </a:bodyPr>
          <a:lstStyle/>
          <a:p>
            <a:r>
              <a:rPr lang="it-IT" b="1" dirty="0" smtClean="0"/>
              <a:t>METANODOTTO COATTIVO</a:t>
            </a:r>
            <a:endParaRPr lang="it-IT" b="1" dirty="0"/>
          </a:p>
        </p:txBody>
      </p:sp>
      <p:sp>
        <p:nvSpPr>
          <p:cNvPr id="8" name="CasellaDiTesto 7"/>
          <p:cNvSpPr txBox="1"/>
          <p:nvPr/>
        </p:nvSpPr>
        <p:spPr>
          <a:xfrm>
            <a:off x="6072198" y="2143116"/>
            <a:ext cx="2721899" cy="369332"/>
          </a:xfrm>
          <a:prstGeom prst="rect">
            <a:avLst/>
          </a:prstGeom>
          <a:noFill/>
        </p:spPr>
        <p:txBody>
          <a:bodyPr wrap="none" rtlCol="0">
            <a:spAutoFit/>
          </a:bodyPr>
          <a:lstStyle/>
          <a:p>
            <a:r>
              <a:rPr lang="it-IT" b="1" dirty="0" smtClean="0"/>
              <a:t>ELETTRODOTTO COATTIVO</a:t>
            </a:r>
            <a:endParaRPr lang="it-IT" b="1" dirty="0"/>
          </a:p>
        </p:txBody>
      </p:sp>
      <p:sp>
        <p:nvSpPr>
          <p:cNvPr id="9" name="CasellaDiTesto 8"/>
          <p:cNvSpPr txBox="1"/>
          <p:nvPr/>
        </p:nvSpPr>
        <p:spPr>
          <a:xfrm>
            <a:off x="500034" y="4071942"/>
            <a:ext cx="2564676" cy="369332"/>
          </a:xfrm>
          <a:prstGeom prst="rect">
            <a:avLst/>
          </a:prstGeom>
          <a:noFill/>
        </p:spPr>
        <p:txBody>
          <a:bodyPr wrap="none" rtlCol="0">
            <a:spAutoFit/>
          </a:bodyPr>
          <a:lstStyle/>
          <a:p>
            <a:r>
              <a:rPr lang="it-IT" b="1" dirty="0" smtClean="0"/>
              <a:t>ACQUEDOTTO COATTIVO</a:t>
            </a:r>
            <a:endParaRPr lang="it-IT" b="1" dirty="0"/>
          </a:p>
        </p:txBody>
      </p:sp>
      <p:sp>
        <p:nvSpPr>
          <p:cNvPr id="10" name="CasellaDiTesto 9"/>
          <p:cNvSpPr txBox="1"/>
          <p:nvPr/>
        </p:nvSpPr>
        <p:spPr>
          <a:xfrm>
            <a:off x="6072198" y="4071942"/>
            <a:ext cx="2320572" cy="369332"/>
          </a:xfrm>
          <a:prstGeom prst="rect">
            <a:avLst/>
          </a:prstGeom>
          <a:noFill/>
        </p:spPr>
        <p:txBody>
          <a:bodyPr wrap="none" rtlCol="0">
            <a:spAutoFit/>
          </a:bodyPr>
          <a:lstStyle/>
          <a:p>
            <a:r>
              <a:rPr lang="it-IT" b="1" dirty="0" smtClean="0"/>
              <a:t>PASSAGGIO COATTIVO</a:t>
            </a:r>
            <a:endParaRPr lang="it-IT" b="1" dirty="0"/>
          </a:p>
        </p:txBody>
      </p:sp>
      <p:sp>
        <p:nvSpPr>
          <p:cNvPr id="11" name="Freccia a destra 10"/>
          <p:cNvSpPr/>
          <p:nvPr/>
        </p:nvSpPr>
        <p:spPr>
          <a:xfrm rot="14287184">
            <a:off x="2903045" y="2777878"/>
            <a:ext cx="653381" cy="3021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Freccia a destra 11"/>
          <p:cNvSpPr/>
          <p:nvPr/>
        </p:nvSpPr>
        <p:spPr>
          <a:xfrm rot="17953308">
            <a:off x="5689127" y="2706439"/>
            <a:ext cx="653381" cy="3021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 name="Freccia a destra 12"/>
          <p:cNvSpPr/>
          <p:nvPr/>
        </p:nvSpPr>
        <p:spPr>
          <a:xfrm rot="7919529">
            <a:off x="2853582" y="3696836"/>
            <a:ext cx="653381" cy="2804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4" name="Freccia a destra 13"/>
          <p:cNvSpPr/>
          <p:nvPr/>
        </p:nvSpPr>
        <p:spPr>
          <a:xfrm rot="2926536">
            <a:off x="5717226" y="3694644"/>
            <a:ext cx="653381" cy="3021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5" name="Freccia a sinistra 14">
            <a:hlinkClick r:id="rId3" action="ppaction://hlinksldjump"/>
          </p:cNvPr>
          <p:cNvSpPr/>
          <p:nvPr/>
        </p:nvSpPr>
        <p:spPr>
          <a:xfrm rot="10800000">
            <a:off x="8858280" y="6572272"/>
            <a:ext cx="285720" cy="2857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7" name="Freccia a sinistra 16">
            <a:hlinkClick r:id="rId8" action="ppaction://hlinksldjump"/>
          </p:cNvPr>
          <p:cNvSpPr/>
          <p:nvPr/>
        </p:nvSpPr>
        <p:spPr>
          <a:xfrm>
            <a:off x="8501090" y="6572272"/>
            <a:ext cx="285752" cy="2857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8" name="Immagine 17" descr="foglia.jpg">
            <a:hlinkClick r:id="rId9" action="ppaction://hlinksldjump"/>
          </p:cNvPr>
          <p:cNvPicPr>
            <a:picLocks noChangeAspect="1"/>
          </p:cNvPicPr>
          <p:nvPr/>
        </p:nvPicPr>
        <p:blipFill>
          <a:blip r:embed="rId10" cstate="print"/>
          <a:stretch>
            <a:fillRect/>
          </a:stretch>
        </p:blipFill>
        <p:spPr>
          <a:xfrm>
            <a:off x="8072462" y="6572273"/>
            <a:ext cx="392853" cy="285727"/>
          </a:xfrm>
          <a:prstGeom prst="rect">
            <a:avLst/>
          </a:prstGeom>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up)">
                                      <p:cBhvr>
                                        <p:cTn id="13" dur="500"/>
                                        <p:tgtEl>
                                          <p:spTgt spid="14"/>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up)">
                                      <p:cBhvr>
                                        <p:cTn id="16" dur="500"/>
                                        <p:tgtEl>
                                          <p:spTgt spid="13"/>
                                        </p:tgtEl>
                                      </p:cBhvr>
                                    </p:animEffect>
                                  </p:childTnLst>
                                </p:cTn>
                              </p:par>
                              <p:par>
                                <p:cTn id="17" presetID="22" presetClass="entr" presetSubtype="4"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down)">
                                      <p:cBhvr>
                                        <p:cTn id="19" dur="500"/>
                                        <p:tgtEl>
                                          <p:spTgt spid="2"/>
                                        </p:tgtEl>
                                      </p:cBhvr>
                                    </p:animEffect>
                                  </p:childTnLst>
                                </p:cTn>
                              </p:par>
                              <p:par>
                                <p:cTn id="20" presetID="22" presetClass="entr" presetSubtype="4"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00"/>
                                        <p:tgtEl>
                                          <p:spTgt spid="3"/>
                                        </p:tgtEl>
                                      </p:cBhvr>
                                    </p:animEffect>
                                  </p:childTnLst>
                                </p:cTn>
                              </p:par>
                              <p:par>
                                <p:cTn id="23" presetID="22" presetClass="entr" presetSubtype="4"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down)">
                                      <p:cBhvr>
                                        <p:cTn id="25" dur="500"/>
                                        <p:tgtEl>
                                          <p:spTgt spid="5"/>
                                        </p:tgtEl>
                                      </p:cBhvr>
                                    </p:animEffect>
                                  </p:childTnLst>
                                </p:cTn>
                              </p:par>
                              <p:par>
                                <p:cTn id="26" presetID="22" presetClass="entr" presetSubtype="4" fill="hold"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down)">
                                      <p:cBhvr>
                                        <p:cTn id="2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0000"/>
            <a:lum/>
          </a:blip>
          <a:srcRect/>
          <a:stretch>
            <a:fillRect l="-13000" r="-13000"/>
          </a:stretch>
        </a:blip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a:xfrm>
            <a:off x="500034" y="0"/>
            <a:ext cx="8229600" cy="1143000"/>
          </a:xfrm>
        </p:spPr>
        <p:txBody>
          <a:bodyPr/>
          <a:lstStyle/>
          <a:p>
            <a:r>
              <a:rPr lang="it-IT" b="1" dirty="0" smtClean="0">
                <a:latin typeface="French Script MT" pitchFamily="66" charset="0"/>
              </a:rPr>
              <a:t>Servitù di metanodotto coattivo</a:t>
            </a:r>
            <a:endParaRPr lang="it-IT" dirty="0">
              <a:latin typeface="French Script MT" pitchFamily="66" charset="0"/>
            </a:endParaRPr>
          </a:p>
        </p:txBody>
      </p:sp>
      <p:sp>
        <p:nvSpPr>
          <p:cNvPr id="3" name="Segnaposto contenuto 2"/>
          <p:cNvSpPr>
            <a:spLocks noGrp="1"/>
          </p:cNvSpPr>
          <p:nvPr>
            <p:ph idx="1"/>
          </p:nvPr>
        </p:nvSpPr>
        <p:spPr>
          <a:xfrm>
            <a:off x="0" y="1600201"/>
            <a:ext cx="8686800" cy="4525963"/>
          </a:xfrm>
        </p:spPr>
        <p:txBody>
          <a:bodyPr>
            <a:normAutofit fontScale="55000" lnSpcReduction="20000"/>
          </a:bodyPr>
          <a:lstStyle/>
          <a:p>
            <a:pPr algn="just">
              <a:buNone/>
            </a:pPr>
            <a:r>
              <a:rPr lang="it-IT" dirty="0" smtClean="0"/>
              <a:t>       Se la servitù riguarda l’attraversamento dei fondi delle condutture di metano, allora si parla della servitù di metanodotto coattivo. Quando si costituisce la servitù di metanodotto, il proprietario è tenuto a dare passaggio per i suoi fondi alle condutture per l’erogazione del combustibile necessario per le attività che si svolgono all’interno dei fabbricati. Per l’imposizione di un servitù necessaria per l’esecuzione di un’opera o di pubblica utilità si prevede il pagamento di un’</a:t>
            </a:r>
            <a:r>
              <a:rPr lang="it-IT" dirty="0" smtClean="0">
                <a:hlinkClick r:id="rId3" action="ppaction://hlinksldjump"/>
              </a:rPr>
              <a:t>indennità</a:t>
            </a:r>
            <a:r>
              <a:rPr lang="it-IT" dirty="0" smtClean="0"/>
              <a:t> al proprietario del fondo. I criteri di indennizzo sono analoghi a tutte le altre servitù, specialmente con quella dell’elettrodotto. Si ha, infatti, una conduttura (interrata) e delle fasce di rispetto, con limitazione di utilizzo. Per quanto riguarda la superfici, la tubazione occupa tra 1,5-2 m, l’area di spurgo, sfiatatoi e il passaggio con le attrezzature entro i 2 m e l’area di rispetto, in cui non si può edificare, 8 m. Per tale servitù si dovrà calcolare un’indennità che è data dal valore dell’area occupata dalla tubazione sommato alla capitalizzazione dell’ imposta relativa all’area, più un quarto del valore dell’area occupata dallo spurgo sommato alla capitalizzazione dell’imposta relativa all’area, più un ottavo del valore occupato dall’area di rispetto sommato alla capitalizzazione dell’imposta relativa all’area, più i valori dei danni arrecati alle colture in atto( frutti pendenti/anticipazione colturale e soprassuolo) e altri danni.</a:t>
            </a:r>
          </a:p>
          <a:p>
            <a:endParaRPr lang="it-IT" dirty="0"/>
          </a:p>
        </p:txBody>
      </p:sp>
      <p:sp>
        <p:nvSpPr>
          <p:cNvPr id="4" name="Freccia a sinistra 3">
            <a:hlinkClick r:id="rId3" action="ppaction://hlinksldjump"/>
          </p:cNvPr>
          <p:cNvSpPr/>
          <p:nvPr/>
        </p:nvSpPr>
        <p:spPr>
          <a:xfrm rot="10800000">
            <a:off x="8858280" y="6572272"/>
            <a:ext cx="285720" cy="2857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Freccia a sinistra 4">
            <a:hlinkClick r:id="rId4" action="ppaction://hlinksldjump"/>
          </p:cNvPr>
          <p:cNvSpPr/>
          <p:nvPr/>
        </p:nvSpPr>
        <p:spPr>
          <a:xfrm>
            <a:off x="8501090" y="6572272"/>
            <a:ext cx="285752" cy="2857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6" name="Immagine 5" descr="foglia.jpg">
            <a:hlinkClick r:id="rId5" action="ppaction://hlinksldjump"/>
          </p:cNvPr>
          <p:cNvPicPr>
            <a:picLocks noChangeAspect="1"/>
          </p:cNvPicPr>
          <p:nvPr/>
        </p:nvPicPr>
        <p:blipFill>
          <a:blip r:embed="rId6" cstate="print"/>
          <a:stretch>
            <a:fillRect/>
          </a:stretch>
        </p:blipFill>
        <p:spPr>
          <a:xfrm>
            <a:off x="8072462" y="6572273"/>
            <a:ext cx="392853" cy="285727"/>
          </a:xfrm>
          <a:prstGeom prst="rect">
            <a:avLst/>
          </a:prstGeom>
        </p:spPr>
      </p:pic>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0000"/>
            <a:lum/>
          </a:blip>
          <a:srcRect/>
          <a:stretch>
            <a:fillRect l="-13000" r="-13000"/>
          </a:stretch>
        </a:blipFill>
        <a:effectLst/>
      </p:bgPr>
    </p:bg>
    <p:spTree>
      <p:nvGrpSpPr>
        <p:cNvPr id="1" name=""/>
        <p:cNvGrpSpPr/>
        <p:nvPr/>
      </p:nvGrpSpPr>
      <p:grpSpPr>
        <a:xfrm>
          <a:off x="0" y="0"/>
          <a:ext cx="0" cy="0"/>
          <a:chOff x="0" y="0"/>
          <a:chExt cx="0" cy="0"/>
        </a:xfrm>
      </p:grpSpPr>
      <p:sp>
        <p:nvSpPr>
          <p:cNvPr id="4" name="Rettangolo 3"/>
          <p:cNvSpPr/>
          <p:nvPr/>
        </p:nvSpPr>
        <p:spPr>
          <a:xfrm>
            <a:off x="1142976" y="214290"/>
            <a:ext cx="6786610" cy="285752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cxnSp>
        <p:nvCxnSpPr>
          <p:cNvPr id="6" name="Connettore 1 5"/>
          <p:cNvCxnSpPr/>
          <p:nvPr/>
        </p:nvCxnSpPr>
        <p:spPr>
          <a:xfrm>
            <a:off x="2071670" y="1571612"/>
            <a:ext cx="142876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Connettore 1 6"/>
          <p:cNvCxnSpPr/>
          <p:nvPr/>
        </p:nvCxnSpPr>
        <p:spPr>
          <a:xfrm rot="5400000">
            <a:off x="3071802" y="2000240"/>
            <a:ext cx="857256"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Connettore 1 10"/>
          <p:cNvCxnSpPr/>
          <p:nvPr/>
        </p:nvCxnSpPr>
        <p:spPr>
          <a:xfrm>
            <a:off x="3500430" y="2428868"/>
            <a:ext cx="857256"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Connettore 1 13"/>
          <p:cNvCxnSpPr/>
          <p:nvPr/>
        </p:nvCxnSpPr>
        <p:spPr>
          <a:xfrm rot="5400000">
            <a:off x="3929058" y="2000240"/>
            <a:ext cx="857256"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Connettore 1 16"/>
          <p:cNvCxnSpPr/>
          <p:nvPr/>
        </p:nvCxnSpPr>
        <p:spPr>
          <a:xfrm>
            <a:off x="4357686" y="1571612"/>
            <a:ext cx="3286148"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Connettore 20"/>
          <p:cNvSpPr/>
          <p:nvPr/>
        </p:nvSpPr>
        <p:spPr>
          <a:xfrm>
            <a:off x="3500430" y="1643050"/>
            <a:ext cx="857256" cy="785818"/>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cxnSp>
        <p:nvCxnSpPr>
          <p:cNvPr id="31" name="Connettore 1 30"/>
          <p:cNvCxnSpPr/>
          <p:nvPr/>
        </p:nvCxnSpPr>
        <p:spPr>
          <a:xfrm rot="5400000" flipH="1" flipV="1">
            <a:off x="2501092" y="856438"/>
            <a:ext cx="285752"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Connettore 1 31"/>
          <p:cNvCxnSpPr/>
          <p:nvPr/>
        </p:nvCxnSpPr>
        <p:spPr>
          <a:xfrm rot="5400000" flipH="1" flipV="1">
            <a:off x="3358348" y="856438"/>
            <a:ext cx="285752"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Connettore 1 32"/>
          <p:cNvCxnSpPr/>
          <p:nvPr/>
        </p:nvCxnSpPr>
        <p:spPr>
          <a:xfrm rot="5400000" flipH="1" flipV="1">
            <a:off x="4215604" y="856438"/>
            <a:ext cx="285752"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Connettore 1 33"/>
          <p:cNvCxnSpPr/>
          <p:nvPr/>
        </p:nvCxnSpPr>
        <p:spPr>
          <a:xfrm rot="5400000" flipH="1" flipV="1">
            <a:off x="5001422" y="856438"/>
            <a:ext cx="285752"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Connettore 1 34"/>
          <p:cNvCxnSpPr/>
          <p:nvPr/>
        </p:nvCxnSpPr>
        <p:spPr>
          <a:xfrm rot="5400000" flipH="1" flipV="1">
            <a:off x="7501752" y="856438"/>
            <a:ext cx="285752"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Connettore 1 36"/>
          <p:cNvCxnSpPr/>
          <p:nvPr/>
        </p:nvCxnSpPr>
        <p:spPr>
          <a:xfrm>
            <a:off x="2643174" y="857232"/>
            <a:ext cx="500066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CasellaDiTesto 37"/>
          <p:cNvSpPr txBox="1"/>
          <p:nvPr/>
        </p:nvSpPr>
        <p:spPr>
          <a:xfrm>
            <a:off x="2857488" y="857232"/>
            <a:ext cx="486030" cy="369332"/>
          </a:xfrm>
          <a:prstGeom prst="rect">
            <a:avLst/>
          </a:prstGeom>
          <a:noFill/>
        </p:spPr>
        <p:txBody>
          <a:bodyPr wrap="none" rtlCol="0">
            <a:spAutoFit/>
          </a:bodyPr>
          <a:lstStyle/>
          <a:p>
            <a:r>
              <a:rPr lang="it-IT" dirty="0" smtClean="0"/>
              <a:t>2m</a:t>
            </a:r>
            <a:endParaRPr lang="it-IT" dirty="0"/>
          </a:p>
        </p:txBody>
      </p:sp>
      <p:sp>
        <p:nvSpPr>
          <p:cNvPr id="39" name="CasellaDiTesto 38"/>
          <p:cNvSpPr txBox="1"/>
          <p:nvPr/>
        </p:nvSpPr>
        <p:spPr>
          <a:xfrm>
            <a:off x="3500430" y="857232"/>
            <a:ext cx="848309" cy="369332"/>
          </a:xfrm>
          <a:prstGeom prst="rect">
            <a:avLst/>
          </a:prstGeom>
          <a:noFill/>
        </p:spPr>
        <p:txBody>
          <a:bodyPr wrap="none" rtlCol="0">
            <a:spAutoFit/>
          </a:bodyPr>
          <a:lstStyle/>
          <a:p>
            <a:r>
              <a:rPr lang="it-IT" dirty="0" smtClean="0"/>
              <a:t>1,5-2m</a:t>
            </a:r>
            <a:endParaRPr lang="it-IT" dirty="0"/>
          </a:p>
        </p:txBody>
      </p:sp>
      <p:sp>
        <p:nvSpPr>
          <p:cNvPr id="40" name="CasellaDiTesto 39"/>
          <p:cNvSpPr txBox="1"/>
          <p:nvPr/>
        </p:nvSpPr>
        <p:spPr>
          <a:xfrm>
            <a:off x="4500562" y="857232"/>
            <a:ext cx="486030" cy="369332"/>
          </a:xfrm>
          <a:prstGeom prst="rect">
            <a:avLst/>
          </a:prstGeom>
          <a:noFill/>
        </p:spPr>
        <p:txBody>
          <a:bodyPr wrap="none" rtlCol="0">
            <a:spAutoFit/>
          </a:bodyPr>
          <a:lstStyle/>
          <a:p>
            <a:r>
              <a:rPr lang="it-IT" dirty="0" smtClean="0"/>
              <a:t>2m</a:t>
            </a:r>
            <a:endParaRPr lang="it-IT" dirty="0"/>
          </a:p>
        </p:txBody>
      </p:sp>
      <p:sp>
        <p:nvSpPr>
          <p:cNvPr id="41" name="CasellaDiTesto 40"/>
          <p:cNvSpPr txBox="1"/>
          <p:nvPr/>
        </p:nvSpPr>
        <p:spPr>
          <a:xfrm>
            <a:off x="6072198" y="857232"/>
            <a:ext cx="486030" cy="369332"/>
          </a:xfrm>
          <a:prstGeom prst="rect">
            <a:avLst/>
          </a:prstGeom>
          <a:noFill/>
        </p:spPr>
        <p:txBody>
          <a:bodyPr wrap="none" rtlCol="0">
            <a:spAutoFit/>
          </a:bodyPr>
          <a:lstStyle/>
          <a:p>
            <a:r>
              <a:rPr lang="it-IT" dirty="0" smtClean="0"/>
              <a:t>8m</a:t>
            </a:r>
            <a:endParaRPr lang="it-IT" dirty="0"/>
          </a:p>
        </p:txBody>
      </p:sp>
      <p:cxnSp>
        <p:nvCxnSpPr>
          <p:cNvPr id="43" name="Connettore 1 42"/>
          <p:cNvCxnSpPr/>
          <p:nvPr/>
        </p:nvCxnSpPr>
        <p:spPr>
          <a:xfrm rot="5400000">
            <a:off x="1928794" y="1714488"/>
            <a:ext cx="142876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 name="Connettore 1 43"/>
          <p:cNvCxnSpPr/>
          <p:nvPr/>
        </p:nvCxnSpPr>
        <p:spPr>
          <a:xfrm rot="5400000">
            <a:off x="2786844" y="1713694"/>
            <a:ext cx="142876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 name="Connettore 1 44"/>
          <p:cNvCxnSpPr/>
          <p:nvPr/>
        </p:nvCxnSpPr>
        <p:spPr>
          <a:xfrm rot="5400000">
            <a:off x="3644100" y="1713694"/>
            <a:ext cx="142876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6" name="Connettore 1 45"/>
          <p:cNvCxnSpPr/>
          <p:nvPr/>
        </p:nvCxnSpPr>
        <p:spPr>
          <a:xfrm rot="5400000">
            <a:off x="4429918" y="1713694"/>
            <a:ext cx="142876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7" name="Connettore 1 46"/>
          <p:cNvCxnSpPr/>
          <p:nvPr/>
        </p:nvCxnSpPr>
        <p:spPr>
          <a:xfrm rot="5400000">
            <a:off x="6930248" y="1713694"/>
            <a:ext cx="142876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52" name="Figura a mano libera 51"/>
          <p:cNvSpPr/>
          <p:nvPr/>
        </p:nvSpPr>
        <p:spPr>
          <a:xfrm>
            <a:off x="2674961" y="1296537"/>
            <a:ext cx="820897" cy="272956"/>
          </a:xfrm>
          <a:custGeom>
            <a:avLst/>
            <a:gdLst>
              <a:gd name="connsiteX0" fmla="*/ 0 w 820897"/>
              <a:gd name="connsiteY0" fmla="*/ 272956 h 272956"/>
              <a:gd name="connsiteX1" fmla="*/ 68239 w 820897"/>
              <a:gd name="connsiteY1" fmla="*/ 204717 h 272956"/>
              <a:gd name="connsiteX2" fmla="*/ 109182 w 820897"/>
              <a:gd name="connsiteY2" fmla="*/ 122830 h 272956"/>
              <a:gd name="connsiteX3" fmla="*/ 150126 w 820897"/>
              <a:gd name="connsiteY3" fmla="*/ 109182 h 272956"/>
              <a:gd name="connsiteX4" fmla="*/ 191069 w 820897"/>
              <a:gd name="connsiteY4" fmla="*/ 81887 h 272956"/>
              <a:gd name="connsiteX5" fmla="*/ 286603 w 820897"/>
              <a:gd name="connsiteY5" fmla="*/ 54591 h 272956"/>
              <a:gd name="connsiteX6" fmla="*/ 327546 w 820897"/>
              <a:gd name="connsiteY6" fmla="*/ 27296 h 272956"/>
              <a:gd name="connsiteX7" fmla="*/ 409433 w 820897"/>
              <a:gd name="connsiteY7" fmla="*/ 0 h 272956"/>
              <a:gd name="connsiteX8" fmla="*/ 559558 w 820897"/>
              <a:gd name="connsiteY8" fmla="*/ 13648 h 272956"/>
              <a:gd name="connsiteX9" fmla="*/ 614149 w 820897"/>
              <a:gd name="connsiteY9" fmla="*/ 27296 h 272956"/>
              <a:gd name="connsiteX10" fmla="*/ 641445 w 820897"/>
              <a:gd name="connsiteY10" fmla="*/ 109182 h 272956"/>
              <a:gd name="connsiteX11" fmla="*/ 723332 w 820897"/>
              <a:gd name="connsiteY11" fmla="*/ 163773 h 272956"/>
              <a:gd name="connsiteX12" fmla="*/ 750627 w 820897"/>
              <a:gd name="connsiteY12" fmla="*/ 204717 h 272956"/>
              <a:gd name="connsiteX13" fmla="*/ 805218 w 820897"/>
              <a:gd name="connsiteY13" fmla="*/ 245660 h 272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20897" h="272956">
                <a:moveTo>
                  <a:pt x="0" y="272956"/>
                </a:moveTo>
                <a:cubicBezTo>
                  <a:pt x="40942" y="245661"/>
                  <a:pt x="45493" y="250208"/>
                  <a:pt x="68239" y="204717"/>
                </a:cubicBezTo>
                <a:cubicBezTo>
                  <a:pt x="84722" y="171752"/>
                  <a:pt x="76589" y="148904"/>
                  <a:pt x="109182" y="122830"/>
                </a:cubicBezTo>
                <a:cubicBezTo>
                  <a:pt x="120416" y="113843"/>
                  <a:pt x="137259" y="115616"/>
                  <a:pt x="150126" y="109182"/>
                </a:cubicBezTo>
                <a:cubicBezTo>
                  <a:pt x="164797" y="101847"/>
                  <a:pt x="175993" y="88348"/>
                  <a:pt x="191069" y="81887"/>
                </a:cubicBezTo>
                <a:cubicBezTo>
                  <a:pt x="252290" y="55649"/>
                  <a:pt x="233484" y="81150"/>
                  <a:pt x="286603" y="54591"/>
                </a:cubicBezTo>
                <a:cubicBezTo>
                  <a:pt x="301274" y="47256"/>
                  <a:pt x="312557" y="33958"/>
                  <a:pt x="327546" y="27296"/>
                </a:cubicBezTo>
                <a:cubicBezTo>
                  <a:pt x="353838" y="15611"/>
                  <a:pt x="409433" y="0"/>
                  <a:pt x="409433" y="0"/>
                </a:cubicBezTo>
                <a:cubicBezTo>
                  <a:pt x="459475" y="4549"/>
                  <a:pt x="509751" y="7007"/>
                  <a:pt x="559558" y="13648"/>
                </a:cubicBezTo>
                <a:cubicBezTo>
                  <a:pt x="578151" y="16127"/>
                  <a:pt x="601942" y="13055"/>
                  <a:pt x="614149" y="27296"/>
                </a:cubicBezTo>
                <a:cubicBezTo>
                  <a:pt x="632874" y="49141"/>
                  <a:pt x="617505" y="93222"/>
                  <a:pt x="641445" y="109182"/>
                </a:cubicBezTo>
                <a:lnTo>
                  <a:pt x="723332" y="163773"/>
                </a:lnTo>
                <a:cubicBezTo>
                  <a:pt x="732430" y="177421"/>
                  <a:pt x="737819" y="194470"/>
                  <a:pt x="750627" y="204717"/>
                </a:cubicBezTo>
                <a:cubicBezTo>
                  <a:pt x="820897" y="260934"/>
                  <a:pt x="771223" y="177669"/>
                  <a:pt x="805218" y="24566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sp>
        <p:nvSpPr>
          <p:cNvPr id="53" name="Figura a mano libera 52"/>
          <p:cNvSpPr/>
          <p:nvPr/>
        </p:nvSpPr>
        <p:spPr>
          <a:xfrm>
            <a:off x="4357686" y="1285860"/>
            <a:ext cx="820897" cy="272956"/>
          </a:xfrm>
          <a:custGeom>
            <a:avLst/>
            <a:gdLst>
              <a:gd name="connsiteX0" fmla="*/ 0 w 820897"/>
              <a:gd name="connsiteY0" fmla="*/ 272956 h 272956"/>
              <a:gd name="connsiteX1" fmla="*/ 68239 w 820897"/>
              <a:gd name="connsiteY1" fmla="*/ 204717 h 272956"/>
              <a:gd name="connsiteX2" fmla="*/ 109182 w 820897"/>
              <a:gd name="connsiteY2" fmla="*/ 122830 h 272956"/>
              <a:gd name="connsiteX3" fmla="*/ 150126 w 820897"/>
              <a:gd name="connsiteY3" fmla="*/ 109182 h 272956"/>
              <a:gd name="connsiteX4" fmla="*/ 191069 w 820897"/>
              <a:gd name="connsiteY4" fmla="*/ 81887 h 272956"/>
              <a:gd name="connsiteX5" fmla="*/ 286603 w 820897"/>
              <a:gd name="connsiteY5" fmla="*/ 54591 h 272956"/>
              <a:gd name="connsiteX6" fmla="*/ 327546 w 820897"/>
              <a:gd name="connsiteY6" fmla="*/ 27296 h 272956"/>
              <a:gd name="connsiteX7" fmla="*/ 409433 w 820897"/>
              <a:gd name="connsiteY7" fmla="*/ 0 h 272956"/>
              <a:gd name="connsiteX8" fmla="*/ 559558 w 820897"/>
              <a:gd name="connsiteY8" fmla="*/ 13648 h 272956"/>
              <a:gd name="connsiteX9" fmla="*/ 614149 w 820897"/>
              <a:gd name="connsiteY9" fmla="*/ 27296 h 272956"/>
              <a:gd name="connsiteX10" fmla="*/ 641445 w 820897"/>
              <a:gd name="connsiteY10" fmla="*/ 109182 h 272956"/>
              <a:gd name="connsiteX11" fmla="*/ 723332 w 820897"/>
              <a:gd name="connsiteY11" fmla="*/ 163773 h 272956"/>
              <a:gd name="connsiteX12" fmla="*/ 750627 w 820897"/>
              <a:gd name="connsiteY12" fmla="*/ 204717 h 272956"/>
              <a:gd name="connsiteX13" fmla="*/ 805218 w 820897"/>
              <a:gd name="connsiteY13" fmla="*/ 245660 h 272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20897" h="272956">
                <a:moveTo>
                  <a:pt x="0" y="272956"/>
                </a:moveTo>
                <a:cubicBezTo>
                  <a:pt x="40942" y="245661"/>
                  <a:pt x="45493" y="250208"/>
                  <a:pt x="68239" y="204717"/>
                </a:cubicBezTo>
                <a:cubicBezTo>
                  <a:pt x="84722" y="171752"/>
                  <a:pt x="76589" y="148904"/>
                  <a:pt x="109182" y="122830"/>
                </a:cubicBezTo>
                <a:cubicBezTo>
                  <a:pt x="120416" y="113843"/>
                  <a:pt x="137259" y="115616"/>
                  <a:pt x="150126" y="109182"/>
                </a:cubicBezTo>
                <a:cubicBezTo>
                  <a:pt x="164797" y="101847"/>
                  <a:pt x="175993" y="88348"/>
                  <a:pt x="191069" y="81887"/>
                </a:cubicBezTo>
                <a:cubicBezTo>
                  <a:pt x="252290" y="55649"/>
                  <a:pt x="233484" y="81150"/>
                  <a:pt x="286603" y="54591"/>
                </a:cubicBezTo>
                <a:cubicBezTo>
                  <a:pt x="301274" y="47256"/>
                  <a:pt x="312557" y="33958"/>
                  <a:pt x="327546" y="27296"/>
                </a:cubicBezTo>
                <a:cubicBezTo>
                  <a:pt x="353838" y="15611"/>
                  <a:pt x="409433" y="0"/>
                  <a:pt x="409433" y="0"/>
                </a:cubicBezTo>
                <a:cubicBezTo>
                  <a:pt x="459475" y="4549"/>
                  <a:pt x="509751" y="7007"/>
                  <a:pt x="559558" y="13648"/>
                </a:cubicBezTo>
                <a:cubicBezTo>
                  <a:pt x="578151" y="16127"/>
                  <a:pt x="601942" y="13055"/>
                  <a:pt x="614149" y="27296"/>
                </a:cubicBezTo>
                <a:cubicBezTo>
                  <a:pt x="632874" y="49141"/>
                  <a:pt x="617505" y="93222"/>
                  <a:pt x="641445" y="109182"/>
                </a:cubicBezTo>
                <a:lnTo>
                  <a:pt x="723332" y="163773"/>
                </a:lnTo>
                <a:cubicBezTo>
                  <a:pt x="732430" y="177421"/>
                  <a:pt x="737819" y="194470"/>
                  <a:pt x="750627" y="204717"/>
                </a:cubicBezTo>
                <a:cubicBezTo>
                  <a:pt x="820897" y="260934"/>
                  <a:pt x="771223" y="177669"/>
                  <a:pt x="805218" y="24566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sp>
        <p:nvSpPr>
          <p:cNvPr id="54" name="CasellaDiTesto 53"/>
          <p:cNvSpPr txBox="1"/>
          <p:nvPr/>
        </p:nvSpPr>
        <p:spPr>
          <a:xfrm>
            <a:off x="3714744" y="500042"/>
            <a:ext cx="378630" cy="369332"/>
          </a:xfrm>
          <a:prstGeom prst="rect">
            <a:avLst/>
          </a:prstGeom>
          <a:noFill/>
        </p:spPr>
        <p:txBody>
          <a:bodyPr wrap="none" rtlCol="0">
            <a:spAutoFit/>
          </a:bodyPr>
          <a:lstStyle/>
          <a:p>
            <a:r>
              <a:rPr lang="it-IT" b="1" dirty="0" smtClean="0"/>
              <a:t>V₁</a:t>
            </a:r>
            <a:endParaRPr lang="it-IT" b="1" dirty="0"/>
          </a:p>
        </p:txBody>
      </p:sp>
      <p:sp>
        <p:nvSpPr>
          <p:cNvPr id="55" name="CasellaDiTesto 54"/>
          <p:cNvSpPr txBox="1"/>
          <p:nvPr/>
        </p:nvSpPr>
        <p:spPr>
          <a:xfrm>
            <a:off x="2857488" y="500042"/>
            <a:ext cx="399468" cy="369332"/>
          </a:xfrm>
          <a:prstGeom prst="rect">
            <a:avLst/>
          </a:prstGeom>
          <a:noFill/>
        </p:spPr>
        <p:txBody>
          <a:bodyPr wrap="none" rtlCol="0">
            <a:spAutoFit/>
          </a:bodyPr>
          <a:lstStyle/>
          <a:p>
            <a:r>
              <a:rPr lang="it-IT" b="1" dirty="0" smtClean="0"/>
              <a:t>V₂</a:t>
            </a:r>
            <a:endParaRPr lang="it-IT" b="1" dirty="0"/>
          </a:p>
        </p:txBody>
      </p:sp>
      <p:sp>
        <p:nvSpPr>
          <p:cNvPr id="56" name="CasellaDiTesto 55"/>
          <p:cNvSpPr txBox="1"/>
          <p:nvPr/>
        </p:nvSpPr>
        <p:spPr>
          <a:xfrm>
            <a:off x="4572000" y="500042"/>
            <a:ext cx="399468" cy="369332"/>
          </a:xfrm>
          <a:prstGeom prst="rect">
            <a:avLst/>
          </a:prstGeom>
          <a:noFill/>
        </p:spPr>
        <p:txBody>
          <a:bodyPr wrap="none" rtlCol="0">
            <a:spAutoFit/>
          </a:bodyPr>
          <a:lstStyle/>
          <a:p>
            <a:r>
              <a:rPr lang="it-IT" b="1" dirty="0" smtClean="0"/>
              <a:t>V₂</a:t>
            </a:r>
            <a:endParaRPr lang="it-IT" b="1" dirty="0"/>
          </a:p>
        </p:txBody>
      </p:sp>
      <p:sp>
        <p:nvSpPr>
          <p:cNvPr id="57" name="CasellaDiTesto 56"/>
          <p:cNvSpPr txBox="1"/>
          <p:nvPr/>
        </p:nvSpPr>
        <p:spPr>
          <a:xfrm>
            <a:off x="6143636" y="500042"/>
            <a:ext cx="397866" cy="369332"/>
          </a:xfrm>
          <a:prstGeom prst="rect">
            <a:avLst/>
          </a:prstGeom>
          <a:noFill/>
        </p:spPr>
        <p:txBody>
          <a:bodyPr wrap="none" rtlCol="0">
            <a:spAutoFit/>
          </a:bodyPr>
          <a:lstStyle/>
          <a:p>
            <a:r>
              <a:rPr lang="it-IT" b="1" dirty="0" smtClean="0"/>
              <a:t>V₃</a:t>
            </a:r>
            <a:endParaRPr lang="it-IT" b="1" dirty="0"/>
          </a:p>
        </p:txBody>
      </p:sp>
      <p:sp>
        <p:nvSpPr>
          <p:cNvPr id="58" name="CasellaDiTesto 57"/>
          <p:cNvSpPr txBox="1"/>
          <p:nvPr/>
        </p:nvSpPr>
        <p:spPr>
          <a:xfrm>
            <a:off x="214282" y="3357562"/>
            <a:ext cx="8715404" cy="2031325"/>
          </a:xfrm>
          <a:prstGeom prst="rect">
            <a:avLst/>
          </a:prstGeom>
          <a:noFill/>
        </p:spPr>
        <p:txBody>
          <a:bodyPr wrap="square" rtlCol="0">
            <a:spAutoFit/>
          </a:bodyPr>
          <a:lstStyle/>
          <a:p>
            <a:r>
              <a:rPr lang="it-IT" b="1" dirty="0" smtClean="0"/>
              <a:t>V₁</a:t>
            </a:r>
            <a:r>
              <a:rPr lang="it-IT" dirty="0" smtClean="0"/>
              <a:t> = valore del terreno occupato dalla tubazione</a:t>
            </a:r>
          </a:p>
          <a:p>
            <a:r>
              <a:rPr lang="it-IT" b="1" dirty="0" smtClean="0"/>
              <a:t>V₂</a:t>
            </a:r>
            <a:r>
              <a:rPr lang="it-IT" dirty="0" smtClean="0"/>
              <a:t>= valore  dell’area occupato dallo spurgo, sfiatatoi e il passaggio degli attrezzi</a:t>
            </a:r>
          </a:p>
          <a:p>
            <a:r>
              <a:rPr lang="it-IT" b="1" dirty="0" smtClean="0"/>
              <a:t>V₃</a:t>
            </a:r>
            <a:r>
              <a:rPr lang="it-IT" dirty="0" smtClean="0"/>
              <a:t>= valore dell’area di rispetto</a:t>
            </a:r>
          </a:p>
          <a:p>
            <a:r>
              <a:rPr lang="it-IT" b="1" dirty="0" smtClean="0"/>
              <a:t>Imp₁</a:t>
            </a:r>
            <a:r>
              <a:rPr lang="it-IT" dirty="0" smtClean="0"/>
              <a:t>, </a:t>
            </a:r>
            <a:r>
              <a:rPr lang="it-IT" b="1" dirty="0" smtClean="0"/>
              <a:t>Imp₂</a:t>
            </a:r>
            <a:r>
              <a:rPr lang="it-IT" dirty="0" smtClean="0"/>
              <a:t> e </a:t>
            </a:r>
            <a:r>
              <a:rPr lang="it-IT" b="1" dirty="0" smtClean="0"/>
              <a:t>Imp₃</a:t>
            </a:r>
            <a:r>
              <a:rPr lang="it-IT" dirty="0" smtClean="0"/>
              <a:t>= imposte relative all’aree V₁, V₂ e V₃</a:t>
            </a:r>
          </a:p>
          <a:p>
            <a:r>
              <a:rPr lang="it-IT" b="1" dirty="0" smtClean="0"/>
              <a:t>r</a:t>
            </a:r>
            <a:r>
              <a:rPr lang="it-IT" dirty="0" smtClean="0"/>
              <a:t> = saggio commerciale</a:t>
            </a:r>
          </a:p>
          <a:p>
            <a:r>
              <a:rPr lang="it-IT" b="1" dirty="0" err="1" smtClean="0"/>
              <a:t>Fp</a:t>
            </a:r>
            <a:r>
              <a:rPr lang="it-IT" dirty="0" smtClean="0"/>
              <a:t>/</a:t>
            </a:r>
            <a:r>
              <a:rPr lang="it-IT" b="1" dirty="0" err="1" smtClean="0"/>
              <a:t>Ac</a:t>
            </a:r>
            <a:r>
              <a:rPr lang="it-IT" dirty="0" smtClean="0"/>
              <a:t> e </a:t>
            </a:r>
            <a:r>
              <a:rPr lang="it-IT" b="1" dirty="0" smtClean="0"/>
              <a:t>V</a:t>
            </a:r>
            <a:r>
              <a:rPr lang="it-IT" b="1" baseline="-25000" dirty="0" smtClean="0"/>
              <a:t>ss</a:t>
            </a:r>
            <a:r>
              <a:rPr lang="it-IT" dirty="0" smtClean="0"/>
              <a:t> = danni alle colture in atto (frutti pendenti/anticipazioni colturali e soprassuolo</a:t>
            </a:r>
            <a:endParaRPr lang="it-IT" baseline="-25000" dirty="0" smtClean="0"/>
          </a:p>
          <a:p>
            <a:r>
              <a:rPr lang="it-IT" b="1" dirty="0" smtClean="0"/>
              <a:t>D</a:t>
            </a:r>
            <a:r>
              <a:rPr lang="it-IT" dirty="0" smtClean="0"/>
              <a:t> = altri danni</a:t>
            </a:r>
          </a:p>
        </p:txBody>
      </p:sp>
      <p:sp>
        <p:nvSpPr>
          <p:cNvPr id="1034" name="Rectangle 10"/>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it-IT"/>
          </a:p>
        </p:txBody>
      </p:sp>
      <p:sp>
        <p:nvSpPr>
          <p:cNvPr id="1035" name="Rectangle 11"/>
          <p:cNvSpPr>
            <a:spLocks noChangeArrowheads="1"/>
          </p:cNvSpPr>
          <p:nvPr/>
        </p:nvSpPr>
        <p:spPr bwMode="auto">
          <a:xfrm>
            <a:off x="0" y="828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it-IT" sz="1800" b="0" i="0" u="none" strike="noStrike" cap="none" normalizeH="0" baseline="0" smtClean="0">
              <a:ln>
                <a:noFill/>
              </a:ln>
              <a:solidFill>
                <a:schemeClr val="tx1"/>
              </a:solidFill>
              <a:effectLst/>
              <a:latin typeface="Arial" pitchFamily="34" charset="0"/>
            </a:endParaRPr>
          </a:p>
        </p:txBody>
      </p:sp>
      <p:sp>
        <p:nvSpPr>
          <p:cNvPr id="1037" name="Rectangle 1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it-IT"/>
          </a:p>
        </p:txBody>
      </p:sp>
      <p:sp>
        <p:nvSpPr>
          <p:cNvPr id="1038" name="Rectangle 14"/>
          <p:cNvSpPr>
            <a:spLocks noChangeArrowheads="1"/>
          </p:cNvSpPr>
          <p:nvPr/>
        </p:nvSpPr>
        <p:spPr bwMode="auto">
          <a:xfrm>
            <a:off x="0" y="9525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it-IT" sz="1800" b="0" i="0" u="none" strike="noStrike" cap="none" normalizeH="0" baseline="0" smtClean="0">
              <a:ln>
                <a:noFill/>
              </a:ln>
              <a:solidFill>
                <a:schemeClr val="tx1"/>
              </a:solidFill>
              <a:effectLst/>
              <a:latin typeface="Arial" pitchFamily="34" charset="0"/>
            </a:endParaRPr>
          </a:p>
        </p:txBody>
      </p:sp>
      <p:sp>
        <p:nvSpPr>
          <p:cNvPr id="1040" name="Rectangle 1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it-IT"/>
          </a:p>
        </p:txBody>
      </p:sp>
      <p:sp>
        <p:nvSpPr>
          <p:cNvPr id="1041" name="Rectangle 17"/>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it-IT" sz="1800" b="0" i="0" u="none" strike="noStrike" cap="none" normalizeH="0" baseline="0" smtClean="0">
              <a:ln>
                <a:noFill/>
              </a:ln>
              <a:solidFill>
                <a:schemeClr val="tx1"/>
              </a:solidFill>
              <a:effectLst/>
              <a:latin typeface="Arial" pitchFamily="34" charset="0"/>
            </a:endParaRPr>
          </a:p>
        </p:txBody>
      </p:sp>
      <p:sp>
        <p:nvSpPr>
          <p:cNvPr id="1043" name="Rectangle 19"/>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it-IT"/>
          </a:p>
        </p:txBody>
      </p:sp>
      <p:sp>
        <p:nvSpPr>
          <p:cNvPr id="1044" name="Rectangle 20"/>
          <p:cNvSpPr>
            <a:spLocks noChangeArrowheads="1"/>
          </p:cNvSpPr>
          <p:nvPr/>
        </p:nvSpPr>
        <p:spPr bwMode="auto">
          <a:xfrm>
            <a:off x="0" y="12287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it-IT" sz="1800" b="0" i="0" u="none" strike="noStrike" cap="none" normalizeH="0" baseline="0" smtClean="0">
              <a:ln>
                <a:noFill/>
              </a:ln>
              <a:solidFill>
                <a:schemeClr val="tx1"/>
              </a:solidFill>
              <a:effectLst/>
              <a:latin typeface="Arial" pitchFamily="34" charset="0"/>
            </a:endParaRPr>
          </a:p>
        </p:txBody>
      </p:sp>
      <p:sp>
        <p:nvSpPr>
          <p:cNvPr id="1046" name="Rectangle 2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it-IT"/>
          </a:p>
        </p:txBody>
      </p:sp>
      <p:sp>
        <p:nvSpPr>
          <p:cNvPr id="1047" name="Rectangle 23"/>
          <p:cNvSpPr>
            <a:spLocks noChangeArrowheads="1"/>
          </p:cNvSpPr>
          <p:nvPr/>
        </p:nvSpPr>
        <p:spPr bwMode="auto">
          <a:xfrm>
            <a:off x="0" y="8953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it-IT" sz="1800" b="0" i="0" u="none" strike="noStrike" cap="none" normalizeH="0" baseline="0" smtClean="0">
              <a:ln>
                <a:noFill/>
              </a:ln>
              <a:solidFill>
                <a:schemeClr val="tx1"/>
              </a:solidFill>
              <a:effectLst/>
              <a:latin typeface="Arial" pitchFamily="34" charset="0"/>
            </a:endParaRPr>
          </a:p>
        </p:txBody>
      </p:sp>
      <p:sp>
        <p:nvSpPr>
          <p:cNvPr id="1049" name="Rectangle 2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it-IT"/>
          </a:p>
        </p:txBody>
      </p:sp>
      <p:pic>
        <p:nvPicPr>
          <p:cNvPr id="1048" name="Picture 2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857224" y="5786454"/>
            <a:ext cx="7742803" cy="581026"/>
          </a:xfrm>
          <a:prstGeom prst="rect">
            <a:avLst/>
          </a:prstGeom>
          <a:noFill/>
        </p:spPr>
      </p:pic>
      <p:sp>
        <p:nvSpPr>
          <p:cNvPr id="1050" name="Rectangle 26"/>
          <p:cNvSpPr>
            <a:spLocks noChangeArrowheads="1"/>
          </p:cNvSpPr>
          <p:nvPr/>
        </p:nvSpPr>
        <p:spPr bwMode="auto">
          <a:xfrm>
            <a:off x="0" y="8953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it-IT" sz="1800" b="0" i="0" u="none" strike="noStrike" cap="none" normalizeH="0" baseline="0" smtClean="0">
              <a:ln>
                <a:noFill/>
              </a:ln>
              <a:solidFill>
                <a:schemeClr val="tx1"/>
              </a:solidFill>
              <a:effectLst/>
              <a:latin typeface="Arial" pitchFamily="34" charset="0"/>
            </a:endParaRPr>
          </a:p>
        </p:txBody>
      </p:sp>
      <p:sp>
        <p:nvSpPr>
          <p:cNvPr id="87" name="Freccia a sinistra 86">
            <a:hlinkClick r:id="rId4" action="ppaction://hlinksldjump"/>
          </p:cNvPr>
          <p:cNvSpPr/>
          <p:nvPr/>
        </p:nvSpPr>
        <p:spPr>
          <a:xfrm>
            <a:off x="8858248" y="6572272"/>
            <a:ext cx="285752" cy="2857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88" name="Immagine 87" descr="foglia.jpg">
            <a:hlinkClick r:id="rId5" action="ppaction://hlinksldjump"/>
          </p:cNvPr>
          <p:cNvPicPr>
            <a:picLocks noChangeAspect="1"/>
          </p:cNvPicPr>
          <p:nvPr/>
        </p:nvPicPr>
        <p:blipFill>
          <a:blip r:embed="rId6" cstate="print"/>
          <a:stretch>
            <a:fillRect/>
          </a:stretch>
        </p:blipFill>
        <p:spPr>
          <a:xfrm>
            <a:off x="8429652" y="6572273"/>
            <a:ext cx="392853" cy="285727"/>
          </a:xfrm>
          <a:prstGeom prst="rect">
            <a:avLst/>
          </a:prstGeom>
        </p:spPr>
      </p:pic>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ppt_x"/>
                                          </p:val>
                                        </p:tav>
                                        <p:tav tm="100000">
                                          <p:val>
                                            <p:strVal val="#ppt_x"/>
                                          </p:val>
                                        </p:tav>
                                      </p:tavLst>
                                    </p:anim>
                                    <p:anim calcmode="lin" valueType="num">
                                      <p:cBhvr additive="base">
                                        <p:cTn id="32" dur="500" fill="hold"/>
                                        <p:tgtEl>
                                          <p:spTgt spid="21"/>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500" fill="hold"/>
                                        <p:tgtEl>
                                          <p:spTgt spid="31"/>
                                        </p:tgtEl>
                                        <p:attrNameLst>
                                          <p:attrName>ppt_x</p:attrName>
                                        </p:attrNameLst>
                                      </p:cBhvr>
                                      <p:tavLst>
                                        <p:tav tm="0">
                                          <p:val>
                                            <p:strVal val="#ppt_x"/>
                                          </p:val>
                                        </p:tav>
                                        <p:tav tm="100000">
                                          <p:val>
                                            <p:strVal val="#ppt_x"/>
                                          </p:val>
                                        </p:tav>
                                      </p:tavLst>
                                    </p:anim>
                                    <p:anim calcmode="lin" valueType="num">
                                      <p:cBhvr additive="base">
                                        <p:cTn id="36" dur="500" fill="hold"/>
                                        <p:tgtEl>
                                          <p:spTgt spid="31"/>
                                        </p:tgtEl>
                                        <p:attrNameLst>
                                          <p:attrName>ppt_y</p:attrName>
                                        </p:attrNameLst>
                                      </p:cBhvr>
                                      <p:tavLst>
                                        <p:tav tm="0">
                                          <p:val>
                                            <p:strVal val="0-#ppt_h/2"/>
                                          </p:val>
                                        </p:tav>
                                        <p:tav tm="100000">
                                          <p:val>
                                            <p:strVal val="#ppt_y"/>
                                          </p:val>
                                        </p:tav>
                                      </p:tavLst>
                                    </p:anim>
                                  </p:childTnLst>
                                </p:cTn>
                              </p:par>
                              <p:par>
                                <p:cTn id="37" presetID="2" presetClass="entr" presetSubtype="1" fill="hold" nodeType="withEffect">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cBhvr additive="base">
                                        <p:cTn id="39" dur="500" fill="hold"/>
                                        <p:tgtEl>
                                          <p:spTgt spid="32"/>
                                        </p:tgtEl>
                                        <p:attrNameLst>
                                          <p:attrName>ppt_x</p:attrName>
                                        </p:attrNameLst>
                                      </p:cBhvr>
                                      <p:tavLst>
                                        <p:tav tm="0">
                                          <p:val>
                                            <p:strVal val="#ppt_x"/>
                                          </p:val>
                                        </p:tav>
                                        <p:tav tm="100000">
                                          <p:val>
                                            <p:strVal val="#ppt_x"/>
                                          </p:val>
                                        </p:tav>
                                      </p:tavLst>
                                    </p:anim>
                                    <p:anim calcmode="lin" valueType="num">
                                      <p:cBhvr additive="base">
                                        <p:cTn id="40" dur="500" fill="hold"/>
                                        <p:tgtEl>
                                          <p:spTgt spid="32"/>
                                        </p:tgtEl>
                                        <p:attrNameLst>
                                          <p:attrName>ppt_y</p:attrName>
                                        </p:attrNameLst>
                                      </p:cBhvr>
                                      <p:tavLst>
                                        <p:tav tm="0">
                                          <p:val>
                                            <p:strVal val="0-#ppt_h/2"/>
                                          </p:val>
                                        </p:tav>
                                        <p:tav tm="100000">
                                          <p:val>
                                            <p:strVal val="#ppt_y"/>
                                          </p:val>
                                        </p:tav>
                                      </p:tavLst>
                                    </p:anim>
                                  </p:childTnLst>
                                </p:cTn>
                              </p:par>
                              <p:par>
                                <p:cTn id="41" presetID="2" presetClass="entr" presetSubtype="1" fill="hold" nodeType="with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additive="base">
                                        <p:cTn id="43" dur="500" fill="hold"/>
                                        <p:tgtEl>
                                          <p:spTgt spid="33"/>
                                        </p:tgtEl>
                                        <p:attrNameLst>
                                          <p:attrName>ppt_x</p:attrName>
                                        </p:attrNameLst>
                                      </p:cBhvr>
                                      <p:tavLst>
                                        <p:tav tm="0">
                                          <p:val>
                                            <p:strVal val="#ppt_x"/>
                                          </p:val>
                                        </p:tav>
                                        <p:tav tm="100000">
                                          <p:val>
                                            <p:strVal val="#ppt_x"/>
                                          </p:val>
                                        </p:tav>
                                      </p:tavLst>
                                    </p:anim>
                                    <p:anim calcmode="lin" valueType="num">
                                      <p:cBhvr additive="base">
                                        <p:cTn id="44" dur="500" fill="hold"/>
                                        <p:tgtEl>
                                          <p:spTgt spid="33"/>
                                        </p:tgtEl>
                                        <p:attrNameLst>
                                          <p:attrName>ppt_y</p:attrName>
                                        </p:attrNameLst>
                                      </p:cBhvr>
                                      <p:tavLst>
                                        <p:tav tm="0">
                                          <p:val>
                                            <p:strVal val="0-#ppt_h/2"/>
                                          </p:val>
                                        </p:tav>
                                        <p:tav tm="100000">
                                          <p:val>
                                            <p:strVal val="#ppt_y"/>
                                          </p:val>
                                        </p:tav>
                                      </p:tavLst>
                                    </p:anim>
                                  </p:childTnLst>
                                </p:cTn>
                              </p:par>
                              <p:par>
                                <p:cTn id="45" presetID="2" presetClass="entr" presetSubtype="1" fill="hold" nodeType="with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additive="base">
                                        <p:cTn id="47" dur="500" fill="hold"/>
                                        <p:tgtEl>
                                          <p:spTgt spid="34"/>
                                        </p:tgtEl>
                                        <p:attrNameLst>
                                          <p:attrName>ppt_x</p:attrName>
                                        </p:attrNameLst>
                                      </p:cBhvr>
                                      <p:tavLst>
                                        <p:tav tm="0">
                                          <p:val>
                                            <p:strVal val="#ppt_x"/>
                                          </p:val>
                                        </p:tav>
                                        <p:tav tm="100000">
                                          <p:val>
                                            <p:strVal val="#ppt_x"/>
                                          </p:val>
                                        </p:tav>
                                      </p:tavLst>
                                    </p:anim>
                                    <p:anim calcmode="lin" valueType="num">
                                      <p:cBhvr additive="base">
                                        <p:cTn id="48" dur="500" fill="hold"/>
                                        <p:tgtEl>
                                          <p:spTgt spid="34"/>
                                        </p:tgtEl>
                                        <p:attrNameLst>
                                          <p:attrName>ppt_y</p:attrName>
                                        </p:attrNameLst>
                                      </p:cBhvr>
                                      <p:tavLst>
                                        <p:tav tm="0">
                                          <p:val>
                                            <p:strVal val="0-#ppt_h/2"/>
                                          </p:val>
                                        </p:tav>
                                        <p:tav tm="100000">
                                          <p:val>
                                            <p:strVal val="#ppt_y"/>
                                          </p:val>
                                        </p:tav>
                                      </p:tavLst>
                                    </p:anim>
                                  </p:childTnLst>
                                </p:cTn>
                              </p:par>
                              <p:par>
                                <p:cTn id="49" presetID="2" presetClass="entr" presetSubtype="1" fill="hold" nodeType="with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500" fill="hold"/>
                                        <p:tgtEl>
                                          <p:spTgt spid="35"/>
                                        </p:tgtEl>
                                        <p:attrNameLst>
                                          <p:attrName>ppt_x</p:attrName>
                                        </p:attrNameLst>
                                      </p:cBhvr>
                                      <p:tavLst>
                                        <p:tav tm="0">
                                          <p:val>
                                            <p:strVal val="#ppt_x"/>
                                          </p:val>
                                        </p:tav>
                                        <p:tav tm="100000">
                                          <p:val>
                                            <p:strVal val="#ppt_x"/>
                                          </p:val>
                                        </p:tav>
                                      </p:tavLst>
                                    </p:anim>
                                    <p:anim calcmode="lin" valueType="num">
                                      <p:cBhvr additive="base">
                                        <p:cTn id="52" dur="500" fill="hold"/>
                                        <p:tgtEl>
                                          <p:spTgt spid="35"/>
                                        </p:tgtEl>
                                        <p:attrNameLst>
                                          <p:attrName>ppt_y</p:attrName>
                                        </p:attrNameLst>
                                      </p:cBhvr>
                                      <p:tavLst>
                                        <p:tav tm="0">
                                          <p:val>
                                            <p:strVal val="0-#ppt_h/2"/>
                                          </p:val>
                                        </p:tav>
                                        <p:tav tm="100000">
                                          <p:val>
                                            <p:strVal val="#ppt_y"/>
                                          </p:val>
                                        </p:tav>
                                      </p:tavLst>
                                    </p:anim>
                                  </p:childTnLst>
                                </p:cTn>
                              </p:par>
                              <p:par>
                                <p:cTn id="53" presetID="2" presetClass="entr" presetSubtype="1" fill="hold" nodeType="withEffect">
                                  <p:stCondLst>
                                    <p:cond delay="0"/>
                                  </p:stCondLst>
                                  <p:childTnLst>
                                    <p:set>
                                      <p:cBhvr>
                                        <p:cTn id="54" dur="1" fill="hold">
                                          <p:stCondLst>
                                            <p:cond delay="0"/>
                                          </p:stCondLst>
                                        </p:cTn>
                                        <p:tgtEl>
                                          <p:spTgt spid="37"/>
                                        </p:tgtEl>
                                        <p:attrNameLst>
                                          <p:attrName>style.visibility</p:attrName>
                                        </p:attrNameLst>
                                      </p:cBhvr>
                                      <p:to>
                                        <p:strVal val="visible"/>
                                      </p:to>
                                    </p:set>
                                    <p:anim calcmode="lin" valueType="num">
                                      <p:cBhvr additive="base">
                                        <p:cTn id="55" dur="500" fill="hold"/>
                                        <p:tgtEl>
                                          <p:spTgt spid="37"/>
                                        </p:tgtEl>
                                        <p:attrNameLst>
                                          <p:attrName>ppt_x</p:attrName>
                                        </p:attrNameLst>
                                      </p:cBhvr>
                                      <p:tavLst>
                                        <p:tav tm="0">
                                          <p:val>
                                            <p:strVal val="#ppt_x"/>
                                          </p:val>
                                        </p:tav>
                                        <p:tav tm="100000">
                                          <p:val>
                                            <p:strVal val="#ppt_x"/>
                                          </p:val>
                                        </p:tav>
                                      </p:tavLst>
                                    </p:anim>
                                    <p:anim calcmode="lin" valueType="num">
                                      <p:cBhvr additive="base">
                                        <p:cTn id="56" dur="500" fill="hold"/>
                                        <p:tgtEl>
                                          <p:spTgt spid="37"/>
                                        </p:tgtEl>
                                        <p:attrNameLst>
                                          <p:attrName>ppt_y</p:attrName>
                                        </p:attrNameLst>
                                      </p:cBhvr>
                                      <p:tavLst>
                                        <p:tav tm="0">
                                          <p:val>
                                            <p:strVal val="0-#ppt_h/2"/>
                                          </p:val>
                                        </p:tav>
                                        <p:tav tm="100000">
                                          <p:val>
                                            <p:strVal val="#ppt_y"/>
                                          </p:val>
                                        </p:tav>
                                      </p:tavLst>
                                    </p:anim>
                                  </p:childTnLst>
                                </p:cTn>
                              </p:par>
                              <p:par>
                                <p:cTn id="57" presetID="2" presetClass="entr" presetSubtype="1" fill="hold" nodeType="with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additive="base">
                                        <p:cTn id="59" dur="500" fill="hold"/>
                                        <p:tgtEl>
                                          <p:spTgt spid="38"/>
                                        </p:tgtEl>
                                        <p:attrNameLst>
                                          <p:attrName>ppt_x</p:attrName>
                                        </p:attrNameLst>
                                      </p:cBhvr>
                                      <p:tavLst>
                                        <p:tav tm="0">
                                          <p:val>
                                            <p:strVal val="#ppt_x"/>
                                          </p:val>
                                        </p:tav>
                                        <p:tav tm="100000">
                                          <p:val>
                                            <p:strVal val="#ppt_x"/>
                                          </p:val>
                                        </p:tav>
                                      </p:tavLst>
                                    </p:anim>
                                    <p:anim calcmode="lin" valueType="num">
                                      <p:cBhvr additive="base">
                                        <p:cTn id="60" dur="500" fill="hold"/>
                                        <p:tgtEl>
                                          <p:spTgt spid="38"/>
                                        </p:tgtEl>
                                        <p:attrNameLst>
                                          <p:attrName>ppt_y</p:attrName>
                                        </p:attrNameLst>
                                      </p:cBhvr>
                                      <p:tavLst>
                                        <p:tav tm="0">
                                          <p:val>
                                            <p:strVal val="0-#ppt_h/2"/>
                                          </p:val>
                                        </p:tav>
                                        <p:tav tm="100000">
                                          <p:val>
                                            <p:strVal val="#ppt_y"/>
                                          </p:val>
                                        </p:tav>
                                      </p:tavLst>
                                    </p:anim>
                                  </p:childTnLst>
                                </p:cTn>
                              </p:par>
                              <p:par>
                                <p:cTn id="61" presetID="2" presetClass="entr" presetSubtype="1" fill="hold" nodeType="withEffect">
                                  <p:stCondLst>
                                    <p:cond delay="0"/>
                                  </p:stCondLst>
                                  <p:childTnLst>
                                    <p:set>
                                      <p:cBhvr>
                                        <p:cTn id="62" dur="1" fill="hold">
                                          <p:stCondLst>
                                            <p:cond delay="0"/>
                                          </p:stCondLst>
                                        </p:cTn>
                                        <p:tgtEl>
                                          <p:spTgt spid="39"/>
                                        </p:tgtEl>
                                        <p:attrNameLst>
                                          <p:attrName>style.visibility</p:attrName>
                                        </p:attrNameLst>
                                      </p:cBhvr>
                                      <p:to>
                                        <p:strVal val="visible"/>
                                      </p:to>
                                    </p:set>
                                    <p:anim calcmode="lin" valueType="num">
                                      <p:cBhvr additive="base">
                                        <p:cTn id="63" dur="500" fill="hold"/>
                                        <p:tgtEl>
                                          <p:spTgt spid="39"/>
                                        </p:tgtEl>
                                        <p:attrNameLst>
                                          <p:attrName>ppt_x</p:attrName>
                                        </p:attrNameLst>
                                      </p:cBhvr>
                                      <p:tavLst>
                                        <p:tav tm="0">
                                          <p:val>
                                            <p:strVal val="#ppt_x"/>
                                          </p:val>
                                        </p:tav>
                                        <p:tav tm="100000">
                                          <p:val>
                                            <p:strVal val="#ppt_x"/>
                                          </p:val>
                                        </p:tav>
                                      </p:tavLst>
                                    </p:anim>
                                    <p:anim calcmode="lin" valueType="num">
                                      <p:cBhvr additive="base">
                                        <p:cTn id="64" dur="500" fill="hold"/>
                                        <p:tgtEl>
                                          <p:spTgt spid="39"/>
                                        </p:tgtEl>
                                        <p:attrNameLst>
                                          <p:attrName>ppt_y</p:attrName>
                                        </p:attrNameLst>
                                      </p:cBhvr>
                                      <p:tavLst>
                                        <p:tav tm="0">
                                          <p:val>
                                            <p:strVal val="0-#ppt_h/2"/>
                                          </p:val>
                                        </p:tav>
                                        <p:tav tm="100000">
                                          <p:val>
                                            <p:strVal val="#ppt_y"/>
                                          </p:val>
                                        </p:tav>
                                      </p:tavLst>
                                    </p:anim>
                                  </p:childTnLst>
                                </p:cTn>
                              </p:par>
                              <p:par>
                                <p:cTn id="65" presetID="2" presetClass="entr" presetSubtype="1" fill="hold" nodeType="withEffect">
                                  <p:stCondLst>
                                    <p:cond delay="0"/>
                                  </p:stCondLst>
                                  <p:childTnLst>
                                    <p:set>
                                      <p:cBhvr>
                                        <p:cTn id="66" dur="1" fill="hold">
                                          <p:stCondLst>
                                            <p:cond delay="0"/>
                                          </p:stCondLst>
                                        </p:cTn>
                                        <p:tgtEl>
                                          <p:spTgt spid="40"/>
                                        </p:tgtEl>
                                        <p:attrNameLst>
                                          <p:attrName>style.visibility</p:attrName>
                                        </p:attrNameLst>
                                      </p:cBhvr>
                                      <p:to>
                                        <p:strVal val="visible"/>
                                      </p:to>
                                    </p:set>
                                    <p:anim calcmode="lin" valueType="num">
                                      <p:cBhvr additive="base">
                                        <p:cTn id="67" dur="500" fill="hold"/>
                                        <p:tgtEl>
                                          <p:spTgt spid="40"/>
                                        </p:tgtEl>
                                        <p:attrNameLst>
                                          <p:attrName>ppt_x</p:attrName>
                                        </p:attrNameLst>
                                      </p:cBhvr>
                                      <p:tavLst>
                                        <p:tav tm="0">
                                          <p:val>
                                            <p:strVal val="#ppt_x"/>
                                          </p:val>
                                        </p:tav>
                                        <p:tav tm="100000">
                                          <p:val>
                                            <p:strVal val="#ppt_x"/>
                                          </p:val>
                                        </p:tav>
                                      </p:tavLst>
                                    </p:anim>
                                    <p:anim calcmode="lin" valueType="num">
                                      <p:cBhvr additive="base">
                                        <p:cTn id="68" dur="500" fill="hold"/>
                                        <p:tgtEl>
                                          <p:spTgt spid="40"/>
                                        </p:tgtEl>
                                        <p:attrNameLst>
                                          <p:attrName>ppt_y</p:attrName>
                                        </p:attrNameLst>
                                      </p:cBhvr>
                                      <p:tavLst>
                                        <p:tav tm="0">
                                          <p:val>
                                            <p:strVal val="0-#ppt_h/2"/>
                                          </p:val>
                                        </p:tav>
                                        <p:tav tm="100000">
                                          <p:val>
                                            <p:strVal val="#ppt_y"/>
                                          </p:val>
                                        </p:tav>
                                      </p:tavLst>
                                    </p:anim>
                                  </p:childTnLst>
                                </p:cTn>
                              </p:par>
                              <p:par>
                                <p:cTn id="69" presetID="2" presetClass="entr" presetSubtype="1" fill="hold" nodeType="withEffect">
                                  <p:stCondLst>
                                    <p:cond delay="0"/>
                                  </p:stCondLst>
                                  <p:childTnLst>
                                    <p:set>
                                      <p:cBhvr>
                                        <p:cTn id="70" dur="1" fill="hold">
                                          <p:stCondLst>
                                            <p:cond delay="0"/>
                                          </p:stCondLst>
                                        </p:cTn>
                                        <p:tgtEl>
                                          <p:spTgt spid="41"/>
                                        </p:tgtEl>
                                        <p:attrNameLst>
                                          <p:attrName>style.visibility</p:attrName>
                                        </p:attrNameLst>
                                      </p:cBhvr>
                                      <p:to>
                                        <p:strVal val="visible"/>
                                      </p:to>
                                    </p:set>
                                    <p:anim calcmode="lin" valueType="num">
                                      <p:cBhvr additive="base">
                                        <p:cTn id="71" dur="500" fill="hold"/>
                                        <p:tgtEl>
                                          <p:spTgt spid="41"/>
                                        </p:tgtEl>
                                        <p:attrNameLst>
                                          <p:attrName>ppt_x</p:attrName>
                                        </p:attrNameLst>
                                      </p:cBhvr>
                                      <p:tavLst>
                                        <p:tav tm="0">
                                          <p:val>
                                            <p:strVal val="#ppt_x"/>
                                          </p:val>
                                        </p:tav>
                                        <p:tav tm="100000">
                                          <p:val>
                                            <p:strVal val="#ppt_x"/>
                                          </p:val>
                                        </p:tav>
                                      </p:tavLst>
                                    </p:anim>
                                    <p:anim calcmode="lin" valueType="num">
                                      <p:cBhvr additive="base">
                                        <p:cTn id="72" dur="500" fill="hold"/>
                                        <p:tgtEl>
                                          <p:spTgt spid="41"/>
                                        </p:tgtEl>
                                        <p:attrNameLst>
                                          <p:attrName>ppt_y</p:attrName>
                                        </p:attrNameLst>
                                      </p:cBhvr>
                                      <p:tavLst>
                                        <p:tav tm="0">
                                          <p:val>
                                            <p:strVal val="0-#ppt_h/2"/>
                                          </p:val>
                                        </p:tav>
                                        <p:tav tm="100000">
                                          <p:val>
                                            <p:strVal val="#ppt_y"/>
                                          </p:val>
                                        </p:tav>
                                      </p:tavLst>
                                    </p:anim>
                                  </p:childTnLst>
                                </p:cTn>
                              </p:par>
                              <p:par>
                                <p:cTn id="73" presetID="2" presetClass="entr" presetSubtype="1" fill="hold" nodeType="withEffect">
                                  <p:stCondLst>
                                    <p:cond delay="0"/>
                                  </p:stCondLst>
                                  <p:childTnLst>
                                    <p:set>
                                      <p:cBhvr>
                                        <p:cTn id="74" dur="1" fill="hold">
                                          <p:stCondLst>
                                            <p:cond delay="0"/>
                                          </p:stCondLst>
                                        </p:cTn>
                                        <p:tgtEl>
                                          <p:spTgt spid="43"/>
                                        </p:tgtEl>
                                        <p:attrNameLst>
                                          <p:attrName>style.visibility</p:attrName>
                                        </p:attrNameLst>
                                      </p:cBhvr>
                                      <p:to>
                                        <p:strVal val="visible"/>
                                      </p:to>
                                    </p:set>
                                    <p:anim calcmode="lin" valueType="num">
                                      <p:cBhvr additive="base">
                                        <p:cTn id="75" dur="500" fill="hold"/>
                                        <p:tgtEl>
                                          <p:spTgt spid="43"/>
                                        </p:tgtEl>
                                        <p:attrNameLst>
                                          <p:attrName>ppt_x</p:attrName>
                                        </p:attrNameLst>
                                      </p:cBhvr>
                                      <p:tavLst>
                                        <p:tav tm="0">
                                          <p:val>
                                            <p:strVal val="#ppt_x"/>
                                          </p:val>
                                        </p:tav>
                                        <p:tav tm="100000">
                                          <p:val>
                                            <p:strVal val="#ppt_x"/>
                                          </p:val>
                                        </p:tav>
                                      </p:tavLst>
                                    </p:anim>
                                    <p:anim calcmode="lin" valueType="num">
                                      <p:cBhvr additive="base">
                                        <p:cTn id="76" dur="500" fill="hold"/>
                                        <p:tgtEl>
                                          <p:spTgt spid="43"/>
                                        </p:tgtEl>
                                        <p:attrNameLst>
                                          <p:attrName>ppt_y</p:attrName>
                                        </p:attrNameLst>
                                      </p:cBhvr>
                                      <p:tavLst>
                                        <p:tav tm="0">
                                          <p:val>
                                            <p:strVal val="0-#ppt_h/2"/>
                                          </p:val>
                                        </p:tav>
                                        <p:tav tm="100000">
                                          <p:val>
                                            <p:strVal val="#ppt_y"/>
                                          </p:val>
                                        </p:tav>
                                      </p:tavLst>
                                    </p:anim>
                                  </p:childTnLst>
                                </p:cTn>
                              </p:par>
                              <p:par>
                                <p:cTn id="77" presetID="2" presetClass="entr" presetSubtype="1" fill="hold" nodeType="withEffect">
                                  <p:stCondLst>
                                    <p:cond delay="0"/>
                                  </p:stCondLst>
                                  <p:childTnLst>
                                    <p:set>
                                      <p:cBhvr>
                                        <p:cTn id="78" dur="1" fill="hold">
                                          <p:stCondLst>
                                            <p:cond delay="0"/>
                                          </p:stCondLst>
                                        </p:cTn>
                                        <p:tgtEl>
                                          <p:spTgt spid="44"/>
                                        </p:tgtEl>
                                        <p:attrNameLst>
                                          <p:attrName>style.visibility</p:attrName>
                                        </p:attrNameLst>
                                      </p:cBhvr>
                                      <p:to>
                                        <p:strVal val="visible"/>
                                      </p:to>
                                    </p:set>
                                    <p:anim calcmode="lin" valueType="num">
                                      <p:cBhvr additive="base">
                                        <p:cTn id="79" dur="500" fill="hold"/>
                                        <p:tgtEl>
                                          <p:spTgt spid="44"/>
                                        </p:tgtEl>
                                        <p:attrNameLst>
                                          <p:attrName>ppt_x</p:attrName>
                                        </p:attrNameLst>
                                      </p:cBhvr>
                                      <p:tavLst>
                                        <p:tav tm="0">
                                          <p:val>
                                            <p:strVal val="#ppt_x"/>
                                          </p:val>
                                        </p:tav>
                                        <p:tav tm="100000">
                                          <p:val>
                                            <p:strVal val="#ppt_x"/>
                                          </p:val>
                                        </p:tav>
                                      </p:tavLst>
                                    </p:anim>
                                    <p:anim calcmode="lin" valueType="num">
                                      <p:cBhvr additive="base">
                                        <p:cTn id="80" dur="500" fill="hold"/>
                                        <p:tgtEl>
                                          <p:spTgt spid="44"/>
                                        </p:tgtEl>
                                        <p:attrNameLst>
                                          <p:attrName>ppt_y</p:attrName>
                                        </p:attrNameLst>
                                      </p:cBhvr>
                                      <p:tavLst>
                                        <p:tav tm="0">
                                          <p:val>
                                            <p:strVal val="0-#ppt_h/2"/>
                                          </p:val>
                                        </p:tav>
                                        <p:tav tm="100000">
                                          <p:val>
                                            <p:strVal val="#ppt_y"/>
                                          </p:val>
                                        </p:tav>
                                      </p:tavLst>
                                    </p:anim>
                                  </p:childTnLst>
                                </p:cTn>
                              </p:par>
                              <p:par>
                                <p:cTn id="81" presetID="2" presetClass="entr" presetSubtype="1" fill="hold" nodeType="withEffect">
                                  <p:stCondLst>
                                    <p:cond delay="0"/>
                                  </p:stCondLst>
                                  <p:childTnLst>
                                    <p:set>
                                      <p:cBhvr>
                                        <p:cTn id="82" dur="1" fill="hold">
                                          <p:stCondLst>
                                            <p:cond delay="0"/>
                                          </p:stCondLst>
                                        </p:cTn>
                                        <p:tgtEl>
                                          <p:spTgt spid="45"/>
                                        </p:tgtEl>
                                        <p:attrNameLst>
                                          <p:attrName>style.visibility</p:attrName>
                                        </p:attrNameLst>
                                      </p:cBhvr>
                                      <p:to>
                                        <p:strVal val="visible"/>
                                      </p:to>
                                    </p:set>
                                    <p:anim calcmode="lin" valueType="num">
                                      <p:cBhvr additive="base">
                                        <p:cTn id="83" dur="500" fill="hold"/>
                                        <p:tgtEl>
                                          <p:spTgt spid="45"/>
                                        </p:tgtEl>
                                        <p:attrNameLst>
                                          <p:attrName>ppt_x</p:attrName>
                                        </p:attrNameLst>
                                      </p:cBhvr>
                                      <p:tavLst>
                                        <p:tav tm="0">
                                          <p:val>
                                            <p:strVal val="#ppt_x"/>
                                          </p:val>
                                        </p:tav>
                                        <p:tav tm="100000">
                                          <p:val>
                                            <p:strVal val="#ppt_x"/>
                                          </p:val>
                                        </p:tav>
                                      </p:tavLst>
                                    </p:anim>
                                    <p:anim calcmode="lin" valueType="num">
                                      <p:cBhvr additive="base">
                                        <p:cTn id="84" dur="500" fill="hold"/>
                                        <p:tgtEl>
                                          <p:spTgt spid="45"/>
                                        </p:tgtEl>
                                        <p:attrNameLst>
                                          <p:attrName>ppt_y</p:attrName>
                                        </p:attrNameLst>
                                      </p:cBhvr>
                                      <p:tavLst>
                                        <p:tav tm="0">
                                          <p:val>
                                            <p:strVal val="0-#ppt_h/2"/>
                                          </p:val>
                                        </p:tav>
                                        <p:tav tm="100000">
                                          <p:val>
                                            <p:strVal val="#ppt_y"/>
                                          </p:val>
                                        </p:tav>
                                      </p:tavLst>
                                    </p:anim>
                                  </p:childTnLst>
                                </p:cTn>
                              </p:par>
                              <p:par>
                                <p:cTn id="85" presetID="2" presetClass="entr" presetSubtype="1" fill="hold" nodeType="withEffect">
                                  <p:stCondLst>
                                    <p:cond delay="0"/>
                                  </p:stCondLst>
                                  <p:childTnLst>
                                    <p:set>
                                      <p:cBhvr>
                                        <p:cTn id="86" dur="1" fill="hold">
                                          <p:stCondLst>
                                            <p:cond delay="0"/>
                                          </p:stCondLst>
                                        </p:cTn>
                                        <p:tgtEl>
                                          <p:spTgt spid="46"/>
                                        </p:tgtEl>
                                        <p:attrNameLst>
                                          <p:attrName>style.visibility</p:attrName>
                                        </p:attrNameLst>
                                      </p:cBhvr>
                                      <p:to>
                                        <p:strVal val="visible"/>
                                      </p:to>
                                    </p:set>
                                    <p:anim calcmode="lin" valueType="num">
                                      <p:cBhvr additive="base">
                                        <p:cTn id="87" dur="500" fill="hold"/>
                                        <p:tgtEl>
                                          <p:spTgt spid="46"/>
                                        </p:tgtEl>
                                        <p:attrNameLst>
                                          <p:attrName>ppt_x</p:attrName>
                                        </p:attrNameLst>
                                      </p:cBhvr>
                                      <p:tavLst>
                                        <p:tav tm="0">
                                          <p:val>
                                            <p:strVal val="#ppt_x"/>
                                          </p:val>
                                        </p:tav>
                                        <p:tav tm="100000">
                                          <p:val>
                                            <p:strVal val="#ppt_x"/>
                                          </p:val>
                                        </p:tav>
                                      </p:tavLst>
                                    </p:anim>
                                    <p:anim calcmode="lin" valueType="num">
                                      <p:cBhvr additive="base">
                                        <p:cTn id="88" dur="500" fill="hold"/>
                                        <p:tgtEl>
                                          <p:spTgt spid="46"/>
                                        </p:tgtEl>
                                        <p:attrNameLst>
                                          <p:attrName>ppt_y</p:attrName>
                                        </p:attrNameLst>
                                      </p:cBhvr>
                                      <p:tavLst>
                                        <p:tav tm="0">
                                          <p:val>
                                            <p:strVal val="0-#ppt_h/2"/>
                                          </p:val>
                                        </p:tav>
                                        <p:tav tm="100000">
                                          <p:val>
                                            <p:strVal val="#ppt_y"/>
                                          </p:val>
                                        </p:tav>
                                      </p:tavLst>
                                    </p:anim>
                                  </p:childTnLst>
                                </p:cTn>
                              </p:par>
                              <p:par>
                                <p:cTn id="89" presetID="2" presetClass="entr" presetSubtype="1" fill="hold" nodeType="withEffect">
                                  <p:stCondLst>
                                    <p:cond delay="0"/>
                                  </p:stCondLst>
                                  <p:childTnLst>
                                    <p:set>
                                      <p:cBhvr>
                                        <p:cTn id="90" dur="1" fill="hold">
                                          <p:stCondLst>
                                            <p:cond delay="0"/>
                                          </p:stCondLst>
                                        </p:cTn>
                                        <p:tgtEl>
                                          <p:spTgt spid="47"/>
                                        </p:tgtEl>
                                        <p:attrNameLst>
                                          <p:attrName>style.visibility</p:attrName>
                                        </p:attrNameLst>
                                      </p:cBhvr>
                                      <p:to>
                                        <p:strVal val="visible"/>
                                      </p:to>
                                    </p:set>
                                    <p:anim calcmode="lin" valueType="num">
                                      <p:cBhvr additive="base">
                                        <p:cTn id="91" dur="500" fill="hold"/>
                                        <p:tgtEl>
                                          <p:spTgt spid="47"/>
                                        </p:tgtEl>
                                        <p:attrNameLst>
                                          <p:attrName>ppt_x</p:attrName>
                                        </p:attrNameLst>
                                      </p:cBhvr>
                                      <p:tavLst>
                                        <p:tav tm="0">
                                          <p:val>
                                            <p:strVal val="#ppt_x"/>
                                          </p:val>
                                        </p:tav>
                                        <p:tav tm="100000">
                                          <p:val>
                                            <p:strVal val="#ppt_x"/>
                                          </p:val>
                                        </p:tav>
                                      </p:tavLst>
                                    </p:anim>
                                    <p:anim calcmode="lin" valueType="num">
                                      <p:cBhvr additive="base">
                                        <p:cTn id="92" dur="500" fill="hold"/>
                                        <p:tgtEl>
                                          <p:spTgt spid="47"/>
                                        </p:tgtEl>
                                        <p:attrNameLst>
                                          <p:attrName>ppt_y</p:attrName>
                                        </p:attrNameLst>
                                      </p:cBhvr>
                                      <p:tavLst>
                                        <p:tav tm="0">
                                          <p:val>
                                            <p:strVal val="0-#ppt_h/2"/>
                                          </p:val>
                                        </p:tav>
                                        <p:tav tm="100000">
                                          <p:val>
                                            <p:strVal val="#ppt_y"/>
                                          </p:val>
                                        </p:tav>
                                      </p:tavLst>
                                    </p:anim>
                                  </p:childTnLst>
                                </p:cTn>
                              </p:par>
                              <p:par>
                                <p:cTn id="93" presetID="2" presetClass="entr" presetSubtype="1" fill="hold" nodeType="withEffect">
                                  <p:stCondLst>
                                    <p:cond delay="0"/>
                                  </p:stCondLst>
                                  <p:childTnLst>
                                    <p:set>
                                      <p:cBhvr>
                                        <p:cTn id="94" dur="1" fill="hold">
                                          <p:stCondLst>
                                            <p:cond delay="0"/>
                                          </p:stCondLst>
                                        </p:cTn>
                                        <p:tgtEl>
                                          <p:spTgt spid="52"/>
                                        </p:tgtEl>
                                        <p:attrNameLst>
                                          <p:attrName>style.visibility</p:attrName>
                                        </p:attrNameLst>
                                      </p:cBhvr>
                                      <p:to>
                                        <p:strVal val="visible"/>
                                      </p:to>
                                    </p:set>
                                    <p:anim calcmode="lin" valueType="num">
                                      <p:cBhvr additive="base">
                                        <p:cTn id="95" dur="500" fill="hold"/>
                                        <p:tgtEl>
                                          <p:spTgt spid="52"/>
                                        </p:tgtEl>
                                        <p:attrNameLst>
                                          <p:attrName>ppt_x</p:attrName>
                                        </p:attrNameLst>
                                      </p:cBhvr>
                                      <p:tavLst>
                                        <p:tav tm="0">
                                          <p:val>
                                            <p:strVal val="#ppt_x"/>
                                          </p:val>
                                        </p:tav>
                                        <p:tav tm="100000">
                                          <p:val>
                                            <p:strVal val="#ppt_x"/>
                                          </p:val>
                                        </p:tav>
                                      </p:tavLst>
                                    </p:anim>
                                    <p:anim calcmode="lin" valueType="num">
                                      <p:cBhvr additive="base">
                                        <p:cTn id="96" dur="500" fill="hold"/>
                                        <p:tgtEl>
                                          <p:spTgt spid="52"/>
                                        </p:tgtEl>
                                        <p:attrNameLst>
                                          <p:attrName>ppt_y</p:attrName>
                                        </p:attrNameLst>
                                      </p:cBhvr>
                                      <p:tavLst>
                                        <p:tav tm="0">
                                          <p:val>
                                            <p:strVal val="0-#ppt_h/2"/>
                                          </p:val>
                                        </p:tav>
                                        <p:tav tm="100000">
                                          <p:val>
                                            <p:strVal val="#ppt_y"/>
                                          </p:val>
                                        </p:tav>
                                      </p:tavLst>
                                    </p:anim>
                                  </p:childTnLst>
                                </p:cTn>
                              </p:par>
                              <p:par>
                                <p:cTn id="97" presetID="2" presetClass="entr" presetSubtype="1" fill="hold" nodeType="withEffect">
                                  <p:stCondLst>
                                    <p:cond delay="0"/>
                                  </p:stCondLst>
                                  <p:childTnLst>
                                    <p:set>
                                      <p:cBhvr>
                                        <p:cTn id="98" dur="1" fill="hold">
                                          <p:stCondLst>
                                            <p:cond delay="0"/>
                                          </p:stCondLst>
                                        </p:cTn>
                                        <p:tgtEl>
                                          <p:spTgt spid="53"/>
                                        </p:tgtEl>
                                        <p:attrNameLst>
                                          <p:attrName>style.visibility</p:attrName>
                                        </p:attrNameLst>
                                      </p:cBhvr>
                                      <p:to>
                                        <p:strVal val="visible"/>
                                      </p:to>
                                    </p:set>
                                    <p:anim calcmode="lin" valueType="num">
                                      <p:cBhvr additive="base">
                                        <p:cTn id="99" dur="500" fill="hold"/>
                                        <p:tgtEl>
                                          <p:spTgt spid="53"/>
                                        </p:tgtEl>
                                        <p:attrNameLst>
                                          <p:attrName>ppt_x</p:attrName>
                                        </p:attrNameLst>
                                      </p:cBhvr>
                                      <p:tavLst>
                                        <p:tav tm="0">
                                          <p:val>
                                            <p:strVal val="#ppt_x"/>
                                          </p:val>
                                        </p:tav>
                                        <p:tav tm="100000">
                                          <p:val>
                                            <p:strVal val="#ppt_x"/>
                                          </p:val>
                                        </p:tav>
                                      </p:tavLst>
                                    </p:anim>
                                    <p:anim calcmode="lin" valueType="num">
                                      <p:cBhvr additive="base">
                                        <p:cTn id="100" dur="500" fill="hold"/>
                                        <p:tgtEl>
                                          <p:spTgt spid="53"/>
                                        </p:tgtEl>
                                        <p:attrNameLst>
                                          <p:attrName>ppt_y</p:attrName>
                                        </p:attrNameLst>
                                      </p:cBhvr>
                                      <p:tavLst>
                                        <p:tav tm="0">
                                          <p:val>
                                            <p:strVal val="0-#ppt_h/2"/>
                                          </p:val>
                                        </p:tav>
                                        <p:tav tm="100000">
                                          <p:val>
                                            <p:strVal val="#ppt_y"/>
                                          </p:val>
                                        </p:tav>
                                      </p:tavLst>
                                    </p:anim>
                                  </p:childTnLst>
                                </p:cTn>
                              </p:par>
                              <p:par>
                                <p:cTn id="101" presetID="2" presetClass="entr" presetSubtype="1" fill="hold" nodeType="withEffect">
                                  <p:stCondLst>
                                    <p:cond delay="0"/>
                                  </p:stCondLst>
                                  <p:childTnLst>
                                    <p:set>
                                      <p:cBhvr>
                                        <p:cTn id="102" dur="1" fill="hold">
                                          <p:stCondLst>
                                            <p:cond delay="0"/>
                                          </p:stCondLst>
                                        </p:cTn>
                                        <p:tgtEl>
                                          <p:spTgt spid="54"/>
                                        </p:tgtEl>
                                        <p:attrNameLst>
                                          <p:attrName>style.visibility</p:attrName>
                                        </p:attrNameLst>
                                      </p:cBhvr>
                                      <p:to>
                                        <p:strVal val="visible"/>
                                      </p:to>
                                    </p:set>
                                    <p:anim calcmode="lin" valueType="num">
                                      <p:cBhvr additive="base">
                                        <p:cTn id="103" dur="500" fill="hold"/>
                                        <p:tgtEl>
                                          <p:spTgt spid="54"/>
                                        </p:tgtEl>
                                        <p:attrNameLst>
                                          <p:attrName>ppt_x</p:attrName>
                                        </p:attrNameLst>
                                      </p:cBhvr>
                                      <p:tavLst>
                                        <p:tav tm="0">
                                          <p:val>
                                            <p:strVal val="#ppt_x"/>
                                          </p:val>
                                        </p:tav>
                                        <p:tav tm="100000">
                                          <p:val>
                                            <p:strVal val="#ppt_x"/>
                                          </p:val>
                                        </p:tav>
                                      </p:tavLst>
                                    </p:anim>
                                    <p:anim calcmode="lin" valueType="num">
                                      <p:cBhvr additive="base">
                                        <p:cTn id="104" dur="500" fill="hold"/>
                                        <p:tgtEl>
                                          <p:spTgt spid="54"/>
                                        </p:tgtEl>
                                        <p:attrNameLst>
                                          <p:attrName>ppt_y</p:attrName>
                                        </p:attrNameLst>
                                      </p:cBhvr>
                                      <p:tavLst>
                                        <p:tav tm="0">
                                          <p:val>
                                            <p:strVal val="0-#ppt_h/2"/>
                                          </p:val>
                                        </p:tav>
                                        <p:tav tm="100000">
                                          <p:val>
                                            <p:strVal val="#ppt_y"/>
                                          </p:val>
                                        </p:tav>
                                      </p:tavLst>
                                    </p:anim>
                                  </p:childTnLst>
                                </p:cTn>
                              </p:par>
                              <p:par>
                                <p:cTn id="105" presetID="2" presetClass="entr" presetSubtype="1" fill="hold" nodeType="withEffect">
                                  <p:stCondLst>
                                    <p:cond delay="0"/>
                                  </p:stCondLst>
                                  <p:childTnLst>
                                    <p:set>
                                      <p:cBhvr>
                                        <p:cTn id="106" dur="1" fill="hold">
                                          <p:stCondLst>
                                            <p:cond delay="0"/>
                                          </p:stCondLst>
                                        </p:cTn>
                                        <p:tgtEl>
                                          <p:spTgt spid="55"/>
                                        </p:tgtEl>
                                        <p:attrNameLst>
                                          <p:attrName>style.visibility</p:attrName>
                                        </p:attrNameLst>
                                      </p:cBhvr>
                                      <p:to>
                                        <p:strVal val="visible"/>
                                      </p:to>
                                    </p:set>
                                    <p:anim calcmode="lin" valueType="num">
                                      <p:cBhvr additive="base">
                                        <p:cTn id="107" dur="500" fill="hold"/>
                                        <p:tgtEl>
                                          <p:spTgt spid="55"/>
                                        </p:tgtEl>
                                        <p:attrNameLst>
                                          <p:attrName>ppt_x</p:attrName>
                                        </p:attrNameLst>
                                      </p:cBhvr>
                                      <p:tavLst>
                                        <p:tav tm="0">
                                          <p:val>
                                            <p:strVal val="#ppt_x"/>
                                          </p:val>
                                        </p:tav>
                                        <p:tav tm="100000">
                                          <p:val>
                                            <p:strVal val="#ppt_x"/>
                                          </p:val>
                                        </p:tav>
                                      </p:tavLst>
                                    </p:anim>
                                    <p:anim calcmode="lin" valueType="num">
                                      <p:cBhvr additive="base">
                                        <p:cTn id="108" dur="500" fill="hold"/>
                                        <p:tgtEl>
                                          <p:spTgt spid="55"/>
                                        </p:tgtEl>
                                        <p:attrNameLst>
                                          <p:attrName>ppt_y</p:attrName>
                                        </p:attrNameLst>
                                      </p:cBhvr>
                                      <p:tavLst>
                                        <p:tav tm="0">
                                          <p:val>
                                            <p:strVal val="0-#ppt_h/2"/>
                                          </p:val>
                                        </p:tav>
                                        <p:tav tm="100000">
                                          <p:val>
                                            <p:strVal val="#ppt_y"/>
                                          </p:val>
                                        </p:tav>
                                      </p:tavLst>
                                    </p:anim>
                                  </p:childTnLst>
                                </p:cTn>
                              </p:par>
                              <p:par>
                                <p:cTn id="109" presetID="2" presetClass="entr" presetSubtype="1" fill="hold" nodeType="withEffect">
                                  <p:stCondLst>
                                    <p:cond delay="0"/>
                                  </p:stCondLst>
                                  <p:childTnLst>
                                    <p:set>
                                      <p:cBhvr>
                                        <p:cTn id="110" dur="1" fill="hold">
                                          <p:stCondLst>
                                            <p:cond delay="0"/>
                                          </p:stCondLst>
                                        </p:cTn>
                                        <p:tgtEl>
                                          <p:spTgt spid="56"/>
                                        </p:tgtEl>
                                        <p:attrNameLst>
                                          <p:attrName>style.visibility</p:attrName>
                                        </p:attrNameLst>
                                      </p:cBhvr>
                                      <p:to>
                                        <p:strVal val="visible"/>
                                      </p:to>
                                    </p:set>
                                    <p:anim calcmode="lin" valueType="num">
                                      <p:cBhvr additive="base">
                                        <p:cTn id="111" dur="500" fill="hold"/>
                                        <p:tgtEl>
                                          <p:spTgt spid="56"/>
                                        </p:tgtEl>
                                        <p:attrNameLst>
                                          <p:attrName>ppt_x</p:attrName>
                                        </p:attrNameLst>
                                      </p:cBhvr>
                                      <p:tavLst>
                                        <p:tav tm="0">
                                          <p:val>
                                            <p:strVal val="#ppt_x"/>
                                          </p:val>
                                        </p:tav>
                                        <p:tav tm="100000">
                                          <p:val>
                                            <p:strVal val="#ppt_x"/>
                                          </p:val>
                                        </p:tav>
                                      </p:tavLst>
                                    </p:anim>
                                    <p:anim calcmode="lin" valueType="num">
                                      <p:cBhvr additive="base">
                                        <p:cTn id="112" dur="500" fill="hold"/>
                                        <p:tgtEl>
                                          <p:spTgt spid="56"/>
                                        </p:tgtEl>
                                        <p:attrNameLst>
                                          <p:attrName>ppt_y</p:attrName>
                                        </p:attrNameLst>
                                      </p:cBhvr>
                                      <p:tavLst>
                                        <p:tav tm="0">
                                          <p:val>
                                            <p:strVal val="0-#ppt_h/2"/>
                                          </p:val>
                                        </p:tav>
                                        <p:tav tm="100000">
                                          <p:val>
                                            <p:strVal val="#ppt_y"/>
                                          </p:val>
                                        </p:tav>
                                      </p:tavLst>
                                    </p:anim>
                                  </p:childTnLst>
                                </p:cTn>
                              </p:par>
                              <p:par>
                                <p:cTn id="113" presetID="2" presetClass="entr" presetSubtype="1" fill="hold" nodeType="withEffect">
                                  <p:stCondLst>
                                    <p:cond delay="0"/>
                                  </p:stCondLst>
                                  <p:childTnLst>
                                    <p:set>
                                      <p:cBhvr>
                                        <p:cTn id="114" dur="1" fill="hold">
                                          <p:stCondLst>
                                            <p:cond delay="0"/>
                                          </p:stCondLst>
                                        </p:cTn>
                                        <p:tgtEl>
                                          <p:spTgt spid="57"/>
                                        </p:tgtEl>
                                        <p:attrNameLst>
                                          <p:attrName>style.visibility</p:attrName>
                                        </p:attrNameLst>
                                      </p:cBhvr>
                                      <p:to>
                                        <p:strVal val="visible"/>
                                      </p:to>
                                    </p:set>
                                    <p:anim calcmode="lin" valueType="num">
                                      <p:cBhvr additive="base">
                                        <p:cTn id="115" dur="500" fill="hold"/>
                                        <p:tgtEl>
                                          <p:spTgt spid="57"/>
                                        </p:tgtEl>
                                        <p:attrNameLst>
                                          <p:attrName>ppt_x</p:attrName>
                                        </p:attrNameLst>
                                      </p:cBhvr>
                                      <p:tavLst>
                                        <p:tav tm="0">
                                          <p:val>
                                            <p:strVal val="#ppt_x"/>
                                          </p:val>
                                        </p:tav>
                                        <p:tav tm="100000">
                                          <p:val>
                                            <p:strVal val="#ppt_x"/>
                                          </p:val>
                                        </p:tav>
                                      </p:tavLst>
                                    </p:anim>
                                    <p:anim calcmode="lin" valueType="num">
                                      <p:cBhvr additive="base">
                                        <p:cTn id="116" dur="500" fill="hold"/>
                                        <p:tgtEl>
                                          <p:spTgt spid="57"/>
                                        </p:tgtEl>
                                        <p:attrNameLst>
                                          <p:attrName>ppt_y</p:attrName>
                                        </p:attrNameLst>
                                      </p:cBhvr>
                                      <p:tavLst>
                                        <p:tav tm="0">
                                          <p:val>
                                            <p:strVal val="0-#ppt_h/2"/>
                                          </p:val>
                                        </p:tav>
                                        <p:tav tm="100000">
                                          <p:val>
                                            <p:strVal val="#ppt_y"/>
                                          </p:val>
                                        </p:tav>
                                      </p:tavLst>
                                    </p:anim>
                                  </p:childTnLst>
                                </p:cTn>
                              </p:par>
                              <p:par>
                                <p:cTn id="117" presetID="2" presetClass="entr" presetSubtype="1" fill="hold" nodeType="withEffect">
                                  <p:stCondLst>
                                    <p:cond delay="0"/>
                                  </p:stCondLst>
                                  <p:childTnLst>
                                    <p:set>
                                      <p:cBhvr>
                                        <p:cTn id="118" dur="1" fill="hold">
                                          <p:stCondLst>
                                            <p:cond delay="0"/>
                                          </p:stCondLst>
                                        </p:cTn>
                                        <p:tgtEl>
                                          <p:spTgt spid="1035"/>
                                        </p:tgtEl>
                                        <p:attrNameLst>
                                          <p:attrName>style.visibility</p:attrName>
                                        </p:attrNameLst>
                                      </p:cBhvr>
                                      <p:to>
                                        <p:strVal val="visible"/>
                                      </p:to>
                                    </p:set>
                                    <p:anim calcmode="lin" valueType="num">
                                      <p:cBhvr additive="base">
                                        <p:cTn id="119" dur="500" fill="hold"/>
                                        <p:tgtEl>
                                          <p:spTgt spid="1035"/>
                                        </p:tgtEl>
                                        <p:attrNameLst>
                                          <p:attrName>ppt_x</p:attrName>
                                        </p:attrNameLst>
                                      </p:cBhvr>
                                      <p:tavLst>
                                        <p:tav tm="0">
                                          <p:val>
                                            <p:strVal val="#ppt_x"/>
                                          </p:val>
                                        </p:tav>
                                        <p:tav tm="100000">
                                          <p:val>
                                            <p:strVal val="#ppt_x"/>
                                          </p:val>
                                        </p:tav>
                                      </p:tavLst>
                                    </p:anim>
                                    <p:anim calcmode="lin" valueType="num">
                                      <p:cBhvr additive="base">
                                        <p:cTn id="120" dur="500" fill="hold"/>
                                        <p:tgtEl>
                                          <p:spTgt spid="1035"/>
                                        </p:tgtEl>
                                        <p:attrNameLst>
                                          <p:attrName>ppt_y</p:attrName>
                                        </p:attrNameLst>
                                      </p:cBhvr>
                                      <p:tavLst>
                                        <p:tav tm="0">
                                          <p:val>
                                            <p:strVal val="0-#ppt_h/2"/>
                                          </p:val>
                                        </p:tav>
                                        <p:tav tm="100000">
                                          <p:val>
                                            <p:strVal val="#ppt_y"/>
                                          </p:val>
                                        </p:tav>
                                      </p:tavLst>
                                    </p:anim>
                                  </p:childTnLst>
                                </p:cTn>
                              </p:par>
                              <p:par>
                                <p:cTn id="121" presetID="2" presetClass="entr" presetSubtype="1" fill="hold" nodeType="withEffect">
                                  <p:stCondLst>
                                    <p:cond delay="0"/>
                                  </p:stCondLst>
                                  <p:childTnLst>
                                    <p:set>
                                      <p:cBhvr>
                                        <p:cTn id="122" dur="1" fill="hold">
                                          <p:stCondLst>
                                            <p:cond delay="0"/>
                                          </p:stCondLst>
                                        </p:cTn>
                                        <p:tgtEl>
                                          <p:spTgt spid="1038"/>
                                        </p:tgtEl>
                                        <p:attrNameLst>
                                          <p:attrName>style.visibility</p:attrName>
                                        </p:attrNameLst>
                                      </p:cBhvr>
                                      <p:to>
                                        <p:strVal val="visible"/>
                                      </p:to>
                                    </p:set>
                                    <p:anim calcmode="lin" valueType="num">
                                      <p:cBhvr additive="base">
                                        <p:cTn id="123" dur="500" fill="hold"/>
                                        <p:tgtEl>
                                          <p:spTgt spid="1038"/>
                                        </p:tgtEl>
                                        <p:attrNameLst>
                                          <p:attrName>ppt_x</p:attrName>
                                        </p:attrNameLst>
                                      </p:cBhvr>
                                      <p:tavLst>
                                        <p:tav tm="0">
                                          <p:val>
                                            <p:strVal val="#ppt_x"/>
                                          </p:val>
                                        </p:tav>
                                        <p:tav tm="100000">
                                          <p:val>
                                            <p:strVal val="#ppt_x"/>
                                          </p:val>
                                        </p:tav>
                                      </p:tavLst>
                                    </p:anim>
                                    <p:anim calcmode="lin" valueType="num">
                                      <p:cBhvr additive="base">
                                        <p:cTn id="124" dur="500" fill="hold"/>
                                        <p:tgtEl>
                                          <p:spTgt spid="1038"/>
                                        </p:tgtEl>
                                        <p:attrNameLst>
                                          <p:attrName>ppt_y</p:attrName>
                                        </p:attrNameLst>
                                      </p:cBhvr>
                                      <p:tavLst>
                                        <p:tav tm="0">
                                          <p:val>
                                            <p:strVal val="0-#ppt_h/2"/>
                                          </p:val>
                                        </p:tav>
                                        <p:tav tm="100000">
                                          <p:val>
                                            <p:strVal val="#ppt_y"/>
                                          </p:val>
                                        </p:tav>
                                      </p:tavLst>
                                    </p:anim>
                                  </p:childTnLst>
                                </p:cTn>
                              </p:par>
                              <p:par>
                                <p:cTn id="125" presetID="2" presetClass="entr" presetSubtype="1" fill="hold" nodeType="withEffect">
                                  <p:stCondLst>
                                    <p:cond delay="0"/>
                                  </p:stCondLst>
                                  <p:childTnLst>
                                    <p:set>
                                      <p:cBhvr>
                                        <p:cTn id="126" dur="1" fill="hold">
                                          <p:stCondLst>
                                            <p:cond delay="0"/>
                                          </p:stCondLst>
                                        </p:cTn>
                                        <p:tgtEl>
                                          <p:spTgt spid="1041"/>
                                        </p:tgtEl>
                                        <p:attrNameLst>
                                          <p:attrName>style.visibility</p:attrName>
                                        </p:attrNameLst>
                                      </p:cBhvr>
                                      <p:to>
                                        <p:strVal val="visible"/>
                                      </p:to>
                                    </p:set>
                                    <p:anim calcmode="lin" valueType="num">
                                      <p:cBhvr additive="base">
                                        <p:cTn id="127" dur="500" fill="hold"/>
                                        <p:tgtEl>
                                          <p:spTgt spid="1041"/>
                                        </p:tgtEl>
                                        <p:attrNameLst>
                                          <p:attrName>ppt_x</p:attrName>
                                        </p:attrNameLst>
                                      </p:cBhvr>
                                      <p:tavLst>
                                        <p:tav tm="0">
                                          <p:val>
                                            <p:strVal val="#ppt_x"/>
                                          </p:val>
                                        </p:tav>
                                        <p:tav tm="100000">
                                          <p:val>
                                            <p:strVal val="#ppt_x"/>
                                          </p:val>
                                        </p:tav>
                                      </p:tavLst>
                                    </p:anim>
                                    <p:anim calcmode="lin" valueType="num">
                                      <p:cBhvr additive="base">
                                        <p:cTn id="128" dur="500" fill="hold"/>
                                        <p:tgtEl>
                                          <p:spTgt spid="1041"/>
                                        </p:tgtEl>
                                        <p:attrNameLst>
                                          <p:attrName>ppt_y</p:attrName>
                                        </p:attrNameLst>
                                      </p:cBhvr>
                                      <p:tavLst>
                                        <p:tav tm="0">
                                          <p:val>
                                            <p:strVal val="0-#ppt_h/2"/>
                                          </p:val>
                                        </p:tav>
                                        <p:tav tm="100000">
                                          <p:val>
                                            <p:strVal val="#ppt_y"/>
                                          </p:val>
                                        </p:tav>
                                      </p:tavLst>
                                    </p:anim>
                                  </p:childTnLst>
                                </p:cTn>
                              </p:par>
                              <p:par>
                                <p:cTn id="129" presetID="2" presetClass="entr" presetSubtype="1" fill="hold" nodeType="withEffect">
                                  <p:stCondLst>
                                    <p:cond delay="0"/>
                                  </p:stCondLst>
                                  <p:childTnLst>
                                    <p:set>
                                      <p:cBhvr>
                                        <p:cTn id="130" dur="1" fill="hold">
                                          <p:stCondLst>
                                            <p:cond delay="0"/>
                                          </p:stCondLst>
                                        </p:cTn>
                                        <p:tgtEl>
                                          <p:spTgt spid="1044"/>
                                        </p:tgtEl>
                                        <p:attrNameLst>
                                          <p:attrName>style.visibility</p:attrName>
                                        </p:attrNameLst>
                                      </p:cBhvr>
                                      <p:to>
                                        <p:strVal val="visible"/>
                                      </p:to>
                                    </p:set>
                                    <p:anim calcmode="lin" valueType="num">
                                      <p:cBhvr additive="base">
                                        <p:cTn id="131" dur="500" fill="hold"/>
                                        <p:tgtEl>
                                          <p:spTgt spid="1044"/>
                                        </p:tgtEl>
                                        <p:attrNameLst>
                                          <p:attrName>ppt_x</p:attrName>
                                        </p:attrNameLst>
                                      </p:cBhvr>
                                      <p:tavLst>
                                        <p:tav tm="0">
                                          <p:val>
                                            <p:strVal val="#ppt_x"/>
                                          </p:val>
                                        </p:tav>
                                        <p:tav tm="100000">
                                          <p:val>
                                            <p:strVal val="#ppt_x"/>
                                          </p:val>
                                        </p:tav>
                                      </p:tavLst>
                                    </p:anim>
                                    <p:anim calcmode="lin" valueType="num">
                                      <p:cBhvr additive="base">
                                        <p:cTn id="132" dur="500" fill="hold"/>
                                        <p:tgtEl>
                                          <p:spTgt spid="1044"/>
                                        </p:tgtEl>
                                        <p:attrNameLst>
                                          <p:attrName>ppt_y</p:attrName>
                                        </p:attrNameLst>
                                      </p:cBhvr>
                                      <p:tavLst>
                                        <p:tav tm="0">
                                          <p:val>
                                            <p:strVal val="0-#ppt_h/2"/>
                                          </p:val>
                                        </p:tav>
                                        <p:tav tm="100000">
                                          <p:val>
                                            <p:strVal val="#ppt_y"/>
                                          </p:val>
                                        </p:tav>
                                      </p:tavLst>
                                    </p:anim>
                                  </p:childTnLst>
                                </p:cTn>
                              </p:par>
                              <p:par>
                                <p:cTn id="133" presetID="2" presetClass="entr" presetSubtype="1" fill="hold" nodeType="withEffect">
                                  <p:stCondLst>
                                    <p:cond delay="0"/>
                                  </p:stCondLst>
                                  <p:childTnLst>
                                    <p:set>
                                      <p:cBhvr>
                                        <p:cTn id="134" dur="1" fill="hold">
                                          <p:stCondLst>
                                            <p:cond delay="0"/>
                                          </p:stCondLst>
                                        </p:cTn>
                                        <p:tgtEl>
                                          <p:spTgt spid="1047"/>
                                        </p:tgtEl>
                                        <p:attrNameLst>
                                          <p:attrName>style.visibility</p:attrName>
                                        </p:attrNameLst>
                                      </p:cBhvr>
                                      <p:to>
                                        <p:strVal val="visible"/>
                                      </p:to>
                                    </p:set>
                                    <p:anim calcmode="lin" valueType="num">
                                      <p:cBhvr additive="base">
                                        <p:cTn id="135" dur="500" fill="hold"/>
                                        <p:tgtEl>
                                          <p:spTgt spid="1047"/>
                                        </p:tgtEl>
                                        <p:attrNameLst>
                                          <p:attrName>ppt_x</p:attrName>
                                        </p:attrNameLst>
                                      </p:cBhvr>
                                      <p:tavLst>
                                        <p:tav tm="0">
                                          <p:val>
                                            <p:strVal val="#ppt_x"/>
                                          </p:val>
                                        </p:tav>
                                        <p:tav tm="100000">
                                          <p:val>
                                            <p:strVal val="#ppt_x"/>
                                          </p:val>
                                        </p:tav>
                                      </p:tavLst>
                                    </p:anim>
                                    <p:anim calcmode="lin" valueType="num">
                                      <p:cBhvr additive="base">
                                        <p:cTn id="136" dur="500" fill="hold"/>
                                        <p:tgtEl>
                                          <p:spTgt spid="1047"/>
                                        </p:tgtEl>
                                        <p:attrNameLst>
                                          <p:attrName>ppt_y</p:attrName>
                                        </p:attrNameLst>
                                      </p:cBhvr>
                                      <p:tavLst>
                                        <p:tav tm="0">
                                          <p:val>
                                            <p:strVal val="0-#ppt_h/2"/>
                                          </p:val>
                                        </p:tav>
                                        <p:tav tm="100000">
                                          <p:val>
                                            <p:strVal val="#ppt_y"/>
                                          </p:val>
                                        </p:tav>
                                      </p:tavLst>
                                    </p:anim>
                                  </p:childTnLst>
                                </p:cTn>
                              </p:par>
                              <p:par>
                                <p:cTn id="137" presetID="2" presetClass="entr" presetSubtype="1" fill="hold" nodeType="withEffect">
                                  <p:stCondLst>
                                    <p:cond delay="0"/>
                                  </p:stCondLst>
                                  <p:childTnLst>
                                    <p:set>
                                      <p:cBhvr>
                                        <p:cTn id="138" dur="1" fill="hold">
                                          <p:stCondLst>
                                            <p:cond delay="0"/>
                                          </p:stCondLst>
                                        </p:cTn>
                                        <p:tgtEl>
                                          <p:spTgt spid="1050"/>
                                        </p:tgtEl>
                                        <p:attrNameLst>
                                          <p:attrName>style.visibility</p:attrName>
                                        </p:attrNameLst>
                                      </p:cBhvr>
                                      <p:to>
                                        <p:strVal val="visible"/>
                                      </p:to>
                                    </p:set>
                                    <p:anim calcmode="lin" valueType="num">
                                      <p:cBhvr additive="base">
                                        <p:cTn id="139" dur="500" fill="hold"/>
                                        <p:tgtEl>
                                          <p:spTgt spid="1050"/>
                                        </p:tgtEl>
                                        <p:attrNameLst>
                                          <p:attrName>ppt_x</p:attrName>
                                        </p:attrNameLst>
                                      </p:cBhvr>
                                      <p:tavLst>
                                        <p:tav tm="0">
                                          <p:val>
                                            <p:strVal val="#ppt_x"/>
                                          </p:val>
                                        </p:tav>
                                        <p:tav tm="100000">
                                          <p:val>
                                            <p:strVal val="#ppt_x"/>
                                          </p:val>
                                        </p:tav>
                                      </p:tavLst>
                                    </p:anim>
                                    <p:anim calcmode="lin" valueType="num">
                                      <p:cBhvr additive="base">
                                        <p:cTn id="140" dur="500" fill="hold"/>
                                        <p:tgtEl>
                                          <p:spTgt spid="1050"/>
                                        </p:tgtEl>
                                        <p:attrNameLst>
                                          <p:attrName>ppt_y</p:attrName>
                                        </p:attrNameLst>
                                      </p:cBhvr>
                                      <p:tavLst>
                                        <p:tav tm="0">
                                          <p:val>
                                            <p:strVal val="0-#ppt_h/2"/>
                                          </p:val>
                                        </p:tav>
                                        <p:tav tm="100000">
                                          <p:val>
                                            <p:strVal val="#ppt_y"/>
                                          </p:val>
                                        </p:tav>
                                      </p:tavLst>
                                    </p:anim>
                                  </p:childTnLst>
                                </p:cTn>
                              </p:par>
                              <p:par>
                                <p:cTn id="141" presetID="2" presetClass="entr" presetSubtype="8" fill="hold" nodeType="withEffect">
                                  <p:stCondLst>
                                    <p:cond delay="0"/>
                                  </p:stCondLst>
                                  <p:childTnLst>
                                    <p:set>
                                      <p:cBhvr>
                                        <p:cTn id="142" dur="1" fill="hold">
                                          <p:stCondLst>
                                            <p:cond delay="0"/>
                                          </p:stCondLst>
                                        </p:cTn>
                                        <p:tgtEl>
                                          <p:spTgt spid="58"/>
                                        </p:tgtEl>
                                        <p:attrNameLst>
                                          <p:attrName>style.visibility</p:attrName>
                                        </p:attrNameLst>
                                      </p:cBhvr>
                                      <p:to>
                                        <p:strVal val="visible"/>
                                      </p:to>
                                    </p:set>
                                    <p:anim calcmode="lin" valueType="num">
                                      <p:cBhvr additive="base">
                                        <p:cTn id="143" dur="500" fill="hold"/>
                                        <p:tgtEl>
                                          <p:spTgt spid="58"/>
                                        </p:tgtEl>
                                        <p:attrNameLst>
                                          <p:attrName>ppt_x</p:attrName>
                                        </p:attrNameLst>
                                      </p:cBhvr>
                                      <p:tavLst>
                                        <p:tav tm="0">
                                          <p:val>
                                            <p:strVal val="0-#ppt_w/2"/>
                                          </p:val>
                                        </p:tav>
                                        <p:tav tm="100000">
                                          <p:val>
                                            <p:strVal val="#ppt_x"/>
                                          </p:val>
                                        </p:tav>
                                      </p:tavLst>
                                    </p:anim>
                                    <p:anim calcmode="lin" valueType="num">
                                      <p:cBhvr additive="base">
                                        <p:cTn id="144" dur="500" fill="hold"/>
                                        <p:tgtEl>
                                          <p:spTgt spid="58"/>
                                        </p:tgtEl>
                                        <p:attrNameLst>
                                          <p:attrName>ppt_y</p:attrName>
                                        </p:attrNameLst>
                                      </p:cBhvr>
                                      <p:tavLst>
                                        <p:tav tm="0">
                                          <p:val>
                                            <p:strVal val="#ppt_y"/>
                                          </p:val>
                                        </p:tav>
                                        <p:tav tm="100000">
                                          <p:val>
                                            <p:strVal val="#ppt_y"/>
                                          </p:val>
                                        </p:tav>
                                      </p:tavLst>
                                    </p:anim>
                                  </p:childTnLst>
                                </p:cTn>
                              </p:par>
                              <p:par>
                                <p:cTn id="145" presetID="2" presetClass="entr" presetSubtype="4" fill="hold" nodeType="withEffect">
                                  <p:stCondLst>
                                    <p:cond delay="0"/>
                                  </p:stCondLst>
                                  <p:childTnLst>
                                    <p:set>
                                      <p:cBhvr>
                                        <p:cTn id="146" dur="1" fill="hold">
                                          <p:stCondLst>
                                            <p:cond delay="0"/>
                                          </p:stCondLst>
                                        </p:cTn>
                                        <p:tgtEl>
                                          <p:spTgt spid="1048"/>
                                        </p:tgtEl>
                                        <p:attrNameLst>
                                          <p:attrName>style.visibility</p:attrName>
                                        </p:attrNameLst>
                                      </p:cBhvr>
                                      <p:to>
                                        <p:strVal val="visible"/>
                                      </p:to>
                                    </p:set>
                                    <p:anim calcmode="lin" valueType="num">
                                      <p:cBhvr additive="base">
                                        <p:cTn id="147" dur="500" fill="hold"/>
                                        <p:tgtEl>
                                          <p:spTgt spid="1048"/>
                                        </p:tgtEl>
                                        <p:attrNameLst>
                                          <p:attrName>ppt_x</p:attrName>
                                        </p:attrNameLst>
                                      </p:cBhvr>
                                      <p:tavLst>
                                        <p:tav tm="0">
                                          <p:val>
                                            <p:strVal val="#ppt_x"/>
                                          </p:val>
                                        </p:tav>
                                        <p:tav tm="100000">
                                          <p:val>
                                            <p:strVal val="#ppt_x"/>
                                          </p:val>
                                        </p:tav>
                                      </p:tavLst>
                                    </p:anim>
                                    <p:anim calcmode="lin" valueType="num">
                                      <p:cBhvr additive="base">
                                        <p:cTn id="148" dur="500" fill="hold"/>
                                        <p:tgtEl>
                                          <p:spTgt spid="10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l="-12000" r="-12000"/>
          </a:stretch>
        </a:blip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a:xfrm>
            <a:off x="428596" y="0"/>
            <a:ext cx="8229600" cy="1143000"/>
          </a:xfrm>
        </p:spPr>
        <p:txBody>
          <a:bodyPr>
            <a:normAutofit/>
          </a:bodyPr>
          <a:lstStyle/>
          <a:p>
            <a:r>
              <a:rPr lang="it-IT" sz="2400" b="1" dirty="0" smtClean="0">
                <a:latin typeface="Sydnie" pitchFamily="2" charset="0"/>
              </a:rPr>
              <a:t>Formulazione del problema e acquisizione dei dati</a:t>
            </a:r>
            <a:endParaRPr lang="it-IT" sz="2400" dirty="0">
              <a:latin typeface="Sydnie" pitchFamily="2" charset="0"/>
            </a:endParaRPr>
          </a:p>
        </p:txBody>
      </p:sp>
      <p:sp>
        <p:nvSpPr>
          <p:cNvPr id="3" name="Segnaposto contenuto 2"/>
          <p:cNvSpPr>
            <a:spLocks noGrp="1"/>
          </p:cNvSpPr>
          <p:nvPr>
            <p:ph idx="1"/>
          </p:nvPr>
        </p:nvSpPr>
        <p:spPr>
          <a:xfrm>
            <a:off x="0" y="1142984"/>
            <a:ext cx="8686800" cy="4900633"/>
          </a:xfrm>
        </p:spPr>
        <p:txBody>
          <a:bodyPr>
            <a:normAutofit fontScale="55000" lnSpcReduction="20000"/>
          </a:bodyPr>
          <a:lstStyle/>
          <a:p>
            <a:pPr algn="just">
              <a:buNone/>
            </a:pPr>
            <a:r>
              <a:rPr lang="it-IT" dirty="0" smtClean="0"/>
              <a:t>       I problemi che si affronteranno in questo capitolo sono già ben formulati e i dati che vi compaiono sono ben definiti. Il problema scaturisce dal bisogno di ottenere un certo risultato, ovvero proseguire un certo obiettivo, il miglior possibile, ma non è detto che si conoscono tutte le quantità, le variabili e le relazioni da cui dipendono i possibili risultati finali. Quindi, per poter decidere, è necessario dapprima definire chiaramente l</a:t>
            </a:r>
            <a:r>
              <a:rPr lang="it-IT" b="1" dirty="0" smtClean="0"/>
              <a:t>’obiettivo</a:t>
            </a:r>
            <a:r>
              <a:rPr lang="it-IT" dirty="0" smtClean="0"/>
              <a:t> che si vuole raggiungere, quindi </a:t>
            </a:r>
            <a:r>
              <a:rPr lang="it-IT" b="1" dirty="0" smtClean="0"/>
              <a:t>individuare tutte le possibili alternative fra le quali scegliere</a:t>
            </a:r>
            <a:r>
              <a:rPr lang="it-IT" dirty="0" smtClean="0"/>
              <a:t>. Per definire tutte le possibili decisioni, occorre possedere informazioni, ossia conoscere dati che solo tramite indagini statistiche è possibile ottenere. Un’azienda, ad esempio, intende a massimizzare l’utile che deriva dalla produzione di un certo bene, deve acquistare dati relativi sia ai costi di produzione sia alle vendite; quanto meno dovrà raccogliere informazioni relative ai seguenti dati: - costi fissi; - costi variabili; - prezzo di vendita.  Solo conoscendo questi dati, è possibile stimare la funzione utile e quindi essere nelle condizioni di poter affrontare il problema(</a:t>
            </a:r>
            <a:r>
              <a:rPr lang="it-IT" dirty="0" smtClean="0">
                <a:hlinkClick r:id="rId3" action="ppaction://hlinksldjump"/>
              </a:rPr>
              <a:t>*</a:t>
            </a:r>
            <a:r>
              <a:rPr lang="it-IT" dirty="0" smtClean="0"/>
              <a:t>). Per formalizzare un problema di ricerca operativa occorre individuare la </a:t>
            </a:r>
            <a:r>
              <a:rPr lang="it-IT" b="1" dirty="0" smtClean="0"/>
              <a:t>funzione obiettivo</a:t>
            </a:r>
            <a:r>
              <a:rPr lang="it-IT" dirty="0" smtClean="0"/>
              <a:t>, cioè quale quantità si deve ottimizzare, ossia rendere massima o minima. Dopodiché, individuare le variabili da cui dipende la funzione obiettivo, chiamate </a:t>
            </a:r>
            <a:r>
              <a:rPr lang="it-IT" b="1" dirty="0" smtClean="0"/>
              <a:t>variabili d’azione</a:t>
            </a:r>
            <a:r>
              <a:rPr lang="it-IT" dirty="0" smtClean="0"/>
              <a:t>. Le variabili d’azione possono essere soggette a limitazioni, chiamate </a:t>
            </a:r>
            <a:r>
              <a:rPr lang="it-IT" b="1" dirty="0" smtClean="0"/>
              <a:t>vincoli</a:t>
            </a:r>
            <a:r>
              <a:rPr lang="it-IT" dirty="0" smtClean="0"/>
              <a:t>, espresse da equazioni e disequazioni</a:t>
            </a:r>
            <a:r>
              <a:rPr lang="it-IT" b="1" dirty="0" smtClean="0"/>
              <a:t>. </a:t>
            </a:r>
            <a:r>
              <a:rPr lang="it-IT" dirty="0" smtClean="0"/>
              <a:t>Il sistema dei vincoli definisce </a:t>
            </a:r>
            <a:r>
              <a:rPr lang="it-IT" b="1" dirty="0" smtClean="0"/>
              <a:t>l’area ammissibile</a:t>
            </a:r>
            <a:r>
              <a:rPr lang="it-IT" dirty="0" smtClean="0"/>
              <a:t> o </a:t>
            </a:r>
            <a:r>
              <a:rPr lang="it-IT" b="1" dirty="0" smtClean="0"/>
              <a:t>campo di scelta</a:t>
            </a:r>
            <a:r>
              <a:rPr lang="it-IT" dirty="0" smtClean="0"/>
              <a:t>, che rappresenta l’insieme di tutte le possibili soluzioni o decisioni; è fra queste soluzioni che si cercherà quella che </a:t>
            </a:r>
            <a:r>
              <a:rPr lang="it-IT" b="1" dirty="0" smtClean="0"/>
              <a:t>ottimizza</a:t>
            </a:r>
            <a:r>
              <a:rPr lang="it-IT" dirty="0" smtClean="0"/>
              <a:t> la funzione obiettivo.</a:t>
            </a:r>
          </a:p>
          <a:p>
            <a:pPr>
              <a:buNone/>
            </a:pPr>
            <a:endParaRPr lang="it-IT" dirty="0"/>
          </a:p>
        </p:txBody>
      </p:sp>
      <p:sp>
        <p:nvSpPr>
          <p:cNvPr id="4" name="Freccia a sinistra 3">
            <a:hlinkClick r:id="rId3" action="ppaction://hlinksldjump"/>
          </p:cNvPr>
          <p:cNvSpPr/>
          <p:nvPr/>
        </p:nvSpPr>
        <p:spPr>
          <a:xfrm rot="10800000">
            <a:off x="8858280" y="6572272"/>
            <a:ext cx="285720" cy="2857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5" name="Immagine 4" descr="foglia.jpg">
            <a:hlinkClick r:id="rId4" action="ppaction://hlinksldjump"/>
          </p:cNvPr>
          <p:cNvPicPr>
            <a:picLocks noChangeAspect="1"/>
          </p:cNvPicPr>
          <p:nvPr/>
        </p:nvPicPr>
        <p:blipFill>
          <a:blip r:embed="rId5" cstate="print"/>
          <a:stretch>
            <a:fillRect/>
          </a:stretch>
        </p:blipFill>
        <p:spPr>
          <a:xfrm>
            <a:off x="8429652" y="6572273"/>
            <a:ext cx="392853" cy="285727"/>
          </a:xfrm>
          <a:prstGeom prst="rect">
            <a:avLst/>
          </a:prstGeom>
        </p:spPr>
      </p:pic>
    </p:spTree>
  </p:cSld>
  <p:clrMapOvr>
    <a:masterClrMapping/>
  </p:clrMapOvr>
  <p:transition>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l="-12000" r="-12000"/>
          </a:stretch>
        </a:blipFill>
        <a:effectLst/>
      </p:bgPr>
    </p:bg>
    <p:spTree>
      <p:nvGrpSpPr>
        <p:cNvPr id="1" name=""/>
        <p:cNvGrpSpPr/>
        <p:nvPr/>
      </p:nvGrpSpPr>
      <p:grpSpPr>
        <a:xfrm>
          <a:off x="0" y="0"/>
          <a:ext cx="0" cy="0"/>
          <a:chOff x="0" y="0"/>
          <a:chExt cx="0" cy="0"/>
        </a:xfrm>
      </p:grpSpPr>
      <p:sp>
        <p:nvSpPr>
          <p:cNvPr id="4" name="CasellaDiTesto 3"/>
          <p:cNvSpPr txBox="1"/>
          <p:nvPr/>
        </p:nvSpPr>
        <p:spPr>
          <a:xfrm>
            <a:off x="0" y="0"/>
            <a:ext cx="9144000" cy="2246769"/>
          </a:xfrm>
          <a:prstGeom prst="rect">
            <a:avLst/>
          </a:prstGeom>
          <a:noFill/>
        </p:spPr>
        <p:txBody>
          <a:bodyPr wrap="square" rtlCol="0">
            <a:spAutoFit/>
          </a:bodyPr>
          <a:lstStyle/>
          <a:p>
            <a:r>
              <a:rPr lang="it-IT" sz="1400" dirty="0" smtClean="0"/>
              <a:t>Un’azienda vuole minimizzare i costi unitari di produzione relativi a un prodotto A dispone delle seguenti informazioni:</a:t>
            </a:r>
          </a:p>
          <a:p>
            <a:pPr>
              <a:buFontTx/>
              <a:buChar char="-"/>
            </a:pPr>
            <a:r>
              <a:rPr lang="it-IT" sz="1400" dirty="0" smtClean="0"/>
              <a:t> Costi fissi pari a € 5.000</a:t>
            </a:r>
          </a:p>
          <a:p>
            <a:pPr>
              <a:buFontTx/>
              <a:buChar char="-"/>
            </a:pPr>
            <a:r>
              <a:rPr lang="it-IT" sz="1400" dirty="0" smtClean="0"/>
              <a:t> Costi variabili pari a € 0,5 per ogni unità prodotta</a:t>
            </a:r>
          </a:p>
          <a:p>
            <a:pPr>
              <a:buFontTx/>
              <a:buChar char="-"/>
            </a:pPr>
            <a:r>
              <a:rPr lang="it-IT" sz="1400" dirty="0" smtClean="0"/>
              <a:t> al massimo l’azienda può produrre 10.000 unità per ogni ciclo.</a:t>
            </a:r>
          </a:p>
          <a:p>
            <a:pPr>
              <a:buFontTx/>
              <a:buChar char="-"/>
            </a:pPr>
            <a:endParaRPr lang="it-IT" sz="1400" dirty="0" smtClean="0"/>
          </a:p>
          <a:p>
            <a:r>
              <a:rPr lang="it-IT" sz="1400" dirty="0" smtClean="0"/>
              <a:t>Valgono le seguenti relazioni:</a:t>
            </a:r>
          </a:p>
          <a:p>
            <a:r>
              <a:rPr lang="it-IT" sz="1400" dirty="0" smtClean="0"/>
              <a:t>C = 5.000 + 0,5x         Cu = C/x = 5.000/x + 0,5         0 &lt; x </a:t>
            </a:r>
            <a:r>
              <a:rPr lang="it-IT" sz="1400" u="sng" dirty="0" smtClean="0"/>
              <a:t>&lt;</a:t>
            </a:r>
            <a:r>
              <a:rPr lang="it-IT" sz="1400" dirty="0" smtClean="0"/>
              <a:t> 10.000</a:t>
            </a:r>
          </a:p>
          <a:p>
            <a:endParaRPr lang="it-IT" sz="1400" dirty="0" smtClean="0"/>
          </a:p>
          <a:p>
            <a:r>
              <a:rPr lang="it-IT" sz="1400" dirty="0" smtClean="0"/>
              <a:t>Quindi, per risolvere il problema dato, basterà determinare il </a:t>
            </a:r>
            <a:r>
              <a:rPr lang="it-IT" sz="1400" b="1" dirty="0" smtClean="0"/>
              <a:t>minimo della funzione</a:t>
            </a:r>
            <a:r>
              <a:rPr lang="it-IT" sz="1400" dirty="0" smtClean="0"/>
              <a:t>, ovvero:</a:t>
            </a:r>
          </a:p>
          <a:p>
            <a:r>
              <a:rPr lang="it-IT" sz="1400" b="1" dirty="0" smtClean="0"/>
              <a:t>Cu = 5.000/x + 0,5   con  0 &lt; x </a:t>
            </a:r>
            <a:r>
              <a:rPr lang="it-IT" sz="1400" b="1" u="sng" dirty="0" smtClean="0"/>
              <a:t>&lt;</a:t>
            </a:r>
            <a:r>
              <a:rPr lang="it-IT" sz="1400" b="1" dirty="0" smtClean="0"/>
              <a:t> 10.000</a:t>
            </a:r>
          </a:p>
        </p:txBody>
      </p:sp>
      <p:sp>
        <p:nvSpPr>
          <p:cNvPr id="3" name="Rettangolo 2"/>
          <p:cNvSpPr/>
          <p:nvPr/>
        </p:nvSpPr>
        <p:spPr>
          <a:xfrm>
            <a:off x="500034" y="2214554"/>
            <a:ext cx="4286280" cy="242889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cxnSp>
        <p:nvCxnSpPr>
          <p:cNvPr id="6" name="Connettore 2 5"/>
          <p:cNvCxnSpPr/>
          <p:nvPr/>
        </p:nvCxnSpPr>
        <p:spPr>
          <a:xfrm rot="5400000" flipH="1" flipV="1">
            <a:off x="143638" y="3428206"/>
            <a:ext cx="2142346" cy="79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Connettore 2 7"/>
          <p:cNvCxnSpPr/>
          <p:nvPr/>
        </p:nvCxnSpPr>
        <p:spPr>
          <a:xfrm>
            <a:off x="785786" y="4214818"/>
            <a:ext cx="3714776"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 name="CasellaDiTesto 8"/>
          <p:cNvSpPr txBox="1"/>
          <p:nvPr/>
        </p:nvSpPr>
        <p:spPr>
          <a:xfrm>
            <a:off x="857224" y="3857628"/>
            <a:ext cx="380232" cy="276999"/>
          </a:xfrm>
          <a:prstGeom prst="rect">
            <a:avLst/>
          </a:prstGeom>
          <a:noFill/>
        </p:spPr>
        <p:txBody>
          <a:bodyPr wrap="none" rtlCol="0">
            <a:spAutoFit/>
          </a:bodyPr>
          <a:lstStyle/>
          <a:p>
            <a:r>
              <a:rPr lang="it-IT" sz="1200" dirty="0" smtClean="0"/>
              <a:t>0.5</a:t>
            </a:r>
            <a:endParaRPr lang="it-IT" sz="1200" dirty="0"/>
          </a:p>
        </p:txBody>
      </p:sp>
      <p:cxnSp>
        <p:nvCxnSpPr>
          <p:cNvPr id="11" name="Connettore 1 10"/>
          <p:cNvCxnSpPr/>
          <p:nvPr/>
        </p:nvCxnSpPr>
        <p:spPr>
          <a:xfrm>
            <a:off x="1142976" y="4000504"/>
            <a:ext cx="3143272"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CasellaDiTesto 13"/>
          <p:cNvSpPr txBox="1"/>
          <p:nvPr/>
        </p:nvSpPr>
        <p:spPr>
          <a:xfrm>
            <a:off x="928662" y="3643314"/>
            <a:ext cx="263214" cy="276999"/>
          </a:xfrm>
          <a:prstGeom prst="rect">
            <a:avLst/>
          </a:prstGeom>
          <a:noFill/>
        </p:spPr>
        <p:txBody>
          <a:bodyPr wrap="none" rtlCol="0">
            <a:spAutoFit/>
          </a:bodyPr>
          <a:lstStyle/>
          <a:p>
            <a:r>
              <a:rPr lang="it-IT" sz="1200" dirty="0" smtClean="0"/>
              <a:t>1</a:t>
            </a:r>
            <a:endParaRPr lang="it-IT" sz="1200" dirty="0"/>
          </a:p>
        </p:txBody>
      </p:sp>
      <p:sp>
        <p:nvSpPr>
          <p:cNvPr id="17" name="Arco 16"/>
          <p:cNvSpPr/>
          <p:nvPr/>
        </p:nvSpPr>
        <p:spPr>
          <a:xfrm rot="10151107">
            <a:off x="1401733" y="812477"/>
            <a:ext cx="2855440" cy="3028348"/>
          </a:xfrm>
          <a:prstGeom prst="arc">
            <a:avLst>
              <a:gd name="adj1" fmla="val 17446412"/>
              <a:gd name="adj2" fmla="val 689071"/>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cxnSp>
        <p:nvCxnSpPr>
          <p:cNvPr id="19" name="Connettore 1 18"/>
          <p:cNvCxnSpPr/>
          <p:nvPr/>
        </p:nvCxnSpPr>
        <p:spPr>
          <a:xfrm>
            <a:off x="1142976" y="3786190"/>
            <a:ext cx="1428760"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2" name="Connettore 1 21"/>
          <p:cNvCxnSpPr/>
          <p:nvPr/>
        </p:nvCxnSpPr>
        <p:spPr>
          <a:xfrm rot="5400000">
            <a:off x="2036745" y="3749677"/>
            <a:ext cx="1070776" cy="79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CasellaDiTesto 24"/>
          <p:cNvSpPr txBox="1"/>
          <p:nvPr/>
        </p:nvSpPr>
        <p:spPr>
          <a:xfrm>
            <a:off x="928662" y="4143380"/>
            <a:ext cx="303288" cy="307777"/>
          </a:xfrm>
          <a:prstGeom prst="rect">
            <a:avLst/>
          </a:prstGeom>
          <a:noFill/>
        </p:spPr>
        <p:txBody>
          <a:bodyPr wrap="none" rtlCol="0">
            <a:spAutoFit/>
          </a:bodyPr>
          <a:lstStyle/>
          <a:p>
            <a:r>
              <a:rPr lang="it-IT" sz="1400" dirty="0" smtClean="0"/>
              <a:t>O</a:t>
            </a:r>
            <a:endParaRPr lang="it-IT" sz="1400" dirty="0"/>
          </a:p>
        </p:txBody>
      </p:sp>
      <p:sp>
        <p:nvSpPr>
          <p:cNvPr id="27" name="Arco 26"/>
          <p:cNvSpPr/>
          <p:nvPr/>
        </p:nvSpPr>
        <p:spPr>
          <a:xfrm rot="11217406">
            <a:off x="2371363" y="3605476"/>
            <a:ext cx="1754913" cy="336875"/>
          </a:xfrm>
          <a:prstGeom prst="arc">
            <a:avLst>
              <a:gd name="adj1" fmla="val 11524526"/>
              <a:gd name="adj2" fmla="val 21060714"/>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sp>
        <p:nvSpPr>
          <p:cNvPr id="30" name="CasellaDiTesto 29"/>
          <p:cNvSpPr txBox="1"/>
          <p:nvPr/>
        </p:nvSpPr>
        <p:spPr>
          <a:xfrm>
            <a:off x="2285984" y="4286256"/>
            <a:ext cx="615874" cy="276999"/>
          </a:xfrm>
          <a:prstGeom prst="rect">
            <a:avLst/>
          </a:prstGeom>
          <a:noFill/>
        </p:spPr>
        <p:txBody>
          <a:bodyPr wrap="none" rtlCol="0">
            <a:spAutoFit/>
          </a:bodyPr>
          <a:lstStyle/>
          <a:p>
            <a:r>
              <a:rPr lang="it-IT" sz="1200" dirty="0" smtClean="0"/>
              <a:t>10.000</a:t>
            </a:r>
            <a:endParaRPr lang="it-IT" sz="1200" dirty="0"/>
          </a:p>
        </p:txBody>
      </p:sp>
      <p:sp>
        <p:nvSpPr>
          <p:cNvPr id="31" name="CasellaDiTesto 30"/>
          <p:cNvSpPr txBox="1"/>
          <p:nvPr/>
        </p:nvSpPr>
        <p:spPr>
          <a:xfrm>
            <a:off x="4214810" y="4143380"/>
            <a:ext cx="251992" cy="276999"/>
          </a:xfrm>
          <a:prstGeom prst="rect">
            <a:avLst/>
          </a:prstGeom>
          <a:noFill/>
        </p:spPr>
        <p:txBody>
          <a:bodyPr wrap="none" rtlCol="0">
            <a:spAutoFit/>
          </a:bodyPr>
          <a:lstStyle/>
          <a:p>
            <a:r>
              <a:rPr lang="it-IT" sz="1200" dirty="0" smtClean="0"/>
              <a:t>x</a:t>
            </a:r>
            <a:endParaRPr lang="it-IT" sz="1200" dirty="0"/>
          </a:p>
        </p:txBody>
      </p:sp>
      <p:sp>
        <p:nvSpPr>
          <p:cNvPr id="32" name="CasellaDiTesto 31"/>
          <p:cNvSpPr txBox="1"/>
          <p:nvPr/>
        </p:nvSpPr>
        <p:spPr>
          <a:xfrm>
            <a:off x="928662" y="2428868"/>
            <a:ext cx="346570" cy="276999"/>
          </a:xfrm>
          <a:prstGeom prst="rect">
            <a:avLst/>
          </a:prstGeom>
          <a:noFill/>
        </p:spPr>
        <p:txBody>
          <a:bodyPr wrap="none" rtlCol="0">
            <a:spAutoFit/>
          </a:bodyPr>
          <a:lstStyle/>
          <a:p>
            <a:r>
              <a:rPr lang="it-IT" sz="1200" dirty="0" smtClean="0"/>
              <a:t>Cu</a:t>
            </a:r>
            <a:endParaRPr lang="it-IT" sz="1200" dirty="0"/>
          </a:p>
        </p:txBody>
      </p:sp>
      <p:sp>
        <p:nvSpPr>
          <p:cNvPr id="13314" name="Rectangle 2"/>
          <p:cNvSpPr>
            <a:spLocks noChangeArrowheads="1"/>
          </p:cNvSpPr>
          <p:nvPr/>
        </p:nvSpPr>
        <p:spPr bwMode="auto">
          <a:xfrm>
            <a:off x="0" y="0"/>
            <a:ext cx="216726" cy="2616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11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endParaRPr kumimoji="0" lang="it-IT" sz="1800" b="0" i="0" u="none" strike="noStrike" cap="none" normalizeH="0" baseline="0" dirty="0" smtClean="0">
              <a:ln>
                <a:noFill/>
              </a:ln>
              <a:solidFill>
                <a:schemeClr val="tx1"/>
              </a:solidFill>
              <a:effectLst/>
              <a:latin typeface="Arial" pitchFamily="34" charset="0"/>
            </a:endParaRPr>
          </a:p>
        </p:txBody>
      </p:sp>
      <p:sp>
        <p:nvSpPr>
          <p:cNvPr id="13316" name="Rectangle 4"/>
          <p:cNvSpPr>
            <a:spLocks noChangeArrowheads="1"/>
          </p:cNvSpPr>
          <p:nvPr/>
        </p:nvSpPr>
        <p:spPr bwMode="auto">
          <a:xfrm>
            <a:off x="1571604" y="2571744"/>
            <a:ext cx="1357322" cy="2616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sz="11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Cu = </a:t>
            </a:r>
            <a:endParaRPr kumimoji="0" lang="it-IT" sz="1800" b="0" i="0" u="none" strike="noStrike" cap="none" normalizeH="0" baseline="0" dirty="0" smtClean="0">
              <a:ln>
                <a:noFill/>
              </a:ln>
              <a:solidFill>
                <a:schemeClr val="tx1"/>
              </a:solidFill>
              <a:effectLst/>
              <a:latin typeface="Arial" pitchFamily="34" charset="0"/>
            </a:endParaRPr>
          </a:p>
        </p:txBody>
      </p:sp>
      <p:pic>
        <p:nvPicPr>
          <p:cNvPr id="13315" name="Picture 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1928794" y="2643182"/>
            <a:ext cx="609600" cy="266700"/>
          </a:xfrm>
          <a:prstGeom prst="rect">
            <a:avLst/>
          </a:prstGeom>
          <a:noFill/>
        </p:spPr>
      </p:pic>
      <p:sp>
        <p:nvSpPr>
          <p:cNvPr id="36" name="CasellaDiTesto 35"/>
          <p:cNvSpPr txBox="1"/>
          <p:nvPr/>
        </p:nvSpPr>
        <p:spPr>
          <a:xfrm>
            <a:off x="0" y="4643446"/>
            <a:ext cx="9144000" cy="2246769"/>
          </a:xfrm>
          <a:prstGeom prst="rect">
            <a:avLst/>
          </a:prstGeom>
          <a:noFill/>
        </p:spPr>
        <p:txBody>
          <a:bodyPr wrap="square" rtlCol="0">
            <a:spAutoFit/>
          </a:bodyPr>
          <a:lstStyle/>
          <a:p>
            <a:r>
              <a:rPr lang="it-IT" sz="1400" dirty="0" smtClean="0"/>
              <a:t>Si riconosce facilmente che il valore minimo di Cu corrisponde a x = 10.000. Questa, quindi, è la quantità che l’azienda deve</a:t>
            </a:r>
          </a:p>
          <a:p>
            <a:r>
              <a:rPr lang="it-IT" sz="1400" dirty="0" smtClean="0"/>
              <a:t>produrre  se vuole minimizzare il costo unitario.</a:t>
            </a:r>
          </a:p>
          <a:p>
            <a:r>
              <a:rPr lang="it-IT" sz="1400" dirty="0" smtClean="0"/>
              <a:t>Relativamente all’esempio del paragrafo, possiamo affermare che:</a:t>
            </a:r>
          </a:p>
          <a:p>
            <a:r>
              <a:rPr lang="it-IT" sz="1400" dirty="0" smtClean="0"/>
              <a:t>a) Scopo del problema è quello di </a:t>
            </a:r>
            <a:r>
              <a:rPr lang="it-IT" sz="1400" i="1" dirty="0" smtClean="0"/>
              <a:t>minimizzare i costi unitari</a:t>
            </a:r>
            <a:r>
              <a:rPr lang="it-IT" sz="1400" dirty="0" smtClean="0"/>
              <a:t>;</a:t>
            </a:r>
          </a:p>
          <a:p>
            <a:r>
              <a:rPr lang="it-IT" sz="1400" dirty="0" smtClean="0"/>
              <a:t>b) La funzione obiettivo, di cui si deve cercare il minimo, è la funzione Cu;</a:t>
            </a:r>
          </a:p>
          <a:p>
            <a:r>
              <a:rPr lang="it-IT" sz="1400" dirty="0" smtClean="0"/>
              <a:t>c) La variabile d’azione è la quantità prodotta x;</a:t>
            </a:r>
          </a:p>
          <a:p>
            <a:r>
              <a:rPr lang="it-IT" sz="1400" dirty="0" smtClean="0"/>
              <a:t>d) Il vincolo di segno è dato da x </a:t>
            </a:r>
            <a:r>
              <a:rPr lang="it-IT" sz="1400" u="sng" dirty="0" smtClean="0"/>
              <a:t>&gt;</a:t>
            </a:r>
            <a:r>
              <a:rPr lang="it-IT" sz="1400" dirty="0" smtClean="0"/>
              <a:t> 0;</a:t>
            </a:r>
          </a:p>
          <a:p>
            <a:r>
              <a:rPr lang="it-IT" sz="1400" dirty="0" smtClean="0"/>
              <a:t>e) Il vincolo tecnico è dato da x </a:t>
            </a:r>
            <a:r>
              <a:rPr lang="it-IT" sz="1400" u="sng" dirty="0" smtClean="0"/>
              <a:t>&lt;</a:t>
            </a:r>
            <a:r>
              <a:rPr lang="it-IT" sz="1400" dirty="0" smtClean="0"/>
              <a:t> 10.000;</a:t>
            </a:r>
          </a:p>
          <a:p>
            <a:r>
              <a:rPr lang="it-IT" sz="1400" dirty="0" smtClean="0"/>
              <a:t> f) L’area ammissibile è definita da 0 &lt; x </a:t>
            </a:r>
            <a:r>
              <a:rPr lang="it-IT" sz="1400" u="sng" dirty="0" smtClean="0"/>
              <a:t>&lt;</a:t>
            </a:r>
            <a:r>
              <a:rPr lang="it-IT" sz="1400" dirty="0" smtClean="0"/>
              <a:t> 10.000;</a:t>
            </a:r>
          </a:p>
          <a:p>
            <a:r>
              <a:rPr lang="it-IT" sz="1400" dirty="0" smtClean="0"/>
              <a:t>g) L’ottimo si ha per x = 10.000 con Cu = 1.</a:t>
            </a:r>
            <a:endParaRPr lang="it-IT" sz="1400" dirty="0"/>
          </a:p>
        </p:txBody>
      </p:sp>
      <p:sp>
        <p:nvSpPr>
          <p:cNvPr id="37" name="Freccia a sinistra 36">
            <a:hlinkClick r:id="rId4" action="ppaction://hlinksldjump"/>
          </p:cNvPr>
          <p:cNvSpPr/>
          <p:nvPr/>
        </p:nvSpPr>
        <p:spPr>
          <a:xfrm rot="10800000">
            <a:off x="8858280" y="6572272"/>
            <a:ext cx="285720" cy="2857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8" name="Freccia a sinistra 37">
            <a:hlinkClick r:id="rId5" action="ppaction://hlinksldjump"/>
          </p:cNvPr>
          <p:cNvSpPr/>
          <p:nvPr/>
        </p:nvSpPr>
        <p:spPr>
          <a:xfrm>
            <a:off x="8501090" y="6572272"/>
            <a:ext cx="285752" cy="2857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39" name="Immagine 38" descr="foglia.jpg">
            <a:hlinkClick r:id="rId6" action="ppaction://hlinksldjump"/>
          </p:cNvPr>
          <p:cNvPicPr>
            <a:picLocks noChangeAspect="1"/>
          </p:cNvPicPr>
          <p:nvPr/>
        </p:nvPicPr>
        <p:blipFill>
          <a:blip r:embed="rId7" cstate="print"/>
          <a:stretch>
            <a:fillRect/>
          </a:stretch>
        </p:blipFill>
        <p:spPr>
          <a:xfrm>
            <a:off x="8072462" y="6572273"/>
            <a:ext cx="392853" cy="285727"/>
          </a:xfrm>
          <a:prstGeom prst="rect">
            <a:avLst/>
          </a:prstGeom>
        </p:spPr>
      </p:pic>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additive="base">
                                        <p:cTn id="15" dur="5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4">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 calcmode="lin" valueType="num">
                                      <p:cBhvr additive="base">
                                        <p:cTn id="19" dur="500" fill="hold"/>
                                        <p:tgtEl>
                                          <p:spTgt spid="4">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
                                            <p:txEl>
                                              <p:pRg st="3" end="3"/>
                                            </p:txEl>
                                          </p:spTgt>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anim calcmode="lin" valueType="num">
                                      <p:cBhvr additive="base">
                                        <p:cTn id="23" dur="500" fill="hold"/>
                                        <p:tgtEl>
                                          <p:spTgt spid="4">
                                            <p:txEl>
                                              <p:pRg st="5" end="5"/>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4">
                                            <p:txEl>
                                              <p:pRg st="5" end="5"/>
                                            </p:txEl>
                                          </p:spTgt>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anim calcmode="lin" valueType="num">
                                      <p:cBhvr additive="base">
                                        <p:cTn id="27" dur="500" fill="hold"/>
                                        <p:tgtEl>
                                          <p:spTgt spid="4">
                                            <p:txEl>
                                              <p:pRg st="6" end="6"/>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4">
                                            <p:txEl>
                                              <p:pRg st="6" end="6"/>
                                            </p:txEl>
                                          </p:spTgt>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4">
                                            <p:txEl>
                                              <p:pRg st="8" end="8"/>
                                            </p:txEl>
                                          </p:spTgt>
                                        </p:tgtEl>
                                        <p:attrNameLst>
                                          <p:attrName>style.visibility</p:attrName>
                                        </p:attrNameLst>
                                      </p:cBhvr>
                                      <p:to>
                                        <p:strVal val="visible"/>
                                      </p:to>
                                    </p:set>
                                    <p:anim calcmode="lin" valueType="num">
                                      <p:cBhvr additive="base">
                                        <p:cTn id="31" dur="500" fill="hold"/>
                                        <p:tgtEl>
                                          <p:spTgt spid="4">
                                            <p:txEl>
                                              <p:pRg st="8" end="8"/>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
                                            <p:txEl>
                                              <p:pRg st="8" end="8"/>
                                            </p:txEl>
                                          </p:spTgt>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4">
                                            <p:txEl>
                                              <p:pRg st="9" end="9"/>
                                            </p:txEl>
                                          </p:spTgt>
                                        </p:tgtEl>
                                        <p:attrNameLst>
                                          <p:attrName>style.visibility</p:attrName>
                                        </p:attrNameLst>
                                      </p:cBhvr>
                                      <p:to>
                                        <p:strVal val="visible"/>
                                      </p:to>
                                    </p:set>
                                    <p:anim calcmode="lin" valueType="num">
                                      <p:cBhvr additive="base">
                                        <p:cTn id="35" dur="500" fill="hold"/>
                                        <p:tgtEl>
                                          <p:spTgt spid="4">
                                            <p:txEl>
                                              <p:pRg st="9" end="9"/>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4">
                                            <p:txEl>
                                              <p:pRg st="9" end="9"/>
                                            </p:txEl>
                                          </p:spTgt>
                                        </p:tgtEl>
                                        <p:attrNameLst>
                                          <p:attrName>ppt_y</p:attrName>
                                        </p:attrNameLst>
                                      </p:cBhvr>
                                      <p:tavLst>
                                        <p:tav tm="0">
                                          <p:val>
                                            <p:strVal val="#ppt_y"/>
                                          </p:val>
                                        </p:tav>
                                        <p:tav tm="100000">
                                          <p:val>
                                            <p:strVal val="#ppt_y"/>
                                          </p:val>
                                        </p:tav>
                                      </p:tavLst>
                                    </p:anim>
                                  </p:childTnLst>
                                </p:cTn>
                              </p:par>
                              <p:par>
                                <p:cTn id="37" presetID="10" presetClass="entr" presetSubtype="0" fill="hold"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par>
                                <p:cTn id="40" presetID="10" presetClass="entr" presetSubtype="0" fill="hold"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500"/>
                                        <p:tgtEl>
                                          <p:spTgt spid="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500"/>
                                        <p:tgtEl>
                                          <p:spTgt spid="9"/>
                                        </p:tgtEl>
                                      </p:cBhvr>
                                    </p:animEffect>
                                  </p:childTnLst>
                                </p:cTn>
                              </p:par>
                              <p:par>
                                <p:cTn id="46" presetID="10" presetClass="entr" presetSubtype="0" fill="hold"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par>
                                <p:cTn id="52" presetID="10" presetClass="entr" presetSubtype="0" fill="hold"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500"/>
                                        <p:tgtEl>
                                          <p:spTgt spid="19"/>
                                        </p:tgtEl>
                                      </p:cBhvr>
                                    </p:animEffect>
                                  </p:childTnLst>
                                </p:cTn>
                              </p:par>
                              <p:par>
                                <p:cTn id="55" presetID="10" presetClass="entr" presetSubtype="0" fill="hold"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500"/>
                                        <p:tgtEl>
                                          <p:spTgt spid="2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500"/>
                                        <p:tgtEl>
                                          <p:spTgt spid="25"/>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500"/>
                                        <p:tgtEl>
                                          <p:spTgt spid="27"/>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0"/>
                                        </p:tgtEl>
                                        <p:attrNameLst>
                                          <p:attrName>style.visibility</p:attrName>
                                        </p:attrNameLst>
                                      </p:cBhvr>
                                      <p:to>
                                        <p:strVal val="visible"/>
                                      </p:to>
                                    </p:set>
                                    <p:animEffect transition="in" filter="fade">
                                      <p:cBhvr>
                                        <p:cTn id="66" dur="500"/>
                                        <p:tgtEl>
                                          <p:spTgt spid="30"/>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fade">
                                      <p:cBhvr>
                                        <p:cTn id="69" dur="500"/>
                                        <p:tgtEl>
                                          <p:spTgt spid="3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500"/>
                                        <p:tgtEl>
                                          <p:spTgt spid="32"/>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3316"/>
                                        </p:tgtEl>
                                        <p:attrNameLst>
                                          <p:attrName>style.visibility</p:attrName>
                                        </p:attrNameLst>
                                      </p:cBhvr>
                                      <p:to>
                                        <p:strVal val="visible"/>
                                      </p:to>
                                    </p:set>
                                    <p:animEffect transition="in" filter="fade">
                                      <p:cBhvr>
                                        <p:cTn id="75" dur="500"/>
                                        <p:tgtEl>
                                          <p:spTgt spid="13316"/>
                                        </p:tgtEl>
                                      </p:cBhvr>
                                    </p:animEffect>
                                  </p:childTnLst>
                                </p:cTn>
                              </p:par>
                              <p:par>
                                <p:cTn id="76" presetID="10" presetClass="entr" presetSubtype="0" fill="hold" nodeType="withEffect">
                                  <p:stCondLst>
                                    <p:cond delay="0"/>
                                  </p:stCondLst>
                                  <p:childTnLst>
                                    <p:set>
                                      <p:cBhvr>
                                        <p:cTn id="77" dur="1" fill="hold">
                                          <p:stCondLst>
                                            <p:cond delay="0"/>
                                          </p:stCondLst>
                                        </p:cTn>
                                        <p:tgtEl>
                                          <p:spTgt spid="13315"/>
                                        </p:tgtEl>
                                        <p:attrNameLst>
                                          <p:attrName>style.visibility</p:attrName>
                                        </p:attrNameLst>
                                      </p:cBhvr>
                                      <p:to>
                                        <p:strVal val="visible"/>
                                      </p:to>
                                    </p:set>
                                    <p:animEffect transition="in" filter="fade">
                                      <p:cBhvr>
                                        <p:cTn id="78" dur="500"/>
                                        <p:tgtEl>
                                          <p:spTgt spid="13315"/>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17"/>
                                        </p:tgtEl>
                                        <p:attrNameLst>
                                          <p:attrName>style.visibility</p:attrName>
                                        </p:attrNameLst>
                                      </p:cBhvr>
                                      <p:to>
                                        <p:strVal val="visible"/>
                                      </p:to>
                                    </p:set>
                                    <p:animEffect transition="in" filter="fade">
                                      <p:cBhvr>
                                        <p:cTn id="81" dur="500"/>
                                        <p:tgtEl>
                                          <p:spTgt spid="17"/>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3"/>
                                        </p:tgtEl>
                                        <p:attrNameLst>
                                          <p:attrName>style.visibility</p:attrName>
                                        </p:attrNameLst>
                                      </p:cBhvr>
                                      <p:to>
                                        <p:strVal val="visible"/>
                                      </p:to>
                                    </p:set>
                                    <p:animEffect transition="in" filter="fade">
                                      <p:cBhvr>
                                        <p:cTn id="84" dur="500"/>
                                        <p:tgtEl>
                                          <p:spTgt spid="3"/>
                                        </p:tgtEl>
                                      </p:cBhvr>
                                    </p:animEffect>
                                  </p:childTnLst>
                                </p:cTn>
                              </p:par>
                              <p:par>
                                <p:cTn id="85" presetID="2" presetClass="entr" presetSubtype="4" fill="hold" grpId="0" nodeType="withEffect">
                                  <p:stCondLst>
                                    <p:cond delay="0"/>
                                  </p:stCondLst>
                                  <p:childTnLst>
                                    <p:set>
                                      <p:cBhvr>
                                        <p:cTn id="86" dur="1" fill="hold">
                                          <p:stCondLst>
                                            <p:cond delay="0"/>
                                          </p:stCondLst>
                                        </p:cTn>
                                        <p:tgtEl>
                                          <p:spTgt spid="36">
                                            <p:txEl>
                                              <p:pRg st="0" end="0"/>
                                            </p:txEl>
                                          </p:spTgt>
                                        </p:tgtEl>
                                        <p:attrNameLst>
                                          <p:attrName>style.visibility</p:attrName>
                                        </p:attrNameLst>
                                      </p:cBhvr>
                                      <p:to>
                                        <p:strVal val="visible"/>
                                      </p:to>
                                    </p:set>
                                    <p:anim calcmode="lin" valueType="num">
                                      <p:cBhvr additive="base">
                                        <p:cTn id="87"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additive="base">
                                        <p:cTn id="88" dur="500" fill="hold"/>
                                        <p:tgtEl>
                                          <p:spTgt spid="36">
                                            <p:txEl>
                                              <p:pRg st="0" end="0"/>
                                            </p:txEl>
                                          </p:spTgt>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36">
                                            <p:txEl>
                                              <p:pRg st="1" end="1"/>
                                            </p:txEl>
                                          </p:spTgt>
                                        </p:tgtEl>
                                        <p:attrNameLst>
                                          <p:attrName>style.visibility</p:attrName>
                                        </p:attrNameLst>
                                      </p:cBhvr>
                                      <p:to>
                                        <p:strVal val="visible"/>
                                      </p:to>
                                    </p:set>
                                    <p:anim calcmode="lin" valueType="num">
                                      <p:cBhvr additive="base">
                                        <p:cTn id="91" dur="500" fill="hold"/>
                                        <p:tgtEl>
                                          <p:spTgt spid="36">
                                            <p:txEl>
                                              <p:pRg st="1" end="1"/>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36">
                                            <p:txEl>
                                              <p:pRg st="1" end="1"/>
                                            </p:txEl>
                                          </p:spTgt>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36">
                                            <p:txEl>
                                              <p:pRg st="2" end="2"/>
                                            </p:txEl>
                                          </p:spTgt>
                                        </p:tgtEl>
                                        <p:attrNameLst>
                                          <p:attrName>style.visibility</p:attrName>
                                        </p:attrNameLst>
                                      </p:cBhvr>
                                      <p:to>
                                        <p:strVal val="visible"/>
                                      </p:to>
                                    </p:set>
                                    <p:anim calcmode="lin" valueType="num">
                                      <p:cBhvr additive="base">
                                        <p:cTn id="95" dur="500" fill="hold"/>
                                        <p:tgtEl>
                                          <p:spTgt spid="36">
                                            <p:txEl>
                                              <p:pRg st="2" end="2"/>
                                            </p:txEl>
                                          </p:spTgt>
                                        </p:tgtEl>
                                        <p:attrNameLst>
                                          <p:attrName>ppt_x</p:attrName>
                                        </p:attrNameLst>
                                      </p:cBhvr>
                                      <p:tavLst>
                                        <p:tav tm="0">
                                          <p:val>
                                            <p:strVal val="#ppt_x"/>
                                          </p:val>
                                        </p:tav>
                                        <p:tav tm="100000">
                                          <p:val>
                                            <p:strVal val="#ppt_x"/>
                                          </p:val>
                                        </p:tav>
                                      </p:tavLst>
                                    </p:anim>
                                    <p:anim calcmode="lin" valueType="num">
                                      <p:cBhvr additive="base">
                                        <p:cTn id="96" dur="500" fill="hold"/>
                                        <p:tgtEl>
                                          <p:spTgt spid="36">
                                            <p:txEl>
                                              <p:pRg st="2" end="2"/>
                                            </p:txEl>
                                          </p:spTgt>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36">
                                            <p:txEl>
                                              <p:pRg st="3" end="3"/>
                                            </p:txEl>
                                          </p:spTgt>
                                        </p:tgtEl>
                                        <p:attrNameLst>
                                          <p:attrName>style.visibility</p:attrName>
                                        </p:attrNameLst>
                                      </p:cBhvr>
                                      <p:to>
                                        <p:strVal val="visible"/>
                                      </p:to>
                                    </p:set>
                                    <p:anim calcmode="lin" valueType="num">
                                      <p:cBhvr additive="base">
                                        <p:cTn id="99" dur="500" fill="hold"/>
                                        <p:tgtEl>
                                          <p:spTgt spid="36">
                                            <p:txEl>
                                              <p:pRg st="3" end="3"/>
                                            </p:txEl>
                                          </p:spTgt>
                                        </p:tgtEl>
                                        <p:attrNameLst>
                                          <p:attrName>ppt_x</p:attrName>
                                        </p:attrNameLst>
                                      </p:cBhvr>
                                      <p:tavLst>
                                        <p:tav tm="0">
                                          <p:val>
                                            <p:strVal val="#ppt_x"/>
                                          </p:val>
                                        </p:tav>
                                        <p:tav tm="100000">
                                          <p:val>
                                            <p:strVal val="#ppt_x"/>
                                          </p:val>
                                        </p:tav>
                                      </p:tavLst>
                                    </p:anim>
                                    <p:anim calcmode="lin" valueType="num">
                                      <p:cBhvr additive="base">
                                        <p:cTn id="100" dur="500" fill="hold"/>
                                        <p:tgtEl>
                                          <p:spTgt spid="36">
                                            <p:txEl>
                                              <p:pRg st="3" end="3"/>
                                            </p:txEl>
                                          </p:spTgt>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36">
                                            <p:txEl>
                                              <p:pRg st="4" end="4"/>
                                            </p:txEl>
                                          </p:spTgt>
                                        </p:tgtEl>
                                        <p:attrNameLst>
                                          <p:attrName>style.visibility</p:attrName>
                                        </p:attrNameLst>
                                      </p:cBhvr>
                                      <p:to>
                                        <p:strVal val="visible"/>
                                      </p:to>
                                    </p:set>
                                    <p:anim calcmode="lin" valueType="num">
                                      <p:cBhvr additive="base">
                                        <p:cTn id="103" dur="500" fill="hold"/>
                                        <p:tgtEl>
                                          <p:spTgt spid="36">
                                            <p:txEl>
                                              <p:pRg st="4" end="4"/>
                                            </p:txEl>
                                          </p:spTgt>
                                        </p:tgtEl>
                                        <p:attrNameLst>
                                          <p:attrName>ppt_x</p:attrName>
                                        </p:attrNameLst>
                                      </p:cBhvr>
                                      <p:tavLst>
                                        <p:tav tm="0">
                                          <p:val>
                                            <p:strVal val="#ppt_x"/>
                                          </p:val>
                                        </p:tav>
                                        <p:tav tm="100000">
                                          <p:val>
                                            <p:strVal val="#ppt_x"/>
                                          </p:val>
                                        </p:tav>
                                      </p:tavLst>
                                    </p:anim>
                                    <p:anim calcmode="lin" valueType="num">
                                      <p:cBhvr additive="base">
                                        <p:cTn id="104" dur="500" fill="hold"/>
                                        <p:tgtEl>
                                          <p:spTgt spid="36">
                                            <p:txEl>
                                              <p:pRg st="4" end="4"/>
                                            </p:txEl>
                                          </p:spTgt>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36">
                                            <p:txEl>
                                              <p:pRg st="5" end="5"/>
                                            </p:txEl>
                                          </p:spTgt>
                                        </p:tgtEl>
                                        <p:attrNameLst>
                                          <p:attrName>style.visibility</p:attrName>
                                        </p:attrNameLst>
                                      </p:cBhvr>
                                      <p:to>
                                        <p:strVal val="visible"/>
                                      </p:to>
                                    </p:set>
                                    <p:anim calcmode="lin" valueType="num">
                                      <p:cBhvr additive="base">
                                        <p:cTn id="107" dur="500" fill="hold"/>
                                        <p:tgtEl>
                                          <p:spTgt spid="36">
                                            <p:txEl>
                                              <p:pRg st="5" end="5"/>
                                            </p:txEl>
                                          </p:spTgt>
                                        </p:tgtEl>
                                        <p:attrNameLst>
                                          <p:attrName>ppt_x</p:attrName>
                                        </p:attrNameLst>
                                      </p:cBhvr>
                                      <p:tavLst>
                                        <p:tav tm="0">
                                          <p:val>
                                            <p:strVal val="#ppt_x"/>
                                          </p:val>
                                        </p:tav>
                                        <p:tav tm="100000">
                                          <p:val>
                                            <p:strVal val="#ppt_x"/>
                                          </p:val>
                                        </p:tav>
                                      </p:tavLst>
                                    </p:anim>
                                    <p:anim calcmode="lin" valueType="num">
                                      <p:cBhvr additive="base">
                                        <p:cTn id="108" dur="500" fill="hold"/>
                                        <p:tgtEl>
                                          <p:spTgt spid="36">
                                            <p:txEl>
                                              <p:pRg st="5" end="5"/>
                                            </p:txEl>
                                          </p:spTgt>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36">
                                            <p:txEl>
                                              <p:pRg st="6" end="6"/>
                                            </p:txEl>
                                          </p:spTgt>
                                        </p:tgtEl>
                                        <p:attrNameLst>
                                          <p:attrName>style.visibility</p:attrName>
                                        </p:attrNameLst>
                                      </p:cBhvr>
                                      <p:to>
                                        <p:strVal val="visible"/>
                                      </p:to>
                                    </p:set>
                                    <p:anim calcmode="lin" valueType="num">
                                      <p:cBhvr additive="base">
                                        <p:cTn id="111" dur="500" fill="hold"/>
                                        <p:tgtEl>
                                          <p:spTgt spid="36">
                                            <p:txEl>
                                              <p:pRg st="6" end="6"/>
                                            </p:txEl>
                                          </p:spTgt>
                                        </p:tgtEl>
                                        <p:attrNameLst>
                                          <p:attrName>ppt_x</p:attrName>
                                        </p:attrNameLst>
                                      </p:cBhvr>
                                      <p:tavLst>
                                        <p:tav tm="0">
                                          <p:val>
                                            <p:strVal val="#ppt_x"/>
                                          </p:val>
                                        </p:tav>
                                        <p:tav tm="100000">
                                          <p:val>
                                            <p:strVal val="#ppt_x"/>
                                          </p:val>
                                        </p:tav>
                                      </p:tavLst>
                                    </p:anim>
                                    <p:anim calcmode="lin" valueType="num">
                                      <p:cBhvr additive="base">
                                        <p:cTn id="112" dur="500" fill="hold"/>
                                        <p:tgtEl>
                                          <p:spTgt spid="36">
                                            <p:txEl>
                                              <p:pRg st="6" end="6"/>
                                            </p:txEl>
                                          </p:spTgt>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0"/>
                                  </p:stCondLst>
                                  <p:childTnLst>
                                    <p:set>
                                      <p:cBhvr>
                                        <p:cTn id="114" dur="1" fill="hold">
                                          <p:stCondLst>
                                            <p:cond delay="0"/>
                                          </p:stCondLst>
                                        </p:cTn>
                                        <p:tgtEl>
                                          <p:spTgt spid="36">
                                            <p:txEl>
                                              <p:pRg st="7" end="7"/>
                                            </p:txEl>
                                          </p:spTgt>
                                        </p:tgtEl>
                                        <p:attrNameLst>
                                          <p:attrName>style.visibility</p:attrName>
                                        </p:attrNameLst>
                                      </p:cBhvr>
                                      <p:to>
                                        <p:strVal val="visible"/>
                                      </p:to>
                                    </p:set>
                                    <p:anim calcmode="lin" valueType="num">
                                      <p:cBhvr additive="base">
                                        <p:cTn id="115" dur="500" fill="hold"/>
                                        <p:tgtEl>
                                          <p:spTgt spid="36">
                                            <p:txEl>
                                              <p:pRg st="7" end="7"/>
                                            </p:txEl>
                                          </p:spTgt>
                                        </p:tgtEl>
                                        <p:attrNameLst>
                                          <p:attrName>ppt_x</p:attrName>
                                        </p:attrNameLst>
                                      </p:cBhvr>
                                      <p:tavLst>
                                        <p:tav tm="0">
                                          <p:val>
                                            <p:strVal val="#ppt_x"/>
                                          </p:val>
                                        </p:tav>
                                        <p:tav tm="100000">
                                          <p:val>
                                            <p:strVal val="#ppt_x"/>
                                          </p:val>
                                        </p:tav>
                                      </p:tavLst>
                                    </p:anim>
                                    <p:anim calcmode="lin" valueType="num">
                                      <p:cBhvr additive="base">
                                        <p:cTn id="116" dur="500" fill="hold"/>
                                        <p:tgtEl>
                                          <p:spTgt spid="36">
                                            <p:txEl>
                                              <p:pRg st="7" end="7"/>
                                            </p:txEl>
                                          </p:spTgt>
                                        </p:tgtEl>
                                        <p:attrNameLst>
                                          <p:attrName>ppt_y</p:attrName>
                                        </p:attrNameLst>
                                      </p:cBhvr>
                                      <p:tavLst>
                                        <p:tav tm="0">
                                          <p:val>
                                            <p:strVal val="1+#ppt_h/2"/>
                                          </p:val>
                                        </p:tav>
                                        <p:tav tm="100000">
                                          <p:val>
                                            <p:strVal val="#ppt_y"/>
                                          </p:val>
                                        </p:tav>
                                      </p:tavLst>
                                    </p:anim>
                                  </p:childTnLst>
                                </p:cTn>
                              </p:par>
                              <p:par>
                                <p:cTn id="117" presetID="2" presetClass="entr" presetSubtype="4" fill="hold" grpId="0" nodeType="withEffect">
                                  <p:stCondLst>
                                    <p:cond delay="0"/>
                                  </p:stCondLst>
                                  <p:childTnLst>
                                    <p:set>
                                      <p:cBhvr>
                                        <p:cTn id="118" dur="1" fill="hold">
                                          <p:stCondLst>
                                            <p:cond delay="0"/>
                                          </p:stCondLst>
                                        </p:cTn>
                                        <p:tgtEl>
                                          <p:spTgt spid="36">
                                            <p:txEl>
                                              <p:pRg st="8" end="8"/>
                                            </p:txEl>
                                          </p:spTgt>
                                        </p:tgtEl>
                                        <p:attrNameLst>
                                          <p:attrName>style.visibility</p:attrName>
                                        </p:attrNameLst>
                                      </p:cBhvr>
                                      <p:to>
                                        <p:strVal val="visible"/>
                                      </p:to>
                                    </p:set>
                                    <p:anim calcmode="lin" valueType="num">
                                      <p:cBhvr additive="base">
                                        <p:cTn id="119" dur="500" fill="hold"/>
                                        <p:tgtEl>
                                          <p:spTgt spid="36">
                                            <p:txEl>
                                              <p:pRg st="8" end="8"/>
                                            </p:txEl>
                                          </p:spTgt>
                                        </p:tgtEl>
                                        <p:attrNameLst>
                                          <p:attrName>ppt_x</p:attrName>
                                        </p:attrNameLst>
                                      </p:cBhvr>
                                      <p:tavLst>
                                        <p:tav tm="0">
                                          <p:val>
                                            <p:strVal val="#ppt_x"/>
                                          </p:val>
                                        </p:tav>
                                        <p:tav tm="100000">
                                          <p:val>
                                            <p:strVal val="#ppt_x"/>
                                          </p:val>
                                        </p:tav>
                                      </p:tavLst>
                                    </p:anim>
                                    <p:anim calcmode="lin" valueType="num">
                                      <p:cBhvr additive="base">
                                        <p:cTn id="120" dur="500" fill="hold"/>
                                        <p:tgtEl>
                                          <p:spTgt spid="36">
                                            <p:txEl>
                                              <p:pRg st="8" end="8"/>
                                            </p:txEl>
                                          </p:spTgt>
                                        </p:tgtEl>
                                        <p:attrNameLst>
                                          <p:attrName>ppt_y</p:attrName>
                                        </p:attrNameLst>
                                      </p:cBhvr>
                                      <p:tavLst>
                                        <p:tav tm="0">
                                          <p:val>
                                            <p:strVal val="1+#ppt_h/2"/>
                                          </p:val>
                                        </p:tav>
                                        <p:tav tm="100000">
                                          <p:val>
                                            <p:strVal val="#ppt_y"/>
                                          </p:val>
                                        </p:tav>
                                      </p:tavLst>
                                    </p:anim>
                                  </p:childTnLst>
                                </p:cTn>
                              </p:par>
                              <p:par>
                                <p:cTn id="121" presetID="2" presetClass="entr" presetSubtype="4" fill="hold" grpId="0" nodeType="withEffect">
                                  <p:stCondLst>
                                    <p:cond delay="0"/>
                                  </p:stCondLst>
                                  <p:childTnLst>
                                    <p:set>
                                      <p:cBhvr>
                                        <p:cTn id="122" dur="1" fill="hold">
                                          <p:stCondLst>
                                            <p:cond delay="0"/>
                                          </p:stCondLst>
                                        </p:cTn>
                                        <p:tgtEl>
                                          <p:spTgt spid="36">
                                            <p:txEl>
                                              <p:pRg st="9" end="9"/>
                                            </p:txEl>
                                          </p:spTgt>
                                        </p:tgtEl>
                                        <p:attrNameLst>
                                          <p:attrName>style.visibility</p:attrName>
                                        </p:attrNameLst>
                                      </p:cBhvr>
                                      <p:to>
                                        <p:strVal val="visible"/>
                                      </p:to>
                                    </p:set>
                                    <p:anim calcmode="lin" valueType="num">
                                      <p:cBhvr additive="base">
                                        <p:cTn id="123" dur="500" fill="hold"/>
                                        <p:tgtEl>
                                          <p:spTgt spid="36">
                                            <p:txEl>
                                              <p:pRg st="9" end="9"/>
                                            </p:txEl>
                                          </p:spTgt>
                                        </p:tgtEl>
                                        <p:attrNameLst>
                                          <p:attrName>ppt_x</p:attrName>
                                        </p:attrNameLst>
                                      </p:cBhvr>
                                      <p:tavLst>
                                        <p:tav tm="0">
                                          <p:val>
                                            <p:strVal val="#ppt_x"/>
                                          </p:val>
                                        </p:tav>
                                        <p:tav tm="100000">
                                          <p:val>
                                            <p:strVal val="#ppt_x"/>
                                          </p:val>
                                        </p:tav>
                                      </p:tavLst>
                                    </p:anim>
                                    <p:anim calcmode="lin" valueType="num">
                                      <p:cBhvr additive="base">
                                        <p:cTn id="124" dur="500" fill="hold"/>
                                        <p:tgtEl>
                                          <p:spTgt spid="36">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3" grpId="0" animBg="1"/>
      <p:bldP spid="9" grpId="0"/>
      <p:bldP spid="14" grpId="0"/>
      <p:bldP spid="17" grpId="0" animBg="1"/>
      <p:bldP spid="25" grpId="0"/>
      <p:bldP spid="27" grpId="0" animBg="1"/>
      <p:bldP spid="30" grpId="0"/>
      <p:bldP spid="31" grpId="0"/>
      <p:bldP spid="32" grpId="0"/>
      <p:bldP spid="13316" grpId="0"/>
      <p:bldP spid="36" grpId="0" build="allAtOnce"/>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0000"/>
            <a:lum/>
          </a:blip>
          <a:srcRect/>
          <a:stretch>
            <a:fillRect l="40000" t="30000" r="40000" b="30000"/>
          </a:stretch>
        </a:blip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a:xfrm>
            <a:off x="428596" y="0"/>
            <a:ext cx="8229600" cy="1143000"/>
          </a:xfrm>
        </p:spPr>
        <p:txBody>
          <a:bodyPr>
            <a:normAutofit/>
          </a:bodyPr>
          <a:lstStyle/>
          <a:p>
            <a:r>
              <a:rPr lang="it-IT" sz="2800" b="1" dirty="0" smtClean="0">
                <a:latin typeface="Sydnie" pitchFamily="2" charset="0"/>
              </a:rPr>
              <a:t>Problemi di scelta in condizioni di certezza</a:t>
            </a:r>
            <a:endParaRPr lang="it-IT" sz="2800" dirty="0">
              <a:latin typeface="Sydnie" pitchFamily="2" charset="0"/>
            </a:endParaRPr>
          </a:p>
        </p:txBody>
      </p:sp>
      <p:sp>
        <p:nvSpPr>
          <p:cNvPr id="3" name="Segnaposto contenuto 2"/>
          <p:cNvSpPr>
            <a:spLocks noGrp="1"/>
          </p:cNvSpPr>
          <p:nvPr>
            <p:ph idx="1"/>
          </p:nvPr>
        </p:nvSpPr>
        <p:spPr>
          <a:xfrm>
            <a:off x="0" y="1600201"/>
            <a:ext cx="8686800" cy="2828931"/>
          </a:xfrm>
        </p:spPr>
        <p:txBody>
          <a:bodyPr>
            <a:normAutofit fontScale="77500" lnSpcReduction="20000"/>
          </a:bodyPr>
          <a:lstStyle/>
          <a:p>
            <a:pPr algn="just">
              <a:buNone/>
            </a:pPr>
            <a:r>
              <a:rPr lang="it-IT" dirty="0" smtClean="0"/>
              <a:t>     </a:t>
            </a:r>
            <a:r>
              <a:rPr lang="it-IT" sz="2300" dirty="0" smtClean="0"/>
              <a:t>Uno dei principali casi di problemi di decisioni riguarda quelli in caso di condizioni certe, quindi se è determinabile in modo univoco il risultato che si realizza in seguito a una precisa decisione. I problemi di scelta in condizioni certe si riconducono all’analisi di funzioni obiettivo che dipendono da </a:t>
            </a:r>
            <a:r>
              <a:rPr lang="it-IT" sz="2300" b="1" dirty="0" smtClean="0"/>
              <a:t>una variabile</a:t>
            </a:r>
            <a:r>
              <a:rPr lang="it-IT" sz="2300" dirty="0" smtClean="0"/>
              <a:t>. La risoluzione di tali problemi consiste nella ricerca dei valori della variabile per cui la funzione obiettivo è massima o minima. I problemi sono caratterizzati da una funzione obiettivo dipendente da una variabile d’azione che può assumere tutti i valori appartenenti a un intervallo I di R (I è compreso in R). In questo caso il campo di scelta è costituito da infinite possibili soluzioni in quanto queste sono rappresentate da tutti i valori che può assumere la variabile d’azione(</a:t>
            </a:r>
            <a:r>
              <a:rPr lang="it-IT" sz="2300" dirty="0" smtClean="0">
                <a:hlinkClick r:id="" action="ppaction://noaction"/>
              </a:rPr>
              <a:t>*</a:t>
            </a:r>
            <a:r>
              <a:rPr lang="it-IT" sz="2300" dirty="0" smtClean="0"/>
              <a:t>).</a:t>
            </a:r>
          </a:p>
          <a:p>
            <a:pPr>
              <a:buNone/>
            </a:pPr>
            <a:endParaRPr lang="it-IT" dirty="0"/>
          </a:p>
        </p:txBody>
      </p:sp>
      <p:sp>
        <p:nvSpPr>
          <p:cNvPr id="4" name="Freccia a sinistra 3">
            <a:hlinkClick r:id="" action="ppaction://noaction"/>
          </p:cNvPr>
          <p:cNvSpPr/>
          <p:nvPr/>
        </p:nvSpPr>
        <p:spPr>
          <a:xfrm rot="10800000">
            <a:off x="8858280" y="6572272"/>
            <a:ext cx="285720" cy="2857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Freccia a sinistra 4">
            <a:hlinkClick r:id="rId3" action="ppaction://hlinksldjump"/>
          </p:cNvPr>
          <p:cNvSpPr/>
          <p:nvPr/>
        </p:nvSpPr>
        <p:spPr>
          <a:xfrm>
            <a:off x="8501090" y="6572272"/>
            <a:ext cx="285752" cy="2857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6" name="Immagine 5" descr="foglia.jpg">
            <a:hlinkClick r:id="rId4" action="ppaction://hlinksldjump"/>
          </p:cNvPr>
          <p:cNvPicPr>
            <a:picLocks noChangeAspect="1"/>
          </p:cNvPicPr>
          <p:nvPr/>
        </p:nvPicPr>
        <p:blipFill>
          <a:blip r:embed="rId5" cstate="print"/>
          <a:stretch>
            <a:fillRect/>
          </a:stretch>
        </p:blipFill>
        <p:spPr>
          <a:xfrm>
            <a:off x="8072462" y="6572273"/>
            <a:ext cx="392853" cy="285727"/>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5000"/>
            <a:lum/>
          </a:blip>
          <a:srcRect/>
          <a:stretch>
            <a:fillRect l="-10000" r="-10000"/>
          </a:stretch>
        </a:blipFill>
        <a:effectLst/>
      </p:bgPr>
    </p:bg>
    <p:spTree>
      <p:nvGrpSpPr>
        <p:cNvPr id="1" name=""/>
        <p:cNvGrpSpPr/>
        <p:nvPr/>
      </p:nvGrpSpPr>
      <p:grpSpPr>
        <a:xfrm>
          <a:off x="0" y="0"/>
          <a:ext cx="0" cy="0"/>
          <a:chOff x="0" y="0"/>
          <a:chExt cx="0" cy="0"/>
        </a:xfrm>
      </p:grpSpPr>
      <p:sp>
        <p:nvSpPr>
          <p:cNvPr id="4" name="Titolo 3"/>
          <p:cNvSpPr>
            <a:spLocks noGrp="1"/>
          </p:cNvSpPr>
          <p:nvPr>
            <p:ph type="title"/>
          </p:nvPr>
        </p:nvSpPr>
        <p:spPr>
          <a:xfrm>
            <a:off x="500034" y="214290"/>
            <a:ext cx="8229600" cy="357165"/>
          </a:xfrm>
        </p:spPr>
        <p:txBody>
          <a:bodyPr>
            <a:noAutofit/>
          </a:bodyPr>
          <a:lstStyle/>
          <a:p>
            <a:r>
              <a:rPr lang="it-IT" sz="3200" dirty="0">
                <a:latin typeface="Freestyle Script" pitchFamily="66" charset="0"/>
              </a:rPr>
              <a:t>La scrittura romanzesca dinanzi alla crisi dell’uomo </a:t>
            </a:r>
            <a:r>
              <a:rPr lang="it-IT" sz="3200" dirty="0" smtClean="0">
                <a:latin typeface="Freestyle Script" pitchFamily="66" charset="0"/>
              </a:rPr>
              <a:t>moderno</a:t>
            </a:r>
            <a:r>
              <a:rPr lang="it-IT" sz="4000" dirty="0" smtClean="0">
                <a:latin typeface="Freestyle Script" pitchFamily="66" charset="0"/>
              </a:rPr>
              <a:t/>
            </a:r>
            <a:br>
              <a:rPr lang="it-IT" sz="4000" dirty="0" smtClean="0">
                <a:latin typeface="Freestyle Script" pitchFamily="66" charset="0"/>
              </a:rPr>
            </a:br>
            <a:endParaRPr lang="it-IT" sz="2400" dirty="0">
              <a:latin typeface="Freestyle Script" pitchFamily="66" charset="0"/>
            </a:endParaRPr>
          </a:p>
        </p:txBody>
      </p:sp>
      <p:sp>
        <p:nvSpPr>
          <p:cNvPr id="12" name="Segnaposto contenuto 11"/>
          <p:cNvSpPr>
            <a:spLocks noGrp="1"/>
          </p:cNvSpPr>
          <p:nvPr>
            <p:ph idx="1"/>
          </p:nvPr>
        </p:nvSpPr>
        <p:spPr>
          <a:xfrm>
            <a:off x="-214346" y="357166"/>
            <a:ext cx="9215502" cy="6500834"/>
          </a:xfrm>
        </p:spPr>
        <p:txBody>
          <a:bodyPr>
            <a:noAutofit/>
          </a:bodyPr>
          <a:lstStyle/>
          <a:p>
            <a:pPr algn="just">
              <a:buNone/>
            </a:pPr>
            <a:r>
              <a:rPr lang="it-IT" sz="1600" dirty="0" smtClean="0"/>
              <a:t>       </a:t>
            </a:r>
            <a:r>
              <a:rPr lang="it-IT" sz="1400" dirty="0" smtClean="0"/>
              <a:t> </a:t>
            </a:r>
            <a:r>
              <a:rPr lang="it-IT" sz="1500" dirty="0" smtClean="0"/>
              <a:t>Nel </a:t>
            </a:r>
            <a:r>
              <a:rPr lang="it-IT" sz="1500" dirty="0"/>
              <a:t>Novecento la narrativa realistica assume nuovi caratteri in relazione al mutato clima culturale, politico e sociale. L’attenzione degli scrittori si rivolge alla crisi dell’uomo che viene analizzata in tutte le sue componenti e messa in rapporto con il contesto sociale che la </a:t>
            </a:r>
            <a:r>
              <a:rPr lang="it-IT" sz="1500" dirty="0" smtClean="0"/>
              <a:t>determina. </a:t>
            </a:r>
            <a:r>
              <a:rPr lang="it-IT" sz="1500" dirty="0"/>
              <a:t>Con il </a:t>
            </a:r>
            <a:r>
              <a:rPr lang="it-IT" sz="1500" i="1" dirty="0"/>
              <a:t>romanzo d’analisi</a:t>
            </a:r>
            <a:r>
              <a:rPr lang="it-IT" sz="1500" dirty="0"/>
              <a:t> l’attenzione dello scrittore si sposta dall’esterno </a:t>
            </a:r>
            <a:r>
              <a:rPr lang="it-IT" sz="1500" dirty="0" smtClean="0"/>
              <a:t>all’interno del personaggio. </a:t>
            </a:r>
            <a:r>
              <a:rPr lang="it-IT" sz="1500" dirty="0"/>
              <a:t>Al centro della narrazione non sta più il rapporto tra il personaggio e l’ambiente, ma lo scavo interiore che mette a nudo tutte le sfaccettature del sentimento e finanche le pulsioni dell’inconscio. La nascita della moderna narrativa d’analisi va ricondotta a una serie di importanti trasformazioni che all’inizio del secolo hanno investito l’economia, la società, il pensiero scientifico e filosofico e hanno influenzato la posizione dell’uomo di cultura e il suo rapporto con la </a:t>
            </a:r>
            <a:r>
              <a:rPr lang="it-IT" sz="1500" dirty="0" smtClean="0"/>
              <a:t>realtà. </a:t>
            </a:r>
            <a:r>
              <a:rPr lang="it-IT" sz="1500" dirty="0"/>
              <a:t>L’aumento vertiginoso della </a:t>
            </a:r>
            <a:r>
              <a:rPr lang="it-IT" sz="1500" dirty="0" smtClean="0"/>
              <a:t>produzione economica </a:t>
            </a:r>
            <a:r>
              <a:rPr lang="it-IT" sz="1500" dirty="0"/>
              <a:t>comporta infatti la ricerca di nuovi territori in cui esportare le merci e dai quali trarre le materie </a:t>
            </a:r>
            <a:r>
              <a:rPr lang="it-IT" sz="1500" dirty="0" smtClean="0"/>
              <a:t>prime. Contemporaneamente </a:t>
            </a:r>
            <a:r>
              <a:rPr lang="it-IT" sz="1500" dirty="0"/>
              <a:t>si va diffondendo una mentalità ispirata alla ricerca dell’utile personale, all’egoismo e al rifiuto di qualsiasi sentimento autentico e disinteressato, in particolare di quei valori (libertà, solidarietà, uguaglianza) che avevano guidato la borghesia del primo Ottocento. L’intellettuale non si sente più integrato in questa società, anzi ne rifiuta la logica dell’utile, il falso perbenismo, l’ipocrisia. A sua volta la società lo respinge perché lo ritiene </a:t>
            </a:r>
            <a:r>
              <a:rPr lang="it-IT" sz="1500" dirty="0" smtClean="0"/>
              <a:t>inutile. </a:t>
            </a:r>
            <a:r>
              <a:rPr lang="it-IT" sz="1500" dirty="0"/>
              <a:t>Ecco allora nascere la figura dell’</a:t>
            </a:r>
            <a:r>
              <a:rPr lang="it-IT" sz="1500" i="1" dirty="0"/>
              <a:t>inetto</a:t>
            </a:r>
            <a:r>
              <a:rPr lang="it-IT" sz="1500" dirty="0"/>
              <a:t>, incapace di integrarsi nella società borghese, ma al tempo stesso dotato di un’acuta capacità di penetrazione che gli consente di intuire le contraddizioni e i mali che si annidano sotto le sane apparenze </a:t>
            </a:r>
            <a:r>
              <a:rPr lang="it-IT" sz="1500" dirty="0" smtClean="0"/>
              <a:t>borghesi. L’organizzazione temporale dei fatti è sostituita ora da un tempo psicologico e soggettivo, il tempo simultaneo, fluttuante, associativo della coscienza. Venendo meno la fondamentale fiducia nei valori della realtà, anche le strutture della narrazione ne sono direttamente coinvolte, dando vita alle due tecniche più innovative del romanzo novecentesco: il </a:t>
            </a:r>
            <a:r>
              <a:rPr lang="it-IT" sz="1500" i="1" dirty="0" smtClean="0"/>
              <a:t>monologo interiore</a:t>
            </a:r>
            <a:r>
              <a:rPr lang="it-IT" sz="1500" dirty="0" smtClean="0"/>
              <a:t> e lo </a:t>
            </a:r>
            <a:r>
              <a:rPr lang="it-IT" sz="1500" i="1" dirty="0" err="1" smtClean="0"/>
              <a:t>stream</a:t>
            </a:r>
            <a:r>
              <a:rPr lang="it-IT" sz="1500" i="1" dirty="0" smtClean="0"/>
              <a:t> </a:t>
            </a:r>
            <a:r>
              <a:rPr lang="it-IT" sz="1500" i="1" dirty="0" err="1" smtClean="0"/>
              <a:t>of</a:t>
            </a:r>
            <a:r>
              <a:rPr lang="it-IT" sz="1500" i="1" dirty="0" smtClean="0"/>
              <a:t> </a:t>
            </a:r>
            <a:r>
              <a:rPr lang="it-IT" sz="1500" i="1" dirty="0" err="1" smtClean="0"/>
              <a:t>consciousness</a:t>
            </a:r>
            <a:r>
              <a:rPr lang="it-IT" sz="1500" dirty="0" smtClean="0"/>
              <a:t> (flusso di coscienza), che mettono in primo piano l’io. Il primo è una forma di autoanalisi, di pensiero diretto libero, che consente al lettore di introdursi direttamente nella vita interiore del personaggio, senza l’intermediazione del narratore; il secondo è un pensiero diretto ancor più immediato, basato su associazioni repentine e sul magma di immagini e sensazioni che rivelano l’inconscio o lo strato più profondo dell’interiorità di un personaggio. Nel nuovo romanzo, quindi, la narrazione è frammentata e i nuovi protagonisti non sono più esponenti di un ambiente o di un ceto sociale determinato, ma universi singoli, spesso in conflitto con il mondo esterno, o &lt;&lt;inetti&gt;&gt;, individui &lt;&lt;senza qualità&gt;&gt;, estranei ai valori socialmente condivisi. </a:t>
            </a:r>
          </a:p>
          <a:p>
            <a:pPr algn="just">
              <a:buNone/>
            </a:pPr>
            <a:endParaRPr lang="it-IT" sz="1400" dirty="0"/>
          </a:p>
        </p:txBody>
      </p:sp>
      <p:sp>
        <p:nvSpPr>
          <p:cNvPr id="5" name="Freccia a destra 4">
            <a:hlinkClick r:id="rId3" action="ppaction://hlinksldjump"/>
          </p:cNvPr>
          <p:cNvSpPr/>
          <p:nvPr/>
        </p:nvSpPr>
        <p:spPr>
          <a:xfrm>
            <a:off x="8858280" y="6572272"/>
            <a:ext cx="285720" cy="28572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6" name="Immagine 5" descr="smic_Img022_fine%201%20tratto%20e%20bivio_big2.JPG">
            <a:hlinkClick r:id="rId4" action="ppaction://hlinksldjump"/>
          </p:cNvPr>
          <p:cNvPicPr>
            <a:picLocks noChangeAspect="1"/>
          </p:cNvPicPr>
          <p:nvPr/>
        </p:nvPicPr>
        <p:blipFill>
          <a:blip r:embed="rId5" cstate="print"/>
          <a:stretch>
            <a:fillRect/>
          </a:stretch>
        </p:blipFill>
        <p:spPr>
          <a:xfrm>
            <a:off x="8429652" y="6607991"/>
            <a:ext cx="333345" cy="250008"/>
          </a:xfrm>
          <a:prstGeom prst="rect">
            <a:avLst/>
          </a:prstGeom>
        </p:spPr>
      </p:pic>
    </p:spTree>
  </p:cSld>
  <p:clrMapOvr>
    <a:masterClrMapping/>
  </p:clrMapOvr>
  <p:transition spd="med">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Right)">
                                      <p:cBhvr>
                                        <p:cTn id="7" dur="5000"/>
                                        <p:tgtEl>
                                          <p:spTgt spid="4"/>
                                        </p:tgtEl>
                                      </p:cBhvr>
                                    </p:animEffect>
                                  </p:childTnLst>
                                </p:cTn>
                              </p:par>
                              <p:par>
                                <p:cTn id="8" presetID="18" presetClass="entr" presetSubtype="6" fill="hold" grpId="0" nodeType="withEffect">
                                  <p:stCondLst>
                                    <p:cond delay="0"/>
                                  </p:stCondLst>
                                  <p:childTnLst>
                                    <p:set>
                                      <p:cBhvr>
                                        <p:cTn id="9" dur="1" fill="hold">
                                          <p:stCondLst>
                                            <p:cond delay="0"/>
                                          </p:stCondLst>
                                        </p:cTn>
                                        <p:tgtEl>
                                          <p:spTgt spid="12">
                                            <p:txEl>
                                              <p:pRg st="0" end="0"/>
                                            </p:txEl>
                                          </p:spTgt>
                                        </p:tgtEl>
                                        <p:attrNameLst>
                                          <p:attrName>style.visibility</p:attrName>
                                        </p:attrNameLst>
                                      </p:cBhvr>
                                      <p:to>
                                        <p:strVal val="visible"/>
                                      </p:to>
                                    </p:set>
                                    <p:animEffect transition="in" filter="strips(downRight)">
                                      <p:cBhvr>
                                        <p:cTn id="10" dur="50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0000"/>
            <a:lum/>
          </a:blip>
          <a:srcRect/>
          <a:stretch>
            <a:fillRect l="40000" t="30000" r="40000" b="30000"/>
          </a:stretch>
        </a:blipFill>
        <a:effectLst/>
      </p:bgPr>
    </p:bg>
    <p:spTree>
      <p:nvGrpSpPr>
        <p:cNvPr id="1" name=""/>
        <p:cNvGrpSpPr/>
        <p:nvPr/>
      </p:nvGrpSpPr>
      <p:grpSpPr>
        <a:xfrm>
          <a:off x="0" y="0"/>
          <a:ext cx="0" cy="0"/>
          <a:chOff x="0" y="0"/>
          <a:chExt cx="0" cy="0"/>
        </a:xfrm>
      </p:grpSpPr>
      <p:sp>
        <p:nvSpPr>
          <p:cNvPr id="6" name="Titolo 5"/>
          <p:cNvSpPr>
            <a:spLocks noGrp="1"/>
          </p:cNvSpPr>
          <p:nvPr>
            <p:ph type="title"/>
          </p:nvPr>
        </p:nvSpPr>
        <p:spPr>
          <a:xfrm>
            <a:off x="0" y="214290"/>
            <a:ext cx="9144000" cy="714356"/>
          </a:xfrm>
        </p:spPr>
        <p:txBody>
          <a:bodyPr>
            <a:noAutofit/>
          </a:bodyPr>
          <a:lstStyle/>
          <a:p>
            <a:pPr algn="just"/>
            <a:r>
              <a:rPr lang="it-IT" sz="1400" dirty="0" smtClean="0"/>
              <a:t>Un’azienda dolciaria, per la produzione di un particolare tipo di biscotti, sostiene un costo fisso mensile pari a € 5.000 e un costo variabile di € 5 per ogni chilogrammo di biscotti, inoltre è previsto un costo supplementare, stimato uguale allo 0,0015% del quadrato dei chilogrammi prodotti, per la manutenzione degli impianti di produzione. Determinare quanti chilogrammi di biscotti deve produrre l’azienda per non essere in perdita  e quanti per realizzare il massimo utile, sapendo che il prodotto viene rivenduto a € 9 il chilogrammo.</a:t>
            </a:r>
            <a:endParaRPr lang="it-IT" sz="1400" dirty="0"/>
          </a:p>
        </p:txBody>
      </p:sp>
      <p:sp>
        <p:nvSpPr>
          <p:cNvPr id="7" name="CasellaDiTesto 6"/>
          <p:cNvSpPr txBox="1"/>
          <p:nvPr/>
        </p:nvSpPr>
        <p:spPr>
          <a:xfrm>
            <a:off x="0" y="1071546"/>
            <a:ext cx="8595623" cy="523220"/>
          </a:xfrm>
          <a:prstGeom prst="rect">
            <a:avLst/>
          </a:prstGeom>
          <a:noFill/>
        </p:spPr>
        <p:txBody>
          <a:bodyPr wrap="none" rtlCol="0">
            <a:spAutoFit/>
          </a:bodyPr>
          <a:lstStyle/>
          <a:p>
            <a:r>
              <a:rPr lang="it-IT" sz="1400" dirty="0" smtClean="0"/>
              <a:t>Valgono le seguenti relazioni:</a:t>
            </a:r>
          </a:p>
          <a:p>
            <a:r>
              <a:rPr lang="it-IT" sz="1400" dirty="0" smtClean="0"/>
              <a:t>C = 5.000 + 5x + 0,00015x²        R = 9x       U = R – C = 9x – (5.000 + 5x + 0,00015x²) = – 0,00015x² + 4x – 5.000      x </a:t>
            </a:r>
            <a:r>
              <a:rPr lang="it-IT" sz="1400" u="sng" dirty="0" smtClean="0"/>
              <a:t>&gt;</a:t>
            </a:r>
            <a:r>
              <a:rPr lang="it-IT" sz="1400" dirty="0" smtClean="0"/>
              <a:t> 0</a:t>
            </a:r>
          </a:p>
        </p:txBody>
      </p:sp>
      <p:sp>
        <p:nvSpPr>
          <p:cNvPr id="8" name="Rettangolo 7"/>
          <p:cNvSpPr/>
          <p:nvPr/>
        </p:nvSpPr>
        <p:spPr>
          <a:xfrm>
            <a:off x="142844" y="1643050"/>
            <a:ext cx="4429156" cy="242889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cxnSp>
        <p:nvCxnSpPr>
          <p:cNvPr id="9" name="Connettore 2 8"/>
          <p:cNvCxnSpPr/>
          <p:nvPr/>
        </p:nvCxnSpPr>
        <p:spPr>
          <a:xfrm rot="5400000" flipH="1" flipV="1">
            <a:off x="-499305" y="2856703"/>
            <a:ext cx="2286018"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Connettore 2 9"/>
          <p:cNvCxnSpPr/>
          <p:nvPr/>
        </p:nvCxnSpPr>
        <p:spPr>
          <a:xfrm>
            <a:off x="357158" y="3786190"/>
            <a:ext cx="4071966"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Rettangolo 10"/>
          <p:cNvSpPr/>
          <p:nvPr/>
        </p:nvSpPr>
        <p:spPr>
          <a:xfrm>
            <a:off x="142844" y="4286256"/>
            <a:ext cx="4429156" cy="242889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cxnSp>
        <p:nvCxnSpPr>
          <p:cNvPr id="20" name="Connettore 2 19"/>
          <p:cNvCxnSpPr/>
          <p:nvPr/>
        </p:nvCxnSpPr>
        <p:spPr>
          <a:xfrm rot="5400000" flipH="1" flipV="1">
            <a:off x="-178230" y="5464586"/>
            <a:ext cx="2213784"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Connettore 2 20"/>
          <p:cNvCxnSpPr/>
          <p:nvPr/>
        </p:nvCxnSpPr>
        <p:spPr>
          <a:xfrm>
            <a:off x="500034" y="5929330"/>
            <a:ext cx="392909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4" name="Connettore 1 23"/>
          <p:cNvCxnSpPr/>
          <p:nvPr/>
        </p:nvCxnSpPr>
        <p:spPr>
          <a:xfrm flipV="1">
            <a:off x="642910" y="1714488"/>
            <a:ext cx="3786214" cy="2071702"/>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Connettore 1 26"/>
          <p:cNvCxnSpPr/>
          <p:nvPr/>
        </p:nvCxnSpPr>
        <p:spPr>
          <a:xfrm>
            <a:off x="642910" y="2000240"/>
            <a:ext cx="3286148"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 name="Connettore 1 28"/>
          <p:cNvCxnSpPr/>
          <p:nvPr/>
        </p:nvCxnSpPr>
        <p:spPr>
          <a:xfrm rot="5400000" flipH="1" flipV="1">
            <a:off x="3040845" y="2888453"/>
            <a:ext cx="1785950" cy="952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4" name="Figura a mano libera 43"/>
          <p:cNvSpPr/>
          <p:nvPr/>
        </p:nvSpPr>
        <p:spPr>
          <a:xfrm>
            <a:off x="641445" y="1719618"/>
            <a:ext cx="3630304" cy="2019869"/>
          </a:xfrm>
          <a:custGeom>
            <a:avLst/>
            <a:gdLst>
              <a:gd name="connsiteX0" fmla="*/ 0 w 3630304"/>
              <a:gd name="connsiteY0" fmla="*/ 2019869 h 2019869"/>
              <a:gd name="connsiteX1" fmla="*/ 2183642 w 3630304"/>
              <a:gd name="connsiteY1" fmla="*/ 1078173 h 2019869"/>
              <a:gd name="connsiteX2" fmla="*/ 3630304 w 3630304"/>
              <a:gd name="connsiteY2" fmla="*/ 0 h 2019869"/>
            </a:gdLst>
            <a:ahLst/>
            <a:cxnLst>
              <a:cxn ang="0">
                <a:pos x="connsiteX0" y="connsiteY0"/>
              </a:cxn>
              <a:cxn ang="0">
                <a:pos x="connsiteX1" y="connsiteY1"/>
              </a:cxn>
              <a:cxn ang="0">
                <a:pos x="connsiteX2" y="connsiteY2"/>
              </a:cxn>
            </a:cxnLst>
            <a:rect l="l" t="t" r="r" b="b"/>
            <a:pathLst>
              <a:path w="3630304" h="2019869">
                <a:moveTo>
                  <a:pt x="0" y="2019869"/>
                </a:moveTo>
                <a:cubicBezTo>
                  <a:pt x="789295" y="1717343"/>
                  <a:pt x="1578591" y="1414818"/>
                  <a:pt x="2183642" y="1078173"/>
                </a:cubicBezTo>
                <a:cubicBezTo>
                  <a:pt x="2788693" y="741528"/>
                  <a:pt x="3209498" y="370764"/>
                  <a:pt x="3630304" y="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sp>
        <p:nvSpPr>
          <p:cNvPr id="46" name="Ovale 45"/>
          <p:cNvSpPr/>
          <p:nvPr/>
        </p:nvSpPr>
        <p:spPr>
          <a:xfrm flipV="1">
            <a:off x="857224" y="3643314"/>
            <a:ext cx="45719"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cxnSp>
        <p:nvCxnSpPr>
          <p:cNvPr id="48" name="Connettore 1 47"/>
          <p:cNvCxnSpPr/>
          <p:nvPr/>
        </p:nvCxnSpPr>
        <p:spPr>
          <a:xfrm>
            <a:off x="642910" y="3643314"/>
            <a:ext cx="214314"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9" name="Connettore 1 48"/>
          <p:cNvCxnSpPr/>
          <p:nvPr/>
        </p:nvCxnSpPr>
        <p:spPr>
          <a:xfrm rot="5400000">
            <a:off x="786977" y="3713561"/>
            <a:ext cx="142082" cy="15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55" name="CasellaDiTesto 54"/>
          <p:cNvSpPr txBox="1"/>
          <p:nvPr/>
        </p:nvSpPr>
        <p:spPr>
          <a:xfrm>
            <a:off x="214282" y="1714488"/>
            <a:ext cx="538930" cy="538609"/>
          </a:xfrm>
          <a:prstGeom prst="rect">
            <a:avLst/>
          </a:prstGeom>
          <a:noFill/>
        </p:spPr>
        <p:txBody>
          <a:bodyPr wrap="none" rtlCol="0">
            <a:spAutoFit/>
          </a:bodyPr>
          <a:lstStyle/>
          <a:p>
            <a:r>
              <a:rPr lang="it-IT" dirty="0" smtClean="0"/>
              <a:t>  </a:t>
            </a:r>
            <a:r>
              <a:rPr lang="it-IT" sz="1100" dirty="0" smtClean="0"/>
              <a:t>R, C</a:t>
            </a:r>
          </a:p>
          <a:p>
            <a:r>
              <a:rPr lang="it-IT" sz="1100" dirty="0" smtClean="0"/>
              <a:t>(euro)</a:t>
            </a:r>
            <a:endParaRPr lang="it-IT" sz="1100" dirty="0"/>
          </a:p>
        </p:txBody>
      </p:sp>
      <p:sp>
        <p:nvSpPr>
          <p:cNvPr id="56" name="CasellaDiTesto 55"/>
          <p:cNvSpPr txBox="1"/>
          <p:nvPr/>
        </p:nvSpPr>
        <p:spPr>
          <a:xfrm>
            <a:off x="3929058" y="1928802"/>
            <a:ext cx="268022" cy="276999"/>
          </a:xfrm>
          <a:prstGeom prst="rect">
            <a:avLst/>
          </a:prstGeom>
          <a:noFill/>
        </p:spPr>
        <p:txBody>
          <a:bodyPr wrap="none" rtlCol="0">
            <a:spAutoFit/>
          </a:bodyPr>
          <a:lstStyle/>
          <a:p>
            <a:r>
              <a:rPr lang="it-IT" sz="1200" dirty="0" smtClean="0"/>
              <a:t>B</a:t>
            </a:r>
            <a:endParaRPr lang="it-IT" sz="1200" dirty="0"/>
          </a:p>
        </p:txBody>
      </p:sp>
      <p:sp>
        <p:nvSpPr>
          <p:cNvPr id="57" name="CasellaDiTesto 56"/>
          <p:cNvSpPr txBox="1"/>
          <p:nvPr/>
        </p:nvSpPr>
        <p:spPr>
          <a:xfrm>
            <a:off x="1928794" y="2571744"/>
            <a:ext cx="268022" cy="276999"/>
          </a:xfrm>
          <a:prstGeom prst="rect">
            <a:avLst/>
          </a:prstGeom>
          <a:noFill/>
        </p:spPr>
        <p:txBody>
          <a:bodyPr wrap="none" rtlCol="0">
            <a:spAutoFit/>
          </a:bodyPr>
          <a:lstStyle/>
          <a:p>
            <a:r>
              <a:rPr lang="it-IT" sz="1200" dirty="0" smtClean="0"/>
              <a:t>R</a:t>
            </a:r>
            <a:endParaRPr lang="it-IT" sz="1200" dirty="0"/>
          </a:p>
        </p:txBody>
      </p:sp>
      <p:sp>
        <p:nvSpPr>
          <p:cNvPr id="58" name="CasellaDiTesto 57"/>
          <p:cNvSpPr txBox="1"/>
          <p:nvPr/>
        </p:nvSpPr>
        <p:spPr>
          <a:xfrm>
            <a:off x="2643174" y="3071810"/>
            <a:ext cx="266420" cy="276999"/>
          </a:xfrm>
          <a:prstGeom prst="rect">
            <a:avLst/>
          </a:prstGeom>
          <a:noFill/>
        </p:spPr>
        <p:txBody>
          <a:bodyPr wrap="none" rtlCol="0">
            <a:spAutoFit/>
          </a:bodyPr>
          <a:lstStyle/>
          <a:p>
            <a:r>
              <a:rPr lang="it-IT" sz="1200" dirty="0" smtClean="0"/>
              <a:t>C</a:t>
            </a:r>
            <a:endParaRPr lang="it-IT" sz="1200" dirty="0"/>
          </a:p>
        </p:txBody>
      </p:sp>
      <p:cxnSp>
        <p:nvCxnSpPr>
          <p:cNvPr id="62" name="Connettore 2 61"/>
          <p:cNvCxnSpPr/>
          <p:nvPr/>
        </p:nvCxnSpPr>
        <p:spPr>
          <a:xfrm rot="5400000">
            <a:off x="1964513" y="2893215"/>
            <a:ext cx="215108" cy="79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4" name="Connettore 2 63"/>
          <p:cNvCxnSpPr/>
          <p:nvPr/>
        </p:nvCxnSpPr>
        <p:spPr>
          <a:xfrm rot="5400000" flipH="1" flipV="1">
            <a:off x="2644365" y="2999181"/>
            <a:ext cx="284164" cy="79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0" name="CasellaDiTesto 69"/>
          <p:cNvSpPr txBox="1"/>
          <p:nvPr/>
        </p:nvSpPr>
        <p:spPr>
          <a:xfrm>
            <a:off x="2928926" y="3286124"/>
            <a:ext cx="497252" cy="276999"/>
          </a:xfrm>
          <a:prstGeom prst="rect">
            <a:avLst/>
          </a:prstGeom>
          <a:noFill/>
        </p:spPr>
        <p:txBody>
          <a:bodyPr wrap="none" rtlCol="0">
            <a:spAutoFit/>
          </a:bodyPr>
          <a:lstStyle/>
          <a:p>
            <a:r>
              <a:rPr lang="it-IT" sz="1200" dirty="0" smtClean="0"/>
              <a:t>R &gt; C</a:t>
            </a:r>
            <a:endParaRPr lang="it-IT" sz="1200" dirty="0"/>
          </a:p>
        </p:txBody>
      </p:sp>
      <p:sp>
        <p:nvSpPr>
          <p:cNvPr id="71" name="CasellaDiTesto 70"/>
          <p:cNvSpPr txBox="1"/>
          <p:nvPr/>
        </p:nvSpPr>
        <p:spPr>
          <a:xfrm>
            <a:off x="4000496" y="2571744"/>
            <a:ext cx="426720" cy="276999"/>
          </a:xfrm>
          <a:prstGeom prst="rect">
            <a:avLst/>
          </a:prstGeom>
          <a:noFill/>
        </p:spPr>
        <p:txBody>
          <a:bodyPr wrap="none" rtlCol="0">
            <a:spAutoFit/>
          </a:bodyPr>
          <a:lstStyle/>
          <a:p>
            <a:r>
              <a:rPr lang="it-IT" sz="1200" dirty="0" smtClean="0"/>
              <a:t>R&lt;C</a:t>
            </a:r>
            <a:endParaRPr lang="it-IT" sz="1200" dirty="0"/>
          </a:p>
        </p:txBody>
      </p:sp>
      <p:sp>
        <p:nvSpPr>
          <p:cNvPr id="72" name="CasellaDiTesto 71"/>
          <p:cNvSpPr txBox="1"/>
          <p:nvPr/>
        </p:nvSpPr>
        <p:spPr>
          <a:xfrm>
            <a:off x="571472" y="3429000"/>
            <a:ext cx="426720" cy="276999"/>
          </a:xfrm>
          <a:prstGeom prst="rect">
            <a:avLst/>
          </a:prstGeom>
          <a:noFill/>
        </p:spPr>
        <p:txBody>
          <a:bodyPr wrap="none" rtlCol="0">
            <a:spAutoFit/>
          </a:bodyPr>
          <a:lstStyle/>
          <a:p>
            <a:r>
              <a:rPr lang="it-IT" sz="1200" dirty="0" smtClean="0"/>
              <a:t>R&lt;C</a:t>
            </a:r>
            <a:endParaRPr lang="it-IT" sz="1200" dirty="0"/>
          </a:p>
        </p:txBody>
      </p:sp>
      <p:sp>
        <p:nvSpPr>
          <p:cNvPr id="73" name="CasellaDiTesto 72"/>
          <p:cNvSpPr txBox="1"/>
          <p:nvPr/>
        </p:nvSpPr>
        <p:spPr>
          <a:xfrm>
            <a:off x="857224" y="3571876"/>
            <a:ext cx="274434" cy="276999"/>
          </a:xfrm>
          <a:prstGeom prst="rect">
            <a:avLst/>
          </a:prstGeom>
          <a:noFill/>
        </p:spPr>
        <p:txBody>
          <a:bodyPr wrap="none" rtlCol="0">
            <a:spAutoFit/>
          </a:bodyPr>
          <a:lstStyle/>
          <a:p>
            <a:r>
              <a:rPr lang="it-IT" sz="1200" dirty="0" smtClean="0"/>
              <a:t>A</a:t>
            </a:r>
            <a:endParaRPr lang="it-IT" sz="1200" dirty="0"/>
          </a:p>
        </p:txBody>
      </p:sp>
      <p:sp>
        <p:nvSpPr>
          <p:cNvPr id="74" name="CasellaDiTesto 73"/>
          <p:cNvSpPr txBox="1"/>
          <p:nvPr/>
        </p:nvSpPr>
        <p:spPr>
          <a:xfrm>
            <a:off x="714348" y="3714752"/>
            <a:ext cx="311304" cy="276999"/>
          </a:xfrm>
          <a:prstGeom prst="rect">
            <a:avLst/>
          </a:prstGeom>
          <a:noFill/>
        </p:spPr>
        <p:txBody>
          <a:bodyPr wrap="none" rtlCol="0">
            <a:spAutoFit/>
          </a:bodyPr>
          <a:lstStyle/>
          <a:p>
            <a:r>
              <a:rPr lang="it-IT" sz="1200" dirty="0" err="1" smtClean="0"/>
              <a:t>x</a:t>
            </a:r>
            <a:r>
              <a:rPr lang="it-IT" sz="1200" baseline="-25000" dirty="0" err="1" smtClean="0"/>
              <a:t>A</a:t>
            </a:r>
            <a:endParaRPr lang="it-IT" sz="1200" dirty="0"/>
          </a:p>
        </p:txBody>
      </p:sp>
      <p:sp>
        <p:nvSpPr>
          <p:cNvPr id="75" name="CasellaDiTesto 74"/>
          <p:cNvSpPr txBox="1"/>
          <p:nvPr/>
        </p:nvSpPr>
        <p:spPr>
          <a:xfrm>
            <a:off x="3786182" y="3714752"/>
            <a:ext cx="308098" cy="276999"/>
          </a:xfrm>
          <a:prstGeom prst="rect">
            <a:avLst/>
          </a:prstGeom>
          <a:noFill/>
        </p:spPr>
        <p:txBody>
          <a:bodyPr wrap="none" rtlCol="0">
            <a:spAutoFit/>
          </a:bodyPr>
          <a:lstStyle/>
          <a:p>
            <a:r>
              <a:rPr lang="it-IT" sz="1200" dirty="0" err="1" smtClean="0"/>
              <a:t>x</a:t>
            </a:r>
            <a:r>
              <a:rPr lang="it-IT" sz="1200" baseline="-25000" dirty="0" err="1" smtClean="0"/>
              <a:t>B</a:t>
            </a:r>
            <a:endParaRPr lang="it-IT" sz="1200" dirty="0"/>
          </a:p>
        </p:txBody>
      </p:sp>
      <p:sp>
        <p:nvSpPr>
          <p:cNvPr id="77" name="CasellaDiTesto 76"/>
          <p:cNvSpPr txBox="1"/>
          <p:nvPr/>
        </p:nvSpPr>
        <p:spPr>
          <a:xfrm>
            <a:off x="4000496" y="3714752"/>
            <a:ext cx="522900" cy="276999"/>
          </a:xfrm>
          <a:prstGeom prst="rect">
            <a:avLst/>
          </a:prstGeom>
          <a:noFill/>
        </p:spPr>
        <p:txBody>
          <a:bodyPr wrap="none" rtlCol="0">
            <a:spAutoFit/>
          </a:bodyPr>
          <a:lstStyle/>
          <a:p>
            <a:r>
              <a:rPr lang="it-IT" sz="1200" dirty="0" smtClean="0"/>
              <a:t>x (kg)</a:t>
            </a:r>
            <a:endParaRPr lang="it-IT" sz="1200" dirty="0"/>
          </a:p>
        </p:txBody>
      </p:sp>
      <p:sp>
        <p:nvSpPr>
          <p:cNvPr id="80" name="CasellaDiTesto 79"/>
          <p:cNvSpPr txBox="1"/>
          <p:nvPr/>
        </p:nvSpPr>
        <p:spPr>
          <a:xfrm>
            <a:off x="1214414" y="1571612"/>
            <a:ext cx="1871025" cy="276999"/>
          </a:xfrm>
          <a:prstGeom prst="rect">
            <a:avLst/>
          </a:prstGeom>
          <a:noFill/>
        </p:spPr>
        <p:txBody>
          <a:bodyPr wrap="none" rtlCol="0">
            <a:spAutoFit/>
          </a:bodyPr>
          <a:lstStyle/>
          <a:p>
            <a:r>
              <a:rPr lang="it-IT" sz="1200" dirty="0" smtClean="0"/>
              <a:t>C = 5.000 + 5x + 0,00015x² </a:t>
            </a:r>
            <a:endParaRPr lang="it-IT" sz="1200" dirty="0"/>
          </a:p>
        </p:txBody>
      </p:sp>
      <p:sp>
        <p:nvSpPr>
          <p:cNvPr id="81" name="CasellaDiTesto 80"/>
          <p:cNvSpPr txBox="1"/>
          <p:nvPr/>
        </p:nvSpPr>
        <p:spPr>
          <a:xfrm>
            <a:off x="1214414" y="1714488"/>
            <a:ext cx="561372" cy="276999"/>
          </a:xfrm>
          <a:prstGeom prst="rect">
            <a:avLst/>
          </a:prstGeom>
          <a:noFill/>
        </p:spPr>
        <p:txBody>
          <a:bodyPr wrap="none" rtlCol="0">
            <a:spAutoFit/>
          </a:bodyPr>
          <a:lstStyle/>
          <a:p>
            <a:r>
              <a:rPr lang="it-IT" sz="1200" dirty="0" smtClean="0"/>
              <a:t>R = 9x</a:t>
            </a:r>
            <a:endParaRPr lang="it-IT" sz="1200" dirty="0"/>
          </a:p>
        </p:txBody>
      </p:sp>
      <p:sp>
        <p:nvSpPr>
          <p:cNvPr id="83" name="Figura a mano libera 82"/>
          <p:cNvSpPr/>
          <p:nvPr/>
        </p:nvSpPr>
        <p:spPr>
          <a:xfrm>
            <a:off x="785786" y="4615218"/>
            <a:ext cx="3143272" cy="2028492"/>
          </a:xfrm>
          <a:custGeom>
            <a:avLst/>
            <a:gdLst>
              <a:gd name="connsiteX0" fmla="*/ 0 w 2893326"/>
              <a:gd name="connsiteY0" fmla="*/ 1703695 h 1703695"/>
              <a:gd name="connsiteX1" fmla="*/ 1433015 w 2893326"/>
              <a:gd name="connsiteY1" fmla="*/ 11373 h 1703695"/>
              <a:gd name="connsiteX2" fmla="*/ 2893326 w 2893326"/>
              <a:gd name="connsiteY2" fmla="*/ 1635457 h 1703695"/>
            </a:gdLst>
            <a:ahLst/>
            <a:cxnLst>
              <a:cxn ang="0">
                <a:pos x="connsiteX0" y="connsiteY0"/>
              </a:cxn>
              <a:cxn ang="0">
                <a:pos x="connsiteX1" y="connsiteY1"/>
              </a:cxn>
              <a:cxn ang="0">
                <a:pos x="connsiteX2" y="connsiteY2"/>
              </a:cxn>
            </a:cxnLst>
            <a:rect l="l" t="t" r="r" b="b"/>
            <a:pathLst>
              <a:path w="2893326" h="1703695">
                <a:moveTo>
                  <a:pt x="0" y="1703695"/>
                </a:moveTo>
                <a:cubicBezTo>
                  <a:pt x="475397" y="863220"/>
                  <a:pt x="950794" y="22746"/>
                  <a:pt x="1433015" y="11373"/>
                </a:cubicBezTo>
                <a:cubicBezTo>
                  <a:pt x="1915236" y="0"/>
                  <a:pt x="2404281" y="817728"/>
                  <a:pt x="2893326" y="1635457"/>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cxnSp>
        <p:nvCxnSpPr>
          <p:cNvPr id="93" name="Connettore 1 92"/>
          <p:cNvCxnSpPr>
            <a:stCxn id="83" idx="1"/>
          </p:cNvCxnSpPr>
          <p:nvPr/>
        </p:nvCxnSpPr>
        <p:spPr>
          <a:xfrm flipH="1">
            <a:off x="928662" y="4628759"/>
            <a:ext cx="1413933" cy="14687"/>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5" name="Connettore 1 94"/>
          <p:cNvCxnSpPr/>
          <p:nvPr/>
        </p:nvCxnSpPr>
        <p:spPr>
          <a:xfrm rot="16200000" flipH="1">
            <a:off x="1714480" y="5286388"/>
            <a:ext cx="1285886" cy="1"/>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4" name="Ovale 103"/>
          <p:cNvSpPr/>
          <p:nvPr/>
        </p:nvSpPr>
        <p:spPr>
          <a:xfrm flipV="1">
            <a:off x="928662" y="6357958"/>
            <a:ext cx="45719"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5" name="Ovale 104"/>
          <p:cNvSpPr/>
          <p:nvPr/>
        </p:nvSpPr>
        <p:spPr>
          <a:xfrm flipV="1">
            <a:off x="1142976" y="5929330"/>
            <a:ext cx="45719"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6" name="Ovale 105"/>
          <p:cNvSpPr/>
          <p:nvPr/>
        </p:nvSpPr>
        <p:spPr>
          <a:xfrm flipV="1">
            <a:off x="2357422" y="4643446"/>
            <a:ext cx="45719"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7" name="Ovale 106"/>
          <p:cNvSpPr/>
          <p:nvPr/>
        </p:nvSpPr>
        <p:spPr>
          <a:xfrm flipV="1">
            <a:off x="3571868" y="5929330"/>
            <a:ext cx="45719"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8" name="Ovale 107"/>
          <p:cNvSpPr/>
          <p:nvPr/>
        </p:nvSpPr>
        <p:spPr>
          <a:xfrm flipV="1">
            <a:off x="3929058" y="2000240"/>
            <a:ext cx="45719"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9" name="CasellaDiTesto 108"/>
          <p:cNvSpPr txBox="1"/>
          <p:nvPr/>
        </p:nvSpPr>
        <p:spPr>
          <a:xfrm>
            <a:off x="714348" y="4286256"/>
            <a:ext cx="284052" cy="276999"/>
          </a:xfrm>
          <a:prstGeom prst="rect">
            <a:avLst/>
          </a:prstGeom>
          <a:noFill/>
        </p:spPr>
        <p:txBody>
          <a:bodyPr wrap="none" rtlCol="0">
            <a:spAutoFit/>
          </a:bodyPr>
          <a:lstStyle/>
          <a:p>
            <a:r>
              <a:rPr lang="it-IT" sz="1200" dirty="0" smtClean="0"/>
              <a:t>U</a:t>
            </a:r>
            <a:endParaRPr lang="it-IT" sz="1200" dirty="0"/>
          </a:p>
        </p:txBody>
      </p:sp>
      <p:sp>
        <p:nvSpPr>
          <p:cNvPr id="110" name="CasellaDiTesto 109"/>
          <p:cNvSpPr txBox="1"/>
          <p:nvPr/>
        </p:nvSpPr>
        <p:spPr>
          <a:xfrm>
            <a:off x="357158" y="4500570"/>
            <a:ext cx="615874" cy="276999"/>
          </a:xfrm>
          <a:prstGeom prst="rect">
            <a:avLst/>
          </a:prstGeom>
          <a:noFill/>
        </p:spPr>
        <p:txBody>
          <a:bodyPr wrap="none" rtlCol="0">
            <a:spAutoFit/>
          </a:bodyPr>
          <a:lstStyle/>
          <a:p>
            <a:r>
              <a:rPr lang="it-IT" sz="1200" dirty="0" smtClean="0"/>
              <a:t>21.666</a:t>
            </a:r>
            <a:endParaRPr lang="it-IT" sz="1200" dirty="0"/>
          </a:p>
        </p:txBody>
      </p:sp>
      <p:sp>
        <p:nvSpPr>
          <p:cNvPr id="111" name="CasellaDiTesto 110"/>
          <p:cNvSpPr txBox="1"/>
          <p:nvPr/>
        </p:nvSpPr>
        <p:spPr>
          <a:xfrm>
            <a:off x="1928794" y="5929330"/>
            <a:ext cx="811441" cy="276999"/>
          </a:xfrm>
          <a:prstGeom prst="rect">
            <a:avLst/>
          </a:prstGeom>
          <a:noFill/>
        </p:spPr>
        <p:txBody>
          <a:bodyPr wrap="none" rtlCol="0">
            <a:spAutoFit/>
          </a:bodyPr>
          <a:lstStyle/>
          <a:p>
            <a:r>
              <a:rPr lang="it-IT" sz="1200" dirty="0" smtClean="0"/>
              <a:t>13.333,33</a:t>
            </a:r>
            <a:endParaRPr lang="it-IT" sz="1200" dirty="0"/>
          </a:p>
        </p:txBody>
      </p:sp>
      <p:sp>
        <p:nvSpPr>
          <p:cNvPr id="112" name="CasellaDiTesto 111"/>
          <p:cNvSpPr txBox="1"/>
          <p:nvPr/>
        </p:nvSpPr>
        <p:spPr>
          <a:xfrm>
            <a:off x="2285984" y="4429132"/>
            <a:ext cx="271228" cy="276999"/>
          </a:xfrm>
          <a:prstGeom prst="rect">
            <a:avLst/>
          </a:prstGeom>
          <a:noFill/>
        </p:spPr>
        <p:txBody>
          <a:bodyPr wrap="none" rtlCol="0">
            <a:spAutoFit/>
          </a:bodyPr>
          <a:lstStyle/>
          <a:p>
            <a:r>
              <a:rPr lang="it-IT" sz="1200" dirty="0" smtClean="0"/>
              <a:t>V</a:t>
            </a:r>
            <a:endParaRPr lang="it-IT" sz="1200" dirty="0"/>
          </a:p>
        </p:txBody>
      </p:sp>
      <p:sp>
        <p:nvSpPr>
          <p:cNvPr id="113" name="CasellaDiTesto 112"/>
          <p:cNvSpPr txBox="1"/>
          <p:nvPr/>
        </p:nvSpPr>
        <p:spPr>
          <a:xfrm>
            <a:off x="928662" y="5500702"/>
            <a:ext cx="426720" cy="276999"/>
          </a:xfrm>
          <a:prstGeom prst="rect">
            <a:avLst/>
          </a:prstGeom>
          <a:noFill/>
        </p:spPr>
        <p:txBody>
          <a:bodyPr wrap="none" rtlCol="0">
            <a:spAutoFit/>
          </a:bodyPr>
          <a:lstStyle/>
          <a:p>
            <a:r>
              <a:rPr lang="it-IT" sz="1200" dirty="0" smtClean="0"/>
              <a:t>R=C</a:t>
            </a:r>
            <a:endParaRPr lang="it-IT" sz="1200" dirty="0"/>
          </a:p>
        </p:txBody>
      </p:sp>
      <p:sp>
        <p:nvSpPr>
          <p:cNvPr id="114" name="CasellaDiTesto 113"/>
          <p:cNvSpPr txBox="1"/>
          <p:nvPr/>
        </p:nvSpPr>
        <p:spPr>
          <a:xfrm>
            <a:off x="3357554" y="5500702"/>
            <a:ext cx="426720" cy="276999"/>
          </a:xfrm>
          <a:prstGeom prst="rect">
            <a:avLst/>
          </a:prstGeom>
          <a:noFill/>
        </p:spPr>
        <p:txBody>
          <a:bodyPr wrap="none" rtlCol="0">
            <a:spAutoFit/>
          </a:bodyPr>
          <a:lstStyle/>
          <a:p>
            <a:r>
              <a:rPr lang="it-IT" sz="1200" dirty="0" smtClean="0"/>
              <a:t>R=C</a:t>
            </a:r>
            <a:endParaRPr lang="it-IT" sz="1200" dirty="0"/>
          </a:p>
        </p:txBody>
      </p:sp>
      <p:sp>
        <p:nvSpPr>
          <p:cNvPr id="115" name="CasellaDiTesto 114"/>
          <p:cNvSpPr txBox="1"/>
          <p:nvPr/>
        </p:nvSpPr>
        <p:spPr>
          <a:xfrm>
            <a:off x="2143108" y="5214950"/>
            <a:ext cx="426720" cy="276999"/>
          </a:xfrm>
          <a:prstGeom prst="rect">
            <a:avLst/>
          </a:prstGeom>
          <a:noFill/>
        </p:spPr>
        <p:txBody>
          <a:bodyPr wrap="none" rtlCol="0">
            <a:spAutoFit/>
          </a:bodyPr>
          <a:lstStyle/>
          <a:p>
            <a:r>
              <a:rPr lang="it-IT" sz="1200" dirty="0" smtClean="0"/>
              <a:t>R&gt;C</a:t>
            </a:r>
            <a:endParaRPr lang="it-IT" sz="1200" dirty="0"/>
          </a:p>
        </p:txBody>
      </p:sp>
      <p:cxnSp>
        <p:nvCxnSpPr>
          <p:cNvPr id="117" name="Connettore 2 116"/>
          <p:cNvCxnSpPr/>
          <p:nvPr/>
        </p:nvCxnSpPr>
        <p:spPr>
          <a:xfrm rot="5400000">
            <a:off x="1071935" y="5786057"/>
            <a:ext cx="142876" cy="79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1" name="Connettore 2 120"/>
          <p:cNvCxnSpPr/>
          <p:nvPr/>
        </p:nvCxnSpPr>
        <p:spPr>
          <a:xfrm rot="5400000">
            <a:off x="3500827" y="5786057"/>
            <a:ext cx="142876" cy="79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2" name="CasellaDiTesto 121"/>
          <p:cNvSpPr txBox="1"/>
          <p:nvPr/>
        </p:nvSpPr>
        <p:spPr>
          <a:xfrm>
            <a:off x="928662" y="5715016"/>
            <a:ext cx="274434" cy="276999"/>
          </a:xfrm>
          <a:prstGeom prst="rect">
            <a:avLst/>
          </a:prstGeom>
          <a:noFill/>
        </p:spPr>
        <p:txBody>
          <a:bodyPr wrap="none" rtlCol="0">
            <a:spAutoFit/>
          </a:bodyPr>
          <a:lstStyle/>
          <a:p>
            <a:r>
              <a:rPr lang="it-IT" sz="1200" dirty="0" smtClean="0"/>
              <a:t>A</a:t>
            </a:r>
            <a:endParaRPr lang="it-IT" sz="1200" dirty="0"/>
          </a:p>
        </p:txBody>
      </p:sp>
      <p:sp>
        <p:nvSpPr>
          <p:cNvPr id="123" name="CasellaDiTesto 122"/>
          <p:cNvSpPr txBox="1"/>
          <p:nvPr/>
        </p:nvSpPr>
        <p:spPr>
          <a:xfrm>
            <a:off x="3571868" y="5715016"/>
            <a:ext cx="268022" cy="276999"/>
          </a:xfrm>
          <a:prstGeom prst="rect">
            <a:avLst/>
          </a:prstGeom>
          <a:noFill/>
        </p:spPr>
        <p:txBody>
          <a:bodyPr wrap="none" rtlCol="0">
            <a:spAutoFit/>
          </a:bodyPr>
          <a:lstStyle/>
          <a:p>
            <a:r>
              <a:rPr lang="it-IT" sz="1200" dirty="0" smtClean="0"/>
              <a:t>B</a:t>
            </a:r>
            <a:endParaRPr lang="it-IT" sz="1200" dirty="0"/>
          </a:p>
        </p:txBody>
      </p:sp>
      <p:sp>
        <p:nvSpPr>
          <p:cNvPr id="124" name="CasellaDiTesto 123"/>
          <p:cNvSpPr txBox="1"/>
          <p:nvPr/>
        </p:nvSpPr>
        <p:spPr>
          <a:xfrm>
            <a:off x="1142976" y="5857892"/>
            <a:ext cx="311304" cy="276999"/>
          </a:xfrm>
          <a:prstGeom prst="rect">
            <a:avLst/>
          </a:prstGeom>
          <a:noFill/>
        </p:spPr>
        <p:txBody>
          <a:bodyPr wrap="none" rtlCol="0">
            <a:spAutoFit/>
          </a:bodyPr>
          <a:lstStyle/>
          <a:p>
            <a:r>
              <a:rPr lang="it-IT" sz="1200" dirty="0" err="1" smtClean="0"/>
              <a:t>x</a:t>
            </a:r>
            <a:r>
              <a:rPr lang="it-IT" sz="1200" baseline="-25000" dirty="0" err="1" smtClean="0"/>
              <a:t>A</a:t>
            </a:r>
            <a:endParaRPr lang="it-IT" sz="1200" dirty="0"/>
          </a:p>
        </p:txBody>
      </p:sp>
      <p:sp>
        <p:nvSpPr>
          <p:cNvPr id="125" name="CasellaDiTesto 124"/>
          <p:cNvSpPr txBox="1"/>
          <p:nvPr/>
        </p:nvSpPr>
        <p:spPr>
          <a:xfrm>
            <a:off x="3357554" y="5857892"/>
            <a:ext cx="308098" cy="276999"/>
          </a:xfrm>
          <a:prstGeom prst="rect">
            <a:avLst/>
          </a:prstGeom>
          <a:noFill/>
        </p:spPr>
        <p:txBody>
          <a:bodyPr wrap="none" rtlCol="0">
            <a:spAutoFit/>
          </a:bodyPr>
          <a:lstStyle/>
          <a:p>
            <a:r>
              <a:rPr lang="it-IT" sz="1200" dirty="0" err="1" smtClean="0"/>
              <a:t>x</a:t>
            </a:r>
            <a:r>
              <a:rPr lang="it-IT" sz="1200" baseline="-25000" dirty="0" err="1" smtClean="0"/>
              <a:t>B</a:t>
            </a:r>
            <a:endParaRPr lang="it-IT" sz="1200" dirty="0"/>
          </a:p>
        </p:txBody>
      </p:sp>
      <p:sp>
        <p:nvSpPr>
          <p:cNvPr id="126" name="CasellaDiTesto 125"/>
          <p:cNvSpPr txBox="1"/>
          <p:nvPr/>
        </p:nvSpPr>
        <p:spPr>
          <a:xfrm>
            <a:off x="3714744" y="6143644"/>
            <a:ext cx="426720" cy="276999"/>
          </a:xfrm>
          <a:prstGeom prst="rect">
            <a:avLst/>
          </a:prstGeom>
          <a:noFill/>
        </p:spPr>
        <p:txBody>
          <a:bodyPr wrap="none" rtlCol="0">
            <a:spAutoFit/>
          </a:bodyPr>
          <a:lstStyle/>
          <a:p>
            <a:r>
              <a:rPr lang="it-IT" sz="1200" dirty="0" smtClean="0"/>
              <a:t>R&lt;C</a:t>
            </a:r>
            <a:endParaRPr lang="it-IT" sz="1200" dirty="0"/>
          </a:p>
        </p:txBody>
      </p:sp>
      <p:sp>
        <p:nvSpPr>
          <p:cNvPr id="127" name="CasellaDiTesto 126"/>
          <p:cNvSpPr txBox="1"/>
          <p:nvPr/>
        </p:nvSpPr>
        <p:spPr>
          <a:xfrm>
            <a:off x="571472" y="6072206"/>
            <a:ext cx="426720" cy="276999"/>
          </a:xfrm>
          <a:prstGeom prst="rect">
            <a:avLst/>
          </a:prstGeom>
          <a:noFill/>
        </p:spPr>
        <p:txBody>
          <a:bodyPr wrap="none" rtlCol="0">
            <a:spAutoFit/>
          </a:bodyPr>
          <a:lstStyle/>
          <a:p>
            <a:r>
              <a:rPr lang="it-IT" sz="1200" dirty="0" smtClean="0"/>
              <a:t>R&lt;C</a:t>
            </a:r>
            <a:endParaRPr lang="it-IT" sz="1200" dirty="0"/>
          </a:p>
        </p:txBody>
      </p:sp>
      <p:sp>
        <p:nvSpPr>
          <p:cNvPr id="128" name="CasellaDiTesto 127"/>
          <p:cNvSpPr txBox="1"/>
          <p:nvPr/>
        </p:nvSpPr>
        <p:spPr>
          <a:xfrm>
            <a:off x="714348" y="5857892"/>
            <a:ext cx="287258" cy="276999"/>
          </a:xfrm>
          <a:prstGeom prst="rect">
            <a:avLst/>
          </a:prstGeom>
          <a:noFill/>
        </p:spPr>
        <p:txBody>
          <a:bodyPr wrap="none" rtlCol="0">
            <a:spAutoFit/>
          </a:bodyPr>
          <a:lstStyle/>
          <a:p>
            <a:r>
              <a:rPr lang="it-IT" sz="1200" dirty="0" smtClean="0"/>
              <a:t>O</a:t>
            </a:r>
            <a:endParaRPr lang="it-IT" sz="1200" dirty="0"/>
          </a:p>
        </p:txBody>
      </p:sp>
      <p:sp>
        <p:nvSpPr>
          <p:cNvPr id="129" name="CasellaDiTesto 128"/>
          <p:cNvSpPr txBox="1"/>
          <p:nvPr/>
        </p:nvSpPr>
        <p:spPr>
          <a:xfrm>
            <a:off x="357158" y="6215082"/>
            <a:ext cx="649537" cy="276999"/>
          </a:xfrm>
          <a:prstGeom prst="rect">
            <a:avLst/>
          </a:prstGeom>
          <a:noFill/>
        </p:spPr>
        <p:txBody>
          <a:bodyPr wrap="none" rtlCol="0">
            <a:spAutoFit/>
          </a:bodyPr>
          <a:lstStyle/>
          <a:p>
            <a:r>
              <a:rPr lang="it-IT" sz="1200" dirty="0" smtClean="0"/>
              <a:t>– 5.000</a:t>
            </a:r>
            <a:endParaRPr lang="it-IT" sz="1200" dirty="0"/>
          </a:p>
        </p:txBody>
      </p:sp>
      <p:sp>
        <p:nvSpPr>
          <p:cNvPr id="132" name="CasellaDiTesto 131"/>
          <p:cNvSpPr txBox="1"/>
          <p:nvPr/>
        </p:nvSpPr>
        <p:spPr>
          <a:xfrm>
            <a:off x="4000496" y="5929330"/>
            <a:ext cx="522900" cy="276999"/>
          </a:xfrm>
          <a:prstGeom prst="rect">
            <a:avLst/>
          </a:prstGeom>
          <a:noFill/>
        </p:spPr>
        <p:txBody>
          <a:bodyPr wrap="none" rtlCol="0">
            <a:spAutoFit/>
          </a:bodyPr>
          <a:lstStyle/>
          <a:p>
            <a:r>
              <a:rPr lang="it-IT" sz="1200" dirty="0" smtClean="0"/>
              <a:t>x (kg)</a:t>
            </a:r>
            <a:endParaRPr lang="it-IT" sz="1200" dirty="0"/>
          </a:p>
        </p:txBody>
      </p:sp>
      <p:sp>
        <p:nvSpPr>
          <p:cNvPr id="133" name="CasellaDiTesto 132"/>
          <p:cNvSpPr txBox="1"/>
          <p:nvPr/>
        </p:nvSpPr>
        <p:spPr>
          <a:xfrm>
            <a:off x="1285852" y="4286256"/>
            <a:ext cx="2000869" cy="276999"/>
          </a:xfrm>
          <a:prstGeom prst="rect">
            <a:avLst/>
          </a:prstGeom>
          <a:noFill/>
        </p:spPr>
        <p:txBody>
          <a:bodyPr wrap="none" rtlCol="0">
            <a:spAutoFit/>
          </a:bodyPr>
          <a:lstStyle/>
          <a:p>
            <a:r>
              <a:rPr lang="it-IT" sz="1200" dirty="0" smtClean="0"/>
              <a:t>U = – 0,00015x² + 4x – 5.000 </a:t>
            </a:r>
            <a:endParaRPr lang="it-IT" sz="1200" dirty="0"/>
          </a:p>
        </p:txBody>
      </p:sp>
      <p:sp>
        <p:nvSpPr>
          <p:cNvPr id="134" name="CasellaDiTesto 133"/>
          <p:cNvSpPr txBox="1"/>
          <p:nvPr/>
        </p:nvSpPr>
        <p:spPr>
          <a:xfrm>
            <a:off x="4572000" y="1571612"/>
            <a:ext cx="4709687" cy="2462213"/>
          </a:xfrm>
          <a:prstGeom prst="rect">
            <a:avLst/>
          </a:prstGeom>
          <a:noFill/>
        </p:spPr>
        <p:txBody>
          <a:bodyPr wrap="square" rtlCol="0">
            <a:spAutoFit/>
          </a:bodyPr>
          <a:lstStyle/>
          <a:p>
            <a:r>
              <a:rPr lang="it-IT" sz="1400" dirty="0" smtClean="0"/>
              <a:t>In questo caso l’obiettivo è quello di determinare entro quale</a:t>
            </a:r>
          </a:p>
          <a:p>
            <a:r>
              <a:rPr lang="it-IT" sz="1400" dirty="0" smtClean="0"/>
              <a:t>intervallo deve variare x se l’azienda non vuole essere in per-</a:t>
            </a:r>
          </a:p>
          <a:p>
            <a:r>
              <a:rPr lang="it-IT" sz="1400" dirty="0" smtClean="0"/>
              <a:t>dita, ricordando che ciò si realizza se R </a:t>
            </a:r>
            <a:r>
              <a:rPr lang="it-IT" sz="1400" u="sng" dirty="0" smtClean="0"/>
              <a:t>&gt;</a:t>
            </a:r>
            <a:r>
              <a:rPr lang="it-IT" sz="1400" dirty="0" smtClean="0"/>
              <a:t> C. R è una funzione</a:t>
            </a:r>
          </a:p>
          <a:p>
            <a:r>
              <a:rPr lang="it-IT" sz="1400" dirty="0" smtClean="0"/>
              <a:t>lineare crescente definita per x </a:t>
            </a:r>
            <a:r>
              <a:rPr lang="it-IT" sz="1400" u="sng" dirty="0" smtClean="0"/>
              <a:t>&gt;</a:t>
            </a:r>
            <a:r>
              <a:rPr lang="it-IT" sz="1400" dirty="0" smtClean="0"/>
              <a:t> o; C è rappresentata da una</a:t>
            </a:r>
          </a:p>
          <a:p>
            <a:r>
              <a:rPr lang="it-IT" sz="1400" dirty="0" smtClean="0"/>
              <a:t>parabola con vertice in (- 16.666,6; - 36.666) che volge la con-</a:t>
            </a:r>
          </a:p>
          <a:p>
            <a:r>
              <a:rPr lang="it-IT" sz="1400" dirty="0" smtClean="0"/>
              <a:t>cavità verso l’alto. Le due curve si intersecano nei punti A e B,</a:t>
            </a:r>
          </a:p>
          <a:p>
            <a:r>
              <a:rPr lang="it-IT" sz="1400" dirty="0" smtClean="0"/>
              <a:t>le cui ascisse si ottengono eguagliando i costi ai ricavi (5.000+</a:t>
            </a:r>
          </a:p>
          <a:p>
            <a:r>
              <a:rPr lang="it-IT" sz="1400" dirty="0" smtClean="0"/>
              <a:t>+ 5x + 0,00015x² = 9x). Si ha R</a:t>
            </a:r>
            <a:r>
              <a:rPr lang="it-IT" sz="1400" u="sng" dirty="0" smtClean="0"/>
              <a:t>&gt;</a:t>
            </a:r>
            <a:r>
              <a:rPr lang="it-IT" sz="1400" dirty="0" smtClean="0"/>
              <a:t>C per </a:t>
            </a:r>
            <a:r>
              <a:rPr lang="it-IT" sz="1400" dirty="0" err="1" smtClean="0"/>
              <a:t>x</a:t>
            </a:r>
            <a:r>
              <a:rPr lang="it-IT" sz="1400" baseline="-25000" dirty="0" err="1" smtClean="0"/>
              <a:t>A</a:t>
            </a:r>
            <a:r>
              <a:rPr lang="it-IT" sz="1400" dirty="0" smtClean="0"/>
              <a:t> </a:t>
            </a:r>
            <a:r>
              <a:rPr lang="it-IT" sz="1400" u="sng" dirty="0" smtClean="0"/>
              <a:t>&lt;</a:t>
            </a:r>
            <a:r>
              <a:rPr lang="it-IT" sz="1400" dirty="0" smtClean="0"/>
              <a:t> x </a:t>
            </a:r>
            <a:r>
              <a:rPr lang="it-IT" sz="1400" u="sng" dirty="0" smtClean="0"/>
              <a:t>&lt;</a:t>
            </a:r>
            <a:r>
              <a:rPr lang="it-IT" sz="1400" dirty="0" smtClean="0"/>
              <a:t> </a:t>
            </a:r>
            <a:r>
              <a:rPr lang="it-IT" sz="1400" dirty="0" err="1" smtClean="0"/>
              <a:t>x</a:t>
            </a:r>
            <a:r>
              <a:rPr lang="it-IT" sz="1400" baseline="-25000" dirty="0" err="1" smtClean="0"/>
              <a:t>B</a:t>
            </a:r>
            <a:r>
              <a:rPr lang="it-IT" sz="1400" dirty="0" smtClean="0"/>
              <a:t> , quindi l’</a:t>
            </a:r>
            <a:r>
              <a:rPr lang="it-IT" sz="1400" dirty="0" err="1" smtClean="0"/>
              <a:t>azien-</a:t>
            </a:r>
            <a:endParaRPr lang="it-IT" sz="1400" dirty="0" smtClean="0"/>
          </a:p>
          <a:p>
            <a:r>
              <a:rPr lang="it-IT" sz="1400" dirty="0" smtClean="0"/>
              <a:t>da dovrà produrre una quantità mensile di biscotti compresa</a:t>
            </a:r>
          </a:p>
          <a:p>
            <a:r>
              <a:rPr lang="it-IT" sz="1400" dirty="0" smtClean="0"/>
              <a:t>fra 1.314,81 kg e 25.351,83 kg, se vuole conseguire un guada-</a:t>
            </a:r>
          </a:p>
          <a:p>
            <a:r>
              <a:rPr lang="it-IT" sz="1400" dirty="0" err="1" smtClean="0"/>
              <a:t>gno</a:t>
            </a:r>
            <a:r>
              <a:rPr lang="it-IT" sz="1400" dirty="0" smtClean="0"/>
              <a:t> positivo. Se x &lt; </a:t>
            </a:r>
            <a:r>
              <a:rPr lang="it-IT" sz="1400" dirty="0" err="1" smtClean="0"/>
              <a:t>x</a:t>
            </a:r>
            <a:r>
              <a:rPr lang="it-IT" sz="1400" baseline="-25000" dirty="0" err="1" smtClean="0"/>
              <a:t>A</a:t>
            </a:r>
            <a:r>
              <a:rPr lang="it-IT" sz="1400" dirty="0" smtClean="0"/>
              <a:t> o x &gt; </a:t>
            </a:r>
            <a:r>
              <a:rPr lang="it-IT" sz="1400" dirty="0" err="1" smtClean="0"/>
              <a:t>x</a:t>
            </a:r>
            <a:r>
              <a:rPr lang="it-IT" sz="1400" baseline="-25000" dirty="0" err="1" smtClean="0"/>
              <a:t>B</a:t>
            </a:r>
            <a:r>
              <a:rPr lang="it-IT" sz="1400" dirty="0" smtClean="0"/>
              <a:t> , l’azienda è in perdita.</a:t>
            </a:r>
          </a:p>
        </p:txBody>
      </p:sp>
      <p:sp>
        <p:nvSpPr>
          <p:cNvPr id="60" name="CasellaDiTesto 59"/>
          <p:cNvSpPr txBox="1"/>
          <p:nvPr/>
        </p:nvSpPr>
        <p:spPr>
          <a:xfrm>
            <a:off x="4572000" y="4214818"/>
            <a:ext cx="4672882" cy="1600438"/>
          </a:xfrm>
          <a:prstGeom prst="rect">
            <a:avLst/>
          </a:prstGeom>
          <a:noFill/>
        </p:spPr>
        <p:txBody>
          <a:bodyPr wrap="none" rtlCol="0">
            <a:spAutoFit/>
          </a:bodyPr>
          <a:lstStyle/>
          <a:p>
            <a:r>
              <a:rPr lang="it-IT" sz="1400" dirty="0" smtClean="0"/>
              <a:t>Nel  secondo caso l’obiettivo è quello di determinare il massi-</a:t>
            </a:r>
          </a:p>
          <a:p>
            <a:r>
              <a:rPr lang="it-IT" sz="1400" dirty="0" smtClean="0"/>
              <a:t>mo della funzione U. La figura riporta il grafico della funzione</a:t>
            </a:r>
          </a:p>
          <a:p>
            <a:r>
              <a:rPr lang="it-IT" sz="1400" dirty="0" smtClean="0"/>
              <a:t>U che è una parabola con vertice V(13.333,3; 21.666)con con-</a:t>
            </a:r>
          </a:p>
          <a:p>
            <a:r>
              <a:rPr lang="it-IT" sz="1400" dirty="0" smtClean="0"/>
              <a:t>cavità rivolta verso il basso, quindi V rappresenta il massimo</a:t>
            </a:r>
          </a:p>
          <a:p>
            <a:r>
              <a:rPr lang="it-IT" sz="1400" dirty="0" smtClean="0"/>
              <a:t>della funzione. Possiamo concludere che l’azienda deve pro-</a:t>
            </a:r>
          </a:p>
          <a:p>
            <a:r>
              <a:rPr lang="it-IT" sz="1400" dirty="0" smtClean="0"/>
              <a:t>durre 13.333,33 kg al mese per conseguire il massimo utile di</a:t>
            </a:r>
          </a:p>
          <a:p>
            <a:r>
              <a:rPr lang="it-IT" sz="1400" dirty="0" smtClean="0"/>
              <a:t>€ 21.666.</a:t>
            </a:r>
            <a:endParaRPr lang="it-IT" sz="1400" dirty="0"/>
          </a:p>
        </p:txBody>
      </p:sp>
      <p:sp>
        <p:nvSpPr>
          <p:cNvPr id="61" name="Freccia a sinistra 60">
            <a:hlinkClick r:id="rId3" action="ppaction://hlinksldjump"/>
          </p:cNvPr>
          <p:cNvSpPr/>
          <p:nvPr/>
        </p:nvSpPr>
        <p:spPr>
          <a:xfrm>
            <a:off x="8858248" y="6572272"/>
            <a:ext cx="285752" cy="2857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63" name="Immagine 62" descr="foglia.jpg">
            <a:hlinkClick r:id="rId4" action="ppaction://hlinksldjump"/>
          </p:cNvPr>
          <p:cNvPicPr>
            <a:picLocks noChangeAspect="1"/>
          </p:cNvPicPr>
          <p:nvPr/>
        </p:nvPicPr>
        <p:blipFill>
          <a:blip r:embed="rId5" cstate="print"/>
          <a:stretch>
            <a:fillRect/>
          </a:stretch>
        </p:blipFill>
        <p:spPr>
          <a:xfrm>
            <a:off x="8429652" y="6572273"/>
            <a:ext cx="392853" cy="285727"/>
          </a:xfrm>
          <a:prstGeom prst="rect">
            <a:avLst/>
          </a:prstGeom>
        </p:spPr>
      </p:pic>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0-#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0-#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0-#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fill="hold"/>
                                        <p:tgtEl>
                                          <p:spTgt spid="24"/>
                                        </p:tgtEl>
                                        <p:attrNameLst>
                                          <p:attrName>ppt_x</p:attrName>
                                        </p:attrNameLst>
                                      </p:cBhvr>
                                      <p:tavLst>
                                        <p:tav tm="0">
                                          <p:val>
                                            <p:strVal val="0-#ppt_w/2"/>
                                          </p:val>
                                        </p:tav>
                                        <p:tav tm="100000">
                                          <p:val>
                                            <p:strVal val="#ppt_x"/>
                                          </p:val>
                                        </p:tav>
                                      </p:tavLst>
                                    </p:anim>
                                    <p:anim calcmode="lin" valueType="num">
                                      <p:cBhvr additive="base">
                                        <p:cTn id="40" dur="500" fill="hold"/>
                                        <p:tgtEl>
                                          <p:spTgt spid="24"/>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0-#ppt_w/2"/>
                                          </p:val>
                                        </p:tav>
                                        <p:tav tm="100000">
                                          <p:val>
                                            <p:strVal val="#ppt_x"/>
                                          </p:val>
                                        </p:tav>
                                      </p:tavLst>
                                    </p:anim>
                                    <p:anim calcmode="lin" valueType="num">
                                      <p:cBhvr additive="base">
                                        <p:cTn id="44" dur="500" fill="hold"/>
                                        <p:tgtEl>
                                          <p:spTgt spid="27"/>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500" fill="hold"/>
                                        <p:tgtEl>
                                          <p:spTgt spid="29"/>
                                        </p:tgtEl>
                                        <p:attrNameLst>
                                          <p:attrName>ppt_x</p:attrName>
                                        </p:attrNameLst>
                                      </p:cBhvr>
                                      <p:tavLst>
                                        <p:tav tm="0">
                                          <p:val>
                                            <p:strVal val="0-#ppt_w/2"/>
                                          </p:val>
                                        </p:tav>
                                        <p:tav tm="100000">
                                          <p:val>
                                            <p:strVal val="#ppt_x"/>
                                          </p:val>
                                        </p:tav>
                                      </p:tavLst>
                                    </p:anim>
                                    <p:anim calcmode="lin" valueType="num">
                                      <p:cBhvr additive="base">
                                        <p:cTn id="48" dur="500" fill="hold"/>
                                        <p:tgtEl>
                                          <p:spTgt spid="29"/>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44"/>
                                        </p:tgtEl>
                                        <p:attrNameLst>
                                          <p:attrName>style.visibility</p:attrName>
                                        </p:attrNameLst>
                                      </p:cBhvr>
                                      <p:to>
                                        <p:strVal val="visible"/>
                                      </p:to>
                                    </p:set>
                                    <p:anim calcmode="lin" valueType="num">
                                      <p:cBhvr additive="base">
                                        <p:cTn id="51" dur="500" fill="hold"/>
                                        <p:tgtEl>
                                          <p:spTgt spid="44"/>
                                        </p:tgtEl>
                                        <p:attrNameLst>
                                          <p:attrName>ppt_x</p:attrName>
                                        </p:attrNameLst>
                                      </p:cBhvr>
                                      <p:tavLst>
                                        <p:tav tm="0">
                                          <p:val>
                                            <p:strVal val="0-#ppt_w/2"/>
                                          </p:val>
                                        </p:tav>
                                        <p:tav tm="100000">
                                          <p:val>
                                            <p:strVal val="#ppt_x"/>
                                          </p:val>
                                        </p:tav>
                                      </p:tavLst>
                                    </p:anim>
                                    <p:anim calcmode="lin" valueType="num">
                                      <p:cBhvr additive="base">
                                        <p:cTn id="52" dur="500" fill="hold"/>
                                        <p:tgtEl>
                                          <p:spTgt spid="44"/>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 calcmode="lin" valueType="num">
                                      <p:cBhvr additive="base">
                                        <p:cTn id="55" dur="500" fill="hold"/>
                                        <p:tgtEl>
                                          <p:spTgt spid="46"/>
                                        </p:tgtEl>
                                        <p:attrNameLst>
                                          <p:attrName>ppt_x</p:attrName>
                                        </p:attrNameLst>
                                      </p:cBhvr>
                                      <p:tavLst>
                                        <p:tav tm="0">
                                          <p:val>
                                            <p:strVal val="0-#ppt_w/2"/>
                                          </p:val>
                                        </p:tav>
                                        <p:tav tm="100000">
                                          <p:val>
                                            <p:strVal val="#ppt_x"/>
                                          </p:val>
                                        </p:tav>
                                      </p:tavLst>
                                    </p:anim>
                                    <p:anim calcmode="lin" valueType="num">
                                      <p:cBhvr additive="base">
                                        <p:cTn id="56" dur="500" fill="hold"/>
                                        <p:tgtEl>
                                          <p:spTgt spid="46"/>
                                        </p:tgtEl>
                                        <p:attrNameLst>
                                          <p:attrName>ppt_y</p:attrName>
                                        </p:attrNameLst>
                                      </p:cBhvr>
                                      <p:tavLst>
                                        <p:tav tm="0">
                                          <p:val>
                                            <p:strVal val="#ppt_y"/>
                                          </p:val>
                                        </p:tav>
                                        <p:tav tm="100000">
                                          <p:val>
                                            <p:strVal val="#ppt_y"/>
                                          </p:val>
                                        </p:tav>
                                      </p:tavLst>
                                    </p:anim>
                                  </p:childTnLst>
                                </p:cTn>
                              </p:par>
                              <p:par>
                                <p:cTn id="57" presetID="2" presetClass="entr" presetSubtype="8" fill="hold" nodeType="withEffect">
                                  <p:stCondLst>
                                    <p:cond delay="0"/>
                                  </p:stCondLst>
                                  <p:childTnLst>
                                    <p:set>
                                      <p:cBhvr>
                                        <p:cTn id="58" dur="1" fill="hold">
                                          <p:stCondLst>
                                            <p:cond delay="0"/>
                                          </p:stCondLst>
                                        </p:cTn>
                                        <p:tgtEl>
                                          <p:spTgt spid="48"/>
                                        </p:tgtEl>
                                        <p:attrNameLst>
                                          <p:attrName>style.visibility</p:attrName>
                                        </p:attrNameLst>
                                      </p:cBhvr>
                                      <p:to>
                                        <p:strVal val="visible"/>
                                      </p:to>
                                    </p:set>
                                    <p:anim calcmode="lin" valueType="num">
                                      <p:cBhvr additive="base">
                                        <p:cTn id="59" dur="500" fill="hold"/>
                                        <p:tgtEl>
                                          <p:spTgt spid="48"/>
                                        </p:tgtEl>
                                        <p:attrNameLst>
                                          <p:attrName>ppt_x</p:attrName>
                                        </p:attrNameLst>
                                      </p:cBhvr>
                                      <p:tavLst>
                                        <p:tav tm="0">
                                          <p:val>
                                            <p:strVal val="0-#ppt_w/2"/>
                                          </p:val>
                                        </p:tav>
                                        <p:tav tm="100000">
                                          <p:val>
                                            <p:strVal val="#ppt_x"/>
                                          </p:val>
                                        </p:tav>
                                      </p:tavLst>
                                    </p:anim>
                                    <p:anim calcmode="lin" valueType="num">
                                      <p:cBhvr additive="base">
                                        <p:cTn id="60" dur="500" fill="hold"/>
                                        <p:tgtEl>
                                          <p:spTgt spid="48"/>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49"/>
                                        </p:tgtEl>
                                        <p:attrNameLst>
                                          <p:attrName>style.visibility</p:attrName>
                                        </p:attrNameLst>
                                      </p:cBhvr>
                                      <p:to>
                                        <p:strVal val="visible"/>
                                      </p:to>
                                    </p:set>
                                    <p:anim calcmode="lin" valueType="num">
                                      <p:cBhvr additive="base">
                                        <p:cTn id="63" dur="500" fill="hold"/>
                                        <p:tgtEl>
                                          <p:spTgt spid="49"/>
                                        </p:tgtEl>
                                        <p:attrNameLst>
                                          <p:attrName>ppt_x</p:attrName>
                                        </p:attrNameLst>
                                      </p:cBhvr>
                                      <p:tavLst>
                                        <p:tav tm="0">
                                          <p:val>
                                            <p:strVal val="0-#ppt_w/2"/>
                                          </p:val>
                                        </p:tav>
                                        <p:tav tm="100000">
                                          <p:val>
                                            <p:strVal val="#ppt_x"/>
                                          </p:val>
                                        </p:tav>
                                      </p:tavLst>
                                    </p:anim>
                                    <p:anim calcmode="lin" valueType="num">
                                      <p:cBhvr additive="base">
                                        <p:cTn id="64" dur="500" fill="hold"/>
                                        <p:tgtEl>
                                          <p:spTgt spid="49"/>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55"/>
                                        </p:tgtEl>
                                        <p:attrNameLst>
                                          <p:attrName>style.visibility</p:attrName>
                                        </p:attrNameLst>
                                      </p:cBhvr>
                                      <p:to>
                                        <p:strVal val="visible"/>
                                      </p:to>
                                    </p:set>
                                    <p:anim calcmode="lin" valueType="num">
                                      <p:cBhvr additive="base">
                                        <p:cTn id="67" dur="500" fill="hold"/>
                                        <p:tgtEl>
                                          <p:spTgt spid="55"/>
                                        </p:tgtEl>
                                        <p:attrNameLst>
                                          <p:attrName>ppt_x</p:attrName>
                                        </p:attrNameLst>
                                      </p:cBhvr>
                                      <p:tavLst>
                                        <p:tav tm="0">
                                          <p:val>
                                            <p:strVal val="0-#ppt_w/2"/>
                                          </p:val>
                                        </p:tav>
                                        <p:tav tm="100000">
                                          <p:val>
                                            <p:strVal val="#ppt_x"/>
                                          </p:val>
                                        </p:tav>
                                      </p:tavLst>
                                    </p:anim>
                                    <p:anim calcmode="lin" valueType="num">
                                      <p:cBhvr additive="base">
                                        <p:cTn id="68" dur="500" fill="hold"/>
                                        <p:tgtEl>
                                          <p:spTgt spid="55"/>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56"/>
                                        </p:tgtEl>
                                        <p:attrNameLst>
                                          <p:attrName>style.visibility</p:attrName>
                                        </p:attrNameLst>
                                      </p:cBhvr>
                                      <p:to>
                                        <p:strVal val="visible"/>
                                      </p:to>
                                    </p:set>
                                    <p:anim calcmode="lin" valueType="num">
                                      <p:cBhvr additive="base">
                                        <p:cTn id="71" dur="500" fill="hold"/>
                                        <p:tgtEl>
                                          <p:spTgt spid="56"/>
                                        </p:tgtEl>
                                        <p:attrNameLst>
                                          <p:attrName>ppt_x</p:attrName>
                                        </p:attrNameLst>
                                      </p:cBhvr>
                                      <p:tavLst>
                                        <p:tav tm="0">
                                          <p:val>
                                            <p:strVal val="0-#ppt_w/2"/>
                                          </p:val>
                                        </p:tav>
                                        <p:tav tm="100000">
                                          <p:val>
                                            <p:strVal val="#ppt_x"/>
                                          </p:val>
                                        </p:tav>
                                      </p:tavLst>
                                    </p:anim>
                                    <p:anim calcmode="lin" valueType="num">
                                      <p:cBhvr additive="base">
                                        <p:cTn id="72" dur="500" fill="hold"/>
                                        <p:tgtEl>
                                          <p:spTgt spid="56"/>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57"/>
                                        </p:tgtEl>
                                        <p:attrNameLst>
                                          <p:attrName>style.visibility</p:attrName>
                                        </p:attrNameLst>
                                      </p:cBhvr>
                                      <p:to>
                                        <p:strVal val="visible"/>
                                      </p:to>
                                    </p:set>
                                    <p:anim calcmode="lin" valueType="num">
                                      <p:cBhvr additive="base">
                                        <p:cTn id="75" dur="500" fill="hold"/>
                                        <p:tgtEl>
                                          <p:spTgt spid="57"/>
                                        </p:tgtEl>
                                        <p:attrNameLst>
                                          <p:attrName>ppt_x</p:attrName>
                                        </p:attrNameLst>
                                      </p:cBhvr>
                                      <p:tavLst>
                                        <p:tav tm="0">
                                          <p:val>
                                            <p:strVal val="0-#ppt_w/2"/>
                                          </p:val>
                                        </p:tav>
                                        <p:tav tm="100000">
                                          <p:val>
                                            <p:strVal val="#ppt_x"/>
                                          </p:val>
                                        </p:tav>
                                      </p:tavLst>
                                    </p:anim>
                                    <p:anim calcmode="lin" valueType="num">
                                      <p:cBhvr additive="base">
                                        <p:cTn id="76" dur="500" fill="hold"/>
                                        <p:tgtEl>
                                          <p:spTgt spid="57"/>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58"/>
                                        </p:tgtEl>
                                        <p:attrNameLst>
                                          <p:attrName>style.visibility</p:attrName>
                                        </p:attrNameLst>
                                      </p:cBhvr>
                                      <p:to>
                                        <p:strVal val="visible"/>
                                      </p:to>
                                    </p:set>
                                    <p:anim calcmode="lin" valueType="num">
                                      <p:cBhvr additive="base">
                                        <p:cTn id="79" dur="500" fill="hold"/>
                                        <p:tgtEl>
                                          <p:spTgt spid="58"/>
                                        </p:tgtEl>
                                        <p:attrNameLst>
                                          <p:attrName>ppt_x</p:attrName>
                                        </p:attrNameLst>
                                      </p:cBhvr>
                                      <p:tavLst>
                                        <p:tav tm="0">
                                          <p:val>
                                            <p:strVal val="0-#ppt_w/2"/>
                                          </p:val>
                                        </p:tav>
                                        <p:tav tm="100000">
                                          <p:val>
                                            <p:strVal val="#ppt_x"/>
                                          </p:val>
                                        </p:tav>
                                      </p:tavLst>
                                    </p:anim>
                                    <p:anim calcmode="lin" valueType="num">
                                      <p:cBhvr additive="base">
                                        <p:cTn id="80" dur="500" fill="hold"/>
                                        <p:tgtEl>
                                          <p:spTgt spid="58"/>
                                        </p:tgtEl>
                                        <p:attrNameLst>
                                          <p:attrName>ppt_y</p:attrName>
                                        </p:attrNameLst>
                                      </p:cBhvr>
                                      <p:tavLst>
                                        <p:tav tm="0">
                                          <p:val>
                                            <p:strVal val="#ppt_y"/>
                                          </p:val>
                                        </p:tav>
                                        <p:tav tm="100000">
                                          <p:val>
                                            <p:strVal val="#ppt_y"/>
                                          </p:val>
                                        </p:tav>
                                      </p:tavLst>
                                    </p:anim>
                                  </p:childTnLst>
                                </p:cTn>
                              </p:par>
                              <p:par>
                                <p:cTn id="81" presetID="2" presetClass="entr" presetSubtype="8" fill="hold" nodeType="withEffect">
                                  <p:stCondLst>
                                    <p:cond delay="0"/>
                                  </p:stCondLst>
                                  <p:childTnLst>
                                    <p:set>
                                      <p:cBhvr>
                                        <p:cTn id="82" dur="1" fill="hold">
                                          <p:stCondLst>
                                            <p:cond delay="0"/>
                                          </p:stCondLst>
                                        </p:cTn>
                                        <p:tgtEl>
                                          <p:spTgt spid="62"/>
                                        </p:tgtEl>
                                        <p:attrNameLst>
                                          <p:attrName>style.visibility</p:attrName>
                                        </p:attrNameLst>
                                      </p:cBhvr>
                                      <p:to>
                                        <p:strVal val="visible"/>
                                      </p:to>
                                    </p:set>
                                    <p:anim calcmode="lin" valueType="num">
                                      <p:cBhvr additive="base">
                                        <p:cTn id="83" dur="500" fill="hold"/>
                                        <p:tgtEl>
                                          <p:spTgt spid="62"/>
                                        </p:tgtEl>
                                        <p:attrNameLst>
                                          <p:attrName>ppt_x</p:attrName>
                                        </p:attrNameLst>
                                      </p:cBhvr>
                                      <p:tavLst>
                                        <p:tav tm="0">
                                          <p:val>
                                            <p:strVal val="0-#ppt_w/2"/>
                                          </p:val>
                                        </p:tav>
                                        <p:tav tm="100000">
                                          <p:val>
                                            <p:strVal val="#ppt_x"/>
                                          </p:val>
                                        </p:tav>
                                      </p:tavLst>
                                    </p:anim>
                                    <p:anim calcmode="lin" valueType="num">
                                      <p:cBhvr additive="base">
                                        <p:cTn id="84" dur="500" fill="hold"/>
                                        <p:tgtEl>
                                          <p:spTgt spid="62"/>
                                        </p:tgtEl>
                                        <p:attrNameLst>
                                          <p:attrName>ppt_y</p:attrName>
                                        </p:attrNameLst>
                                      </p:cBhvr>
                                      <p:tavLst>
                                        <p:tav tm="0">
                                          <p:val>
                                            <p:strVal val="#ppt_y"/>
                                          </p:val>
                                        </p:tav>
                                        <p:tav tm="100000">
                                          <p:val>
                                            <p:strVal val="#ppt_y"/>
                                          </p:val>
                                        </p:tav>
                                      </p:tavLst>
                                    </p:anim>
                                  </p:childTnLst>
                                </p:cTn>
                              </p:par>
                              <p:par>
                                <p:cTn id="85" presetID="2" presetClass="entr" presetSubtype="8" fill="hold" nodeType="withEffect">
                                  <p:stCondLst>
                                    <p:cond delay="0"/>
                                  </p:stCondLst>
                                  <p:childTnLst>
                                    <p:set>
                                      <p:cBhvr>
                                        <p:cTn id="86" dur="1" fill="hold">
                                          <p:stCondLst>
                                            <p:cond delay="0"/>
                                          </p:stCondLst>
                                        </p:cTn>
                                        <p:tgtEl>
                                          <p:spTgt spid="64"/>
                                        </p:tgtEl>
                                        <p:attrNameLst>
                                          <p:attrName>style.visibility</p:attrName>
                                        </p:attrNameLst>
                                      </p:cBhvr>
                                      <p:to>
                                        <p:strVal val="visible"/>
                                      </p:to>
                                    </p:set>
                                    <p:anim calcmode="lin" valueType="num">
                                      <p:cBhvr additive="base">
                                        <p:cTn id="87" dur="500" fill="hold"/>
                                        <p:tgtEl>
                                          <p:spTgt spid="64"/>
                                        </p:tgtEl>
                                        <p:attrNameLst>
                                          <p:attrName>ppt_x</p:attrName>
                                        </p:attrNameLst>
                                      </p:cBhvr>
                                      <p:tavLst>
                                        <p:tav tm="0">
                                          <p:val>
                                            <p:strVal val="0-#ppt_w/2"/>
                                          </p:val>
                                        </p:tav>
                                        <p:tav tm="100000">
                                          <p:val>
                                            <p:strVal val="#ppt_x"/>
                                          </p:val>
                                        </p:tav>
                                      </p:tavLst>
                                    </p:anim>
                                    <p:anim calcmode="lin" valueType="num">
                                      <p:cBhvr additive="base">
                                        <p:cTn id="88" dur="500" fill="hold"/>
                                        <p:tgtEl>
                                          <p:spTgt spid="64"/>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70"/>
                                        </p:tgtEl>
                                        <p:attrNameLst>
                                          <p:attrName>style.visibility</p:attrName>
                                        </p:attrNameLst>
                                      </p:cBhvr>
                                      <p:to>
                                        <p:strVal val="visible"/>
                                      </p:to>
                                    </p:set>
                                    <p:anim calcmode="lin" valueType="num">
                                      <p:cBhvr additive="base">
                                        <p:cTn id="91" dur="500" fill="hold"/>
                                        <p:tgtEl>
                                          <p:spTgt spid="70"/>
                                        </p:tgtEl>
                                        <p:attrNameLst>
                                          <p:attrName>ppt_x</p:attrName>
                                        </p:attrNameLst>
                                      </p:cBhvr>
                                      <p:tavLst>
                                        <p:tav tm="0">
                                          <p:val>
                                            <p:strVal val="0-#ppt_w/2"/>
                                          </p:val>
                                        </p:tav>
                                        <p:tav tm="100000">
                                          <p:val>
                                            <p:strVal val="#ppt_x"/>
                                          </p:val>
                                        </p:tav>
                                      </p:tavLst>
                                    </p:anim>
                                    <p:anim calcmode="lin" valueType="num">
                                      <p:cBhvr additive="base">
                                        <p:cTn id="92" dur="500" fill="hold"/>
                                        <p:tgtEl>
                                          <p:spTgt spid="70"/>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0"/>
                                  </p:stCondLst>
                                  <p:childTnLst>
                                    <p:set>
                                      <p:cBhvr>
                                        <p:cTn id="94" dur="1" fill="hold">
                                          <p:stCondLst>
                                            <p:cond delay="0"/>
                                          </p:stCondLst>
                                        </p:cTn>
                                        <p:tgtEl>
                                          <p:spTgt spid="71"/>
                                        </p:tgtEl>
                                        <p:attrNameLst>
                                          <p:attrName>style.visibility</p:attrName>
                                        </p:attrNameLst>
                                      </p:cBhvr>
                                      <p:to>
                                        <p:strVal val="visible"/>
                                      </p:to>
                                    </p:set>
                                    <p:anim calcmode="lin" valueType="num">
                                      <p:cBhvr additive="base">
                                        <p:cTn id="95" dur="500" fill="hold"/>
                                        <p:tgtEl>
                                          <p:spTgt spid="71"/>
                                        </p:tgtEl>
                                        <p:attrNameLst>
                                          <p:attrName>ppt_x</p:attrName>
                                        </p:attrNameLst>
                                      </p:cBhvr>
                                      <p:tavLst>
                                        <p:tav tm="0">
                                          <p:val>
                                            <p:strVal val="0-#ppt_w/2"/>
                                          </p:val>
                                        </p:tav>
                                        <p:tav tm="100000">
                                          <p:val>
                                            <p:strVal val="#ppt_x"/>
                                          </p:val>
                                        </p:tav>
                                      </p:tavLst>
                                    </p:anim>
                                    <p:anim calcmode="lin" valueType="num">
                                      <p:cBhvr additive="base">
                                        <p:cTn id="96" dur="500" fill="hold"/>
                                        <p:tgtEl>
                                          <p:spTgt spid="71"/>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0"/>
                                  </p:stCondLst>
                                  <p:childTnLst>
                                    <p:set>
                                      <p:cBhvr>
                                        <p:cTn id="98" dur="1" fill="hold">
                                          <p:stCondLst>
                                            <p:cond delay="0"/>
                                          </p:stCondLst>
                                        </p:cTn>
                                        <p:tgtEl>
                                          <p:spTgt spid="72"/>
                                        </p:tgtEl>
                                        <p:attrNameLst>
                                          <p:attrName>style.visibility</p:attrName>
                                        </p:attrNameLst>
                                      </p:cBhvr>
                                      <p:to>
                                        <p:strVal val="visible"/>
                                      </p:to>
                                    </p:set>
                                    <p:anim calcmode="lin" valueType="num">
                                      <p:cBhvr additive="base">
                                        <p:cTn id="99" dur="500" fill="hold"/>
                                        <p:tgtEl>
                                          <p:spTgt spid="72"/>
                                        </p:tgtEl>
                                        <p:attrNameLst>
                                          <p:attrName>ppt_x</p:attrName>
                                        </p:attrNameLst>
                                      </p:cBhvr>
                                      <p:tavLst>
                                        <p:tav tm="0">
                                          <p:val>
                                            <p:strVal val="0-#ppt_w/2"/>
                                          </p:val>
                                        </p:tav>
                                        <p:tav tm="100000">
                                          <p:val>
                                            <p:strVal val="#ppt_x"/>
                                          </p:val>
                                        </p:tav>
                                      </p:tavLst>
                                    </p:anim>
                                    <p:anim calcmode="lin" valueType="num">
                                      <p:cBhvr additive="base">
                                        <p:cTn id="100" dur="500" fill="hold"/>
                                        <p:tgtEl>
                                          <p:spTgt spid="72"/>
                                        </p:tgtEl>
                                        <p:attrNameLst>
                                          <p:attrName>ppt_y</p:attrName>
                                        </p:attrNameLst>
                                      </p:cBhvr>
                                      <p:tavLst>
                                        <p:tav tm="0">
                                          <p:val>
                                            <p:strVal val="#ppt_y"/>
                                          </p:val>
                                        </p:tav>
                                        <p:tav tm="100000">
                                          <p:val>
                                            <p:strVal val="#ppt_y"/>
                                          </p:val>
                                        </p:tav>
                                      </p:tavLst>
                                    </p:anim>
                                  </p:childTnLst>
                                </p:cTn>
                              </p:par>
                              <p:par>
                                <p:cTn id="101" presetID="2" presetClass="entr" presetSubtype="8" fill="hold" grpId="0" nodeType="withEffect">
                                  <p:stCondLst>
                                    <p:cond delay="0"/>
                                  </p:stCondLst>
                                  <p:childTnLst>
                                    <p:set>
                                      <p:cBhvr>
                                        <p:cTn id="102" dur="1" fill="hold">
                                          <p:stCondLst>
                                            <p:cond delay="0"/>
                                          </p:stCondLst>
                                        </p:cTn>
                                        <p:tgtEl>
                                          <p:spTgt spid="73"/>
                                        </p:tgtEl>
                                        <p:attrNameLst>
                                          <p:attrName>style.visibility</p:attrName>
                                        </p:attrNameLst>
                                      </p:cBhvr>
                                      <p:to>
                                        <p:strVal val="visible"/>
                                      </p:to>
                                    </p:set>
                                    <p:anim calcmode="lin" valueType="num">
                                      <p:cBhvr additive="base">
                                        <p:cTn id="103" dur="500" fill="hold"/>
                                        <p:tgtEl>
                                          <p:spTgt spid="73"/>
                                        </p:tgtEl>
                                        <p:attrNameLst>
                                          <p:attrName>ppt_x</p:attrName>
                                        </p:attrNameLst>
                                      </p:cBhvr>
                                      <p:tavLst>
                                        <p:tav tm="0">
                                          <p:val>
                                            <p:strVal val="0-#ppt_w/2"/>
                                          </p:val>
                                        </p:tav>
                                        <p:tav tm="100000">
                                          <p:val>
                                            <p:strVal val="#ppt_x"/>
                                          </p:val>
                                        </p:tav>
                                      </p:tavLst>
                                    </p:anim>
                                    <p:anim calcmode="lin" valueType="num">
                                      <p:cBhvr additive="base">
                                        <p:cTn id="104" dur="500" fill="hold"/>
                                        <p:tgtEl>
                                          <p:spTgt spid="73"/>
                                        </p:tgtEl>
                                        <p:attrNameLst>
                                          <p:attrName>ppt_y</p:attrName>
                                        </p:attrNameLst>
                                      </p:cBhvr>
                                      <p:tavLst>
                                        <p:tav tm="0">
                                          <p:val>
                                            <p:strVal val="#ppt_y"/>
                                          </p:val>
                                        </p:tav>
                                        <p:tav tm="100000">
                                          <p:val>
                                            <p:strVal val="#ppt_y"/>
                                          </p:val>
                                        </p:tav>
                                      </p:tavLst>
                                    </p:anim>
                                  </p:childTnLst>
                                </p:cTn>
                              </p:par>
                              <p:par>
                                <p:cTn id="105" presetID="2" presetClass="entr" presetSubtype="8" fill="hold" grpId="0" nodeType="withEffect">
                                  <p:stCondLst>
                                    <p:cond delay="0"/>
                                  </p:stCondLst>
                                  <p:childTnLst>
                                    <p:set>
                                      <p:cBhvr>
                                        <p:cTn id="106" dur="1" fill="hold">
                                          <p:stCondLst>
                                            <p:cond delay="0"/>
                                          </p:stCondLst>
                                        </p:cTn>
                                        <p:tgtEl>
                                          <p:spTgt spid="74"/>
                                        </p:tgtEl>
                                        <p:attrNameLst>
                                          <p:attrName>style.visibility</p:attrName>
                                        </p:attrNameLst>
                                      </p:cBhvr>
                                      <p:to>
                                        <p:strVal val="visible"/>
                                      </p:to>
                                    </p:set>
                                    <p:anim calcmode="lin" valueType="num">
                                      <p:cBhvr additive="base">
                                        <p:cTn id="107" dur="500" fill="hold"/>
                                        <p:tgtEl>
                                          <p:spTgt spid="74"/>
                                        </p:tgtEl>
                                        <p:attrNameLst>
                                          <p:attrName>ppt_x</p:attrName>
                                        </p:attrNameLst>
                                      </p:cBhvr>
                                      <p:tavLst>
                                        <p:tav tm="0">
                                          <p:val>
                                            <p:strVal val="0-#ppt_w/2"/>
                                          </p:val>
                                        </p:tav>
                                        <p:tav tm="100000">
                                          <p:val>
                                            <p:strVal val="#ppt_x"/>
                                          </p:val>
                                        </p:tav>
                                      </p:tavLst>
                                    </p:anim>
                                    <p:anim calcmode="lin" valueType="num">
                                      <p:cBhvr additive="base">
                                        <p:cTn id="108" dur="500" fill="hold"/>
                                        <p:tgtEl>
                                          <p:spTgt spid="74"/>
                                        </p:tgtEl>
                                        <p:attrNameLst>
                                          <p:attrName>ppt_y</p:attrName>
                                        </p:attrNameLst>
                                      </p:cBhvr>
                                      <p:tavLst>
                                        <p:tav tm="0">
                                          <p:val>
                                            <p:strVal val="#ppt_y"/>
                                          </p:val>
                                        </p:tav>
                                        <p:tav tm="100000">
                                          <p:val>
                                            <p:strVal val="#ppt_y"/>
                                          </p:val>
                                        </p:tav>
                                      </p:tavLst>
                                    </p:anim>
                                  </p:childTnLst>
                                </p:cTn>
                              </p:par>
                              <p:par>
                                <p:cTn id="109" presetID="2" presetClass="entr" presetSubtype="8" fill="hold" grpId="0" nodeType="withEffect">
                                  <p:stCondLst>
                                    <p:cond delay="0"/>
                                  </p:stCondLst>
                                  <p:childTnLst>
                                    <p:set>
                                      <p:cBhvr>
                                        <p:cTn id="110" dur="1" fill="hold">
                                          <p:stCondLst>
                                            <p:cond delay="0"/>
                                          </p:stCondLst>
                                        </p:cTn>
                                        <p:tgtEl>
                                          <p:spTgt spid="75"/>
                                        </p:tgtEl>
                                        <p:attrNameLst>
                                          <p:attrName>style.visibility</p:attrName>
                                        </p:attrNameLst>
                                      </p:cBhvr>
                                      <p:to>
                                        <p:strVal val="visible"/>
                                      </p:to>
                                    </p:set>
                                    <p:anim calcmode="lin" valueType="num">
                                      <p:cBhvr additive="base">
                                        <p:cTn id="111" dur="500" fill="hold"/>
                                        <p:tgtEl>
                                          <p:spTgt spid="75"/>
                                        </p:tgtEl>
                                        <p:attrNameLst>
                                          <p:attrName>ppt_x</p:attrName>
                                        </p:attrNameLst>
                                      </p:cBhvr>
                                      <p:tavLst>
                                        <p:tav tm="0">
                                          <p:val>
                                            <p:strVal val="0-#ppt_w/2"/>
                                          </p:val>
                                        </p:tav>
                                        <p:tav tm="100000">
                                          <p:val>
                                            <p:strVal val="#ppt_x"/>
                                          </p:val>
                                        </p:tav>
                                      </p:tavLst>
                                    </p:anim>
                                    <p:anim calcmode="lin" valueType="num">
                                      <p:cBhvr additive="base">
                                        <p:cTn id="112" dur="500" fill="hold"/>
                                        <p:tgtEl>
                                          <p:spTgt spid="75"/>
                                        </p:tgtEl>
                                        <p:attrNameLst>
                                          <p:attrName>ppt_y</p:attrName>
                                        </p:attrNameLst>
                                      </p:cBhvr>
                                      <p:tavLst>
                                        <p:tav tm="0">
                                          <p:val>
                                            <p:strVal val="#ppt_y"/>
                                          </p:val>
                                        </p:tav>
                                        <p:tav tm="100000">
                                          <p:val>
                                            <p:strVal val="#ppt_y"/>
                                          </p:val>
                                        </p:tav>
                                      </p:tavLst>
                                    </p:anim>
                                  </p:childTnLst>
                                </p:cTn>
                              </p:par>
                              <p:par>
                                <p:cTn id="113" presetID="2" presetClass="entr" presetSubtype="8" fill="hold" grpId="0" nodeType="withEffect">
                                  <p:stCondLst>
                                    <p:cond delay="0"/>
                                  </p:stCondLst>
                                  <p:childTnLst>
                                    <p:set>
                                      <p:cBhvr>
                                        <p:cTn id="114" dur="1" fill="hold">
                                          <p:stCondLst>
                                            <p:cond delay="0"/>
                                          </p:stCondLst>
                                        </p:cTn>
                                        <p:tgtEl>
                                          <p:spTgt spid="77"/>
                                        </p:tgtEl>
                                        <p:attrNameLst>
                                          <p:attrName>style.visibility</p:attrName>
                                        </p:attrNameLst>
                                      </p:cBhvr>
                                      <p:to>
                                        <p:strVal val="visible"/>
                                      </p:to>
                                    </p:set>
                                    <p:anim calcmode="lin" valueType="num">
                                      <p:cBhvr additive="base">
                                        <p:cTn id="115" dur="500" fill="hold"/>
                                        <p:tgtEl>
                                          <p:spTgt spid="77"/>
                                        </p:tgtEl>
                                        <p:attrNameLst>
                                          <p:attrName>ppt_x</p:attrName>
                                        </p:attrNameLst>
                                      </p:cBhvr>
                                      <p:tavLst>
                                        <p:tav tm="0">
                                          <p:val>
                                            <p:strVal val="0-#ppt_w/2"/>
                                          </p:val>
                                        </p:tav>
                                        <p:tav tm="100000">
                                          <p:val>
                                            <p:strVal val="#ppt_x"/>
                                          </p:val>
                                        </p:tav>
                                      </p:tavLst>
                                    </p:anim>
                                    <p:anim calcmode="lin" valueType="num">
                                      <p:cBhvr additive="base">
                                        <p:cTn id="116" dur="500" fill="hold"/>
                                        <p:tgtEl>
                                          <p:spTgt spid="77"/>
                                        </p:tgtEl>
                                        <p:attrNameLst>
                                          <p:attrName>ppt_y</p:attrName>
                                        </p:attrNameLst>
                                      </p:cBhvr>
                                      <p:tavLst>
                                        <p:tav tm="0">
                                          <p:val>
                                            <p:strVal val="#ppt_y"/>
                                          </p:val>
                                        </p:tav>
                                        <p:tav tm="100000">
                                          <p:val>
                                            <p:strVal val="#ppt_y"/>
                                          </p:val>
                                        </p:tav>
                                      </p:tavLst>
                                    </p:anim>
                                  </p:childTnLst>
                                </p:cTn>
                              </p:par>
                              <p:par>
                                <p:cTn id="117" presetID="2" presetClass="entr" presetSubtype="8" fill="hold" grpId="0" nodeType="withEffect">
                                  <p:stCondLst>
                                    <p:cond delay="0"/>
                                  </p:stCondLst>
                                  <p:childTnLst>
                                    <p:set>
                                      <p:cBhvr>
                                        <p:cTn id="118" dur="1" fill="hold">
                                          <p:stCondLst>
                                            <p:cond delay="0"/>
                                          </p:stCondLst>
                                        </p:cTn>
                                        <p:tgtEl>
                                          <p:spTgt spid="80"/>
                                        </p:tgtEl>
                                        <p:attrNameLst>
                                          <p:attrName>style.visibility</p:attrName>
                                        </p:attrNameLst>
                                      </p:cBhvr>
                                      <p:to>
                                        <p:strVal val="visible"/>
                                      </p:to>
                                    </p:set>
                                    <p:anim calcmode="lin" valueType="num">
                                      <p:cBhvr additive="base">
                                        <p:cTn id="119" dur="500" fill="hold"/>
                                        <p:tgtEl>
                                          <p:spTgt spid="80"/>
                                        </p:tgtEl>
                                        <p:attrNameLst>
                                          <p:attrName>ppt_x</p:attrName>
                                        </p:attrNameLst>
                                      </p:cBhvr>
                                      <p:tavLst>
                                        <p:tav tm="0">
                                          <p:val>
                                            <p:strVal val="0-#ppt_w/2"/>
                                          </p:val>
                                        </p:tav>
                                        <p:tav tm="100000">
                                          <p:val>
                                            <p:strVal val="#ppt_x"/>
                                          </p:val>
                                        </p:tav>
                                      </p:tavLst>
                                    </p:anim>
                                    <p:anim calcmode="lin" valueType="num">
                                      <p:cBhvr additive="base">
                                        <p:cTn id="120" dur="500" fill="hold"/>
                                        <p:tgtEl>
                                          <p:spTgt spid="80"/>
                                        </p:tgtEl>
                                        <p:attrNameLst>
                                          <p:attrName>ppt_y</p:attrName>
                                        </p:attrNameLst>
                                      </p:cBhvr>
                                      <p:tavLst>
                                        <p:tav tm="0">
                                          <p:val>
                                            <p:strVal val="#ppt_y"/>
                                          </p:val>
                                        </p:tav>
                                        <p:tav tm="100000">
                                          <p:val>
                                            <p:strVal val="#ppt_y"/>
                                          </p:val>
                                        </p:tav>
                                      </p:tavLst>
                                    </p:anim>
                                  </p:childTnLst>
                                </p:cTn>
                              </p:par>
                              <p:par>
                                <p:cTn id="121" presetID="2" presetClass="entr" presetSubtype="8" fill="hold" grpId="0" nodeType="withEffect">
                                  <p:stCondLst>
                                    <p:cond delay="0"/>
                                  </p:stCondLst>
                                  <p:childTnLst>
                                    <p:set>
                                      <p:cBhvr>
                                        <p:cTn id="122" dur="1" fill="hold">
                                          <p:stCondLst>
                                            <p:cond delay="0"/>
                                          </p:stCondLst>
                                        </p:cTn>
                                        <p:tgtEl>
                                          <p:spTgt spid="81"/>
                                        </p:tgtEl>
                                        <p:attrNameLst>
                                          <p:attrName>style.visibility</p:attrName>
                                        </p:attrNameLst>
                                      </p:cBhvr>
                                      <p:to>
                                        <p:strVal val="visible"/>
                                      </p:to>
                                    </p:set>
                                    <p:anim calcmode="lin" valueType="num">
                                      <p:cBhvr additive="base">
                                        <p:cTn id="123" dur="500" fill="hold"/>
                                        <p:tgtEl>
                                          <p:spTgt spid="81"/>
                                        </p:tgtEl>
                                        <p:attrNameLst>
                                          <p:attrName>ppt_x</p:attrName>
                                        </p:attrNameLst>
                                      </p:cBhvr>
                                      <p:tavLst>
                                        <p:tav tm="0">
                                          <p:val>
                                            <p:strVal val="0-#ppt_w/2"/>
                                          </p:val>
                                        </p:tav>
                                        <p:tav tm="100000">
                                          <p:val>
                                            <p:strVal val="#ppt_x"/>
                                          </p:val>
                                        </p:tav>
                                      </p:tavLst>
                                    </p:anim>
                                    <p:anim calcmode="lin" valueType="num">
                                      <p:cBhvr additive="base">
                                        <p:cTn id="124" dur="500" fill="hold"/>
                                        <p:tgtEl>
                                          <p:spTgt spid="81"/>
                                        </p:tgtEl>
                                        <p:attrNameLst>
                                          <p:attrName>ppt_y</p:attrName>
                                        </p:attrNameLst>
                                      </p:cBhvr>
                                      <p:tavLst>
                                        <p:tav tm="0">
                                          <p:val>
                                            <p:strVal val="#ppt_y"/>
                                          </p:val>
                                        </p:tav>
                                        <p:tav tm="100000">
                                          <p:val>
                                            <p:strVal val="#ppt_y"/>
                                          </p:val>
                                        </p:tav>
                                      </p:tavLst>
                                    </p:anim>
                                  </p:childTnLst>
                                </p:cTn>
                              </p:par>
                              <p:par>
                                <p:cTn id="125" presetID="2" presetClass="entr" presetSubtype="8" fill="hold" grpId="0" nodeType="withEffect">
                                  <p:stCondLst>
                                    <p:cond delay="0"/>
                                  </p:stCondLst>
                                  <p:childTnLst>
                                    <p:set>
                                      <p:cBhvr>
                                        <p:cTn id="126" dur="1" fill="hold">
                                          <p:stCondLst>
                                            <p:cond delay="0"/>
                                          </p:stCondLst>
                                        </p:cTn>
                                        <p:tgtEl>
                                          <p:spTgt spid="83"/>
                                        </p:tgtEl>
                                        <p:attrNameLst>
                                          <p:attrName>style.visibility</p:attrName>
                                        </p:attrNameLst>
                                      </p:cBhvr>
                                      <p:to>
                                        <p:strVal val="visible"/>
                                      </p:to>
                                    </p:set>
                                    <p:anim calcmode="lin" valueType="num">
                                      <p:cBhvr additive="base">
                                        <p:cTn id="127" dur="500" fill="hold"/>
                                        <p:tgtEl>
                                          <p:spTgt spid="83"/>
                                        </p:tgtEl>
                                        <p:attrNameLst>
                                          <p:attrName>ppt_x</p:attrName>
                                        </p:attrNameLst>
                                      </p:cBhvr>
                                      <p:tavLst>
                                        <p:tav tm="0">
                                          <p:val>
                                            <p:strVal val="0-#ppt_w/2"/>
                                          </p:val>
                                        </p:tav>
                                        <p:tav tm="100000">
                                          <p:val>
                                            <p:strVal val="#ppt_x"/>
                                          </p:val>
                                        </p:tav>
                                      </p:tavLst>
                                    </p:anim>
                                    <p:anim calcmode="lin" valueType="num">
                                      <p:cBhvr additive="base">
                                        <p:cTn id="128" dur="500" fill="hold"/>
                                        <p:tgtEl>
                                          <p:spTgt spid="83"/>
                                        </p:tgtEl>
                                        <p:attrNameLst>
                                          <p:attrName>ppt_y</p:attrName>
                                        </p:attrNameLst>
                                      </p:cBhvr>
                                      <p:tavLst>
                                        <p:tav tm="0">
                                          <p:val>
                                            <p:strVal val="#ppt_y"/>
                                          </p:val>
                                        </p:tav>
                                        <p:tav tm="100000">
                                          <p:val>
                                            <p:strVal val="#ppt_y"/>
                                          </p:val>
                                        </p:tav>
                                      </p:tavLst>
                                    </p:anim>
                                  </p:childTnLst>
                                </p:cTn>
                              </p:par>
                              <p:par>
                                <p:cTn id="129" presetID="2" presetClass="entr" presetSubtype="8" fill="hold" nodeType="withEffect">
                                  <p:stCondLst>
                                    <p:cond delay="0"/>
                                  </p:stCondLst>
                                  <p:childTnLst>
                                    <p:set>
                                      <p:cBhvr>
                                        <p:cTn id="130" dur="1" fill="hold">
                                          <p:stCondLst>
                                            <p:cond delay="0"/>
                                          </p:stCondLst>
                                        </p:cTn>
                                        <p:tgtEl>
                                          <p:spTgt spid="93"/>
                                        </p:tgtEl>
                                        <p:attrNameLst>
                                          <p:attrName>style.visibility</p:attrName>
                                        </p:attrNameLst>
                                      </p:cBhvr>
                                      <p:to>
                                        <p:strVal val="visible"/>
                                      </p:to>
                                    </p:set>
                                    <p:anim calcmode="lin" valueType="num">
                                      <p:cBhvr additive="base">
                                        <p:cTn id="131" dur="500" fill="hold"/>
                                        <p:tgtEl>
                                          <p:spTgt spid="93"/>
                                        </p:tgtEl>
                                        <p:attrNameLst>
                                          <p:attrName>ppt_x</p:attrName>
                                        </p:attrNameLst>
                                      </p:cBhvr>
                                      <p:tavLst>
                                        <p:tav tm="0">
                                          <p:val>
                                            <p:strVal val="0-#ppt_w/2"/>
                                          </p:val>
                                        </p:tav>
                                        <p:tav tm="100000">
                                          <p:val>
                                            <p:strVal val="#ppt_x"/>
                                          </p:val>
                                        </p:tav>
                                      </p:tavLst>
                                    </p:anim>
                                    <p:anim calcmode="lin" valueType="num">
                                      <p:cBhvr additive="base">
                                        <p:cTn id="132" dur="500" fill="hold"/>
                                        <p:tgtEl>
                                          <p:spTgt spid="93"/>
                                        </p:tgtEl>
                                        <p:attrNameLst>
                                          <p:attrName>ppt_y</p:attrName>
                                        </p:attrNameLst>
                                      </p:cBhvr>
                                      <p:tavLst>
                                        <p:tav tm="0">
                                          <p:val>
                                            <p:strVal val="#ppt_y"/>
                                          </p:val>
                                        </p:tav>
                                        <p:tav tm="100000">
                                          <p:val>
                                            <p:strVal val="#ppt_y"/>
                                          </p:val>
                                        </p:tav>
                                      </p:tavLst>
                                    </p:anim>
                                  </p:childTnLst>
                                </p:cTn>
                              </p:par>
                              <p:par>
                                <p:cTn id="133" presetID="2" presetClass="entr" presetSubtype="8" fill="hold" nodeType="withEffect">
                                  <p:stCondLst>
                                    <p:cond delay="0"/>
                                  </p:stCondLst>
                                  <p:childTnLst>
                                    <p:set>
                                      <p:cBhvr>
                                        <p:cTn id="134" dur="1" fill="hold">
                                          <p:stCondLst>
                                            <p:cond delay="0"/>
                                          </p:stCondLst>
                                        </p:cTn>
                                        <p:tgtEl>
                                          <p:spTgt spid="95"/>
                                        </p:tgtEl>
                                        <p:attrNameLst>
                                          <p:attrName>style.visibility</p:attrName>
                                        </p:attrNameLst>
                                      </p:cBhvr>
                                      <p:to>
                                        <p:strVal val="visible"/>
                                      </p:to>
                                    </p:set>
                                    <p:anim calcmode="lin" valueType="num">
                                      <p:cBhvr additive="base">
                                        <p:cTn id="135" dur="500" fill="hold"/>
                                        <p:tgtEl>
                                          <p:spTgt spid="95"/>
                                        </p:tgtEl>
                                        <p:attrNameLst>
                                          <p:attrName>ppt_x</p:attrName>
                                        </p:attrNameLst>
                                      </p:cBhvr>
                                      <p:tavLst>
                                        <p:tav tm="0">
                                          <p:val>
                                            <p:strVal val="0-#ppt_w/2"/>
                                          </p:val>
                                        </p:tav>
                                        <p:tav tm="100000">
                                          <p:val>
                                            <p:strVal val="#ppt_x"/>
                                          </p:val>
                                        </p:tav>
                                      </p:tavLst>
                                    </p:anim>
                                    <p:anim calcmode="lin" valueType="num">
                                      <p:cBhvr additive="base">
                                        <p:cTn id="136" dur="500" fill="hold"/>
                                        <p:tgtEl>
                                          <p:spTgt spid="95"/>
                                        </p:tgtEl>
                                        <p:attrNameLst>
                                          <p:attrName>ppt_y</p:attrName>
                                        </p:attrNameLst>
                                      </p:cBhvr>
                                      <p:tavLst>
                                        <p:tav tm="0">
                                          <p:val>
                                            <p:strVal val="#ppt_y"/>
                                          </p:val>
                                        </p:tav>
                                        <p:tav tm="100000">
                                          <p:val>
                                            <p:strVal val="#ppt_y"/>
                                          </p:val>
                                        </p:tav>
                                      </p:tavLst>
                                    </p:anim>
                                  </p:childTnLst>
                                </p:cTn>
                              </p:par>
                              <p:par>
                                <p:cTn id="137" presetID="2" presetClass="entr" presetSubtype="8" fill="hold" grpId="0" nodeType="withEffect">
                                  <p:stCondLst>
                                    <p:cond delay="0"/>
                                  </p:stCondLst>
                                  <p:childTnLst>
                                    <p:set>
                                      <p:cBhvr>
                                        <p:cTn id="138" dur="1" fill="hold">
                                          <p:stCondLst>
                                            <p:cond delay="0"/>
                                          </p:stCondLst>
                                        </p:cTn>
                                        <p:tgtEl>
                                          <p:spTgt spid="104"/>
                                        </p:tgtEl>
                                        <p:attrNameLst>
                                          <p:attrName>style.visibility</p:attrName>
                                        </p:attrNameLst>
                                      </p:cBhvr>
                                      <p:to>
                                        <p:strVal val="visible"/>
                                      </p:to>
                                    </p:set>
                                    <p:anim calcmode="lin" valueType="num">
                                      <p:cBhvr additive="base">
                                        <p:cTn id="139" dur="500" fill="hold"/>
                                        <p:tgtEl>
                                          <p:spTgt spid="104"/>
                                        </p:tgtEl>
                                        <p:attrNameLst>
                                          <p:attrName>ppt_x</p:attrName>
                                        </p:attrNameLst>
                                      </p:cBhvr>
                                      <p:tavLst>
                                        <p:tav tm="0">
                                          <p:val>
                                            <p:strVal val="0-#ppt_w/2"/>
                                          </p:val>
                                        </p:tav>
                                        <p:tav tm="100000">
                                          <p:val>
                                            <p:strVal val="#ppt_x"/>
                                          </p:val>
                                        </p:tav>
                                      </p:tavLst>
                                    </p:anim>
                                    <p:anim calcmode="lin" valueType="num">
                                      <p:cBhvr additive="base">
                                        <p:cTn id="140" dur="500" fill="hold"/>
                                        <p:tgtEl>
                                          <p:spTgt spid="104"/>
                                        </p:tgtEl>
                                        <p:attrNameLst>
                                          <p:attrName>ppt_y</p:attrName>
                                        </p:attrNameLst>
                                      </p:cBhvr>
                                      <p:tavLst>
                                        <p:tav tm="0">
                                          <p:val>
                                            <p:strVal val="#ppt_y"/>
                                          </p:val>
                                        </p:tav>
                                        <p:tav tm="100000">
                                          <p:val>
                                            <p:strVal val="#ppt_y"/>
                                          </p:val>
                                        </p:tav>
                                      </p:tavLst>
                                    </p:anim>
                                  </p:childTnLst>
                                </p:cTn>
                              </p:par>
                              <p:par>
                                <p:cTn id="141" presetID="2" presetClass="entr" presetSubtype="8" fill="hold" grpId="0" nodeType="withEffect">
                                  <p:stCondLst>
                                    <p:cond delay="0"/>
                                  </p:stCondLst>
                                  <p:childTnLst>
                                    <p:set>
                                      <p:cBhvr>
                                        <p:cTn id="142" dur="1" fill="hold">
                                          <p:stCondLst>
                                            <p:cond delay="0"/>
                                          </p:stCondLst>
                                        </p:cTn>
                                        <p:tgtEl>
                                          <p:spTgt spid="105"/>
                                        </p:tgtEl>
                                        <p:attrNameLst>
                                          <p:attrName>style.visibility</p:attrName>
                                        </p:attrNameLst>
                                      </p:cBhvr>
                                      <p:to>
                                        <p:strVal val="visible"/>
                                      </p:to>
                                    </p:set>
                                    <p:anim calcmode="lin" valueType="num">
                                      <p:cBhvr additive="base">
                                        <p:cTn id="143" dur="500" fill="hold"/>
                                        <p:tgtEl>
                                          <p:spTgt spid="105"/>
                                        </p:tgtEl>
                                        <p:attrNameLst>
                                          <p:attrName>ppt_x</p:attrName>
                                        </p:attrNameLst>
                                      </p:cBhvr>
                                      <p:tavLst>
                                        <p:tav tm="0">
                                          <p:val>
                                            <p:strVal val="0-#ppt_w/2"/>
                                          </p:val>
                                        </p:tav>
                                        <p:tav tm="100000">
                                          <p:val>
                                            <p:strVal val="#ppt_x"/>
                                          </p:val>
                                        </p:tav>
                                      </p:tavLst>
                                    </p:anim>
                                    <p:anim calcmode="lin" valueType="num">
                                      <p:cBhvr additive="base">
                                        <p:cTn id="144" dur="500" fill="hold"/>
                                        <p:tgtEl>
                                          <p:spTgt spid="105"/>
                                        </p:tgtEl>
                                        <p:attrNameLst>
                                          <p:attrName>ppt_y</p:attrName>
                                        </p:attrNameLst>
                                      </p:cBhvr>
                                      <p:tavLst>
                                        <p:tav tm="0">
                                          <p:val>
                                            <p:strVal val="#ppt_y"/>
                                          </p:val>
                                        </p:tav>
                                        <p:tav tm="100000">
                                          <p:val>
                                            <p:strVal val="#ppt_y"/>
                                          </p:val>
                                        </p:tav>
                                      </p:tavLst>
                                    </p:anim>
                                  </p:childTnLst>
                                </p:cTn>
                              </p:par>
                              <p:par>
                                <p:cTn id="145" presetID="2" presetClass="entr" presetSubtype="8" fill="hold" grpId="0" nodeType="withEffect">
                                  <p:stCondLst>
                                    <p:cond delay="0"/>
                                  </p:stCondLst>
                                  <p:childTnLst>
                                    <p:set>
                                      <p:cBhvr>
                                        <p:cTn id="146" dur="1" fill="hold">
                                          <p:stCondLst>
                                            <p:cond delay="0"/>
                                          </p:stCondLst>
                                        </p:cTn>
                                        <p:tgtEl>
                                          <p:spTgt spid="106"/>
                                        </p:tgtEl>
                                        <p:attrNameLst>
                                          <p:attrName>style.visibility</p:attrName>
                                        </p:attrNameLst>
                                      </p:cBhvr>
                                      <p:to>
                                        <p:strVal val="visible"/>
                                      </p:to>
                                    </p:set>
                                    <p:anim calcmode="lin" valueType="num">
                                      <p:cBhvr additive="base">
                                        <p:cTn id="147" dur="500" fill="hold"/>
                                        <p:tgtEl>
                                          <p:spTgt spid="106"/>
                                        </p:tgtEl>
                                        <p:attrNameLst>
                                          <p:attrName>ppt_x</p:attrName>
                                        </p:attrNameLst>
                                      </p:cBhvr>
                                      <p:tavLst>
                                        <p:tav tm="0">
                                          <p:val>
                                            <p:strVal val="0-#ppt_w/2"/>
                                          </p:val>
                                        </p:tav>
                                        <p:tav tm="100000">
                                          <p:val>
                                            <p:strVal val="#ppt_x"/>
                                          </p:val>
                                        </p:tav>
                                      </p:tavLst>
                                    </p:anim>
                                    <p:anim calcmode="lin" valueType="num">
                                      <p:cBhvr additive="base">
                                        <p:cTn id="148" dur="500" fill="hold"/>
                                        <p:tgtEl>
                                          <p:spTgt spid="106"/>
                                        </p:tgtEl>
                                        <p:attrNameLst>
                                          <p:attrName>ppt_y</p:attrName>
                                        </p:attrNameLst>
                                      </p:cBhvr>
                                      <p:tavLst>
                                        <p:tav tm="0">
                                          <p:val>
                                            <p:strVal val="#ppt_y"/>
                                          </p:val>
                                        </p:tav>
                                        <p:tav tm="100000">
                                          <p:val>
                                            <p:strVal val="#ppt_y"/>
                                          </p:val>
                                        </p:tav>
                                      </p:tavLst>
                                    </p:anim>
                                  </p:childTnLst>
                                </p:cTn>
                              </p:par>
                              <p:par>
                                <p:cTn id="149" presetID="2" presetClass="entr" presetSubtype="8" fill="hold" grpId="0" nodeType="withEffect">
                                  <p:stCondLst>
                                    <p:cond delay="0"/>
                                  </p:stCondLst>
                                  <p:childTnLst>
                                    <p:set>
                                      <p:cBhvr>
                                        <p:cTn id="150" dur="1" fill="hold">
                                          <p:stCondLst>
                                            <p:cond delay="0"/>
                                          </p:stCondLst>
                                        </p:cTn>
                                        <p:tgtEl>
                                          <p:spTgt spid="107"/>
                                        </p:tgtEl>
                                        <p:attrNameLst>
                                          <p:attrName>style.visibility</p:attrName>
                                        </p:attrNameLst>
                                      </p:cBhvr>
                                      <p:to>
                                        <p:strVal val="visible"/>
                                      </p:to>
                                    </p:set>
                                    <p:anim calcmode="lin" valueType="num">
                                      <p:cBhvr additive="base">
                                        <p:cTn id="151" dur="500" fill="hold"/>
                                        <p:tgtEl>
                                          <p:spTgt spid="107"/>
                                        </p:tgtEl>
                                        <p:attrNameLst>
                                          <p:attrName>ppt_x</p:attrName>
                                        </p:attrNameLst>
                                      </p:cBhvr>
                                      <p:tavLst>
                                        <p:tav tm="0">
                                          <p:val>
                                            <p:strVal val="0-#ppt_w/2"/>
                                          </p:val>
                                        </p:tav>
                                        <p:tav tm="100000">
                                          <p:val>
                                            <p:strVal val="#ppt_x"/>
                                          </p:val>
                                        </p:tav>
                                      </p:tavLst>
                                    </p:anim>
                                    <p:anim calcmode="lin" valueType="num">
                                      <p:cBhvr additive="base">
                                        <p:cTn id="152" dur="500" fill="hold"/>
                                        <p:tgtEl>
                                          <p:spTgt spid="107"/>
                                        </p:tgtEl>
                                        <p:attrNameLst>
                                          <p:attrName>ppt_y</p:attrName>
                                        </p:attrNameLst>
                                      </p:cBhvr>
                                      <p:tavLst>
                                        <p:tav tm="0">
                                          <p:val>
                                            <p:strVal val="#ppt_y"/>
                                          </p:val>
                                        </p:tav>
                                        <p:tav tm="100000">
                                          <p:val>
                                            <p:strVal val="#ppt_y"/>
                                          </p:val>
                                        </p:tav>
                                      </p:tavLst>
                                    </p:anim>
                                  </p:childTnLst>
                                </p:cTn>
                              </p:par>
                              <p:par>
                                <p:cTn id="153" presetID="2" presetClass="entr" presetSubtype="8" fill="hold" grpId="0" nodeType="withEffect">
                                  <p:stCondLst>
                                    <p:cond delay="0"/>
                                  </p:stCondLst>
                                  <p:childTnLst>
                                    <p:set>
                                      <p:cBhvr>
                                        <p:cTn id="154" dur="1" fill="hold">
                                          <p:stCondLst>
                                            <p:cond delay="0"/>
                                          </p:stCondLst>
                                        </p:cTn>
                                        <p:tgtEl>
                                          <p:spTgt spid="108"/>
                                        </p:tgtEl>
                                        <p:attrNameLst>
                                          <p:attrName>style.visibility</p:attrName>
                                        </p:attrNameLst>
                                      </p:cBhvr>
                                      <p:to>
                                        <p:strVal val="visible"/>
                                      </p:to>
                                    </p:set>
                                    <p:anim calcmode="lin" valueType="num">
                                      <p:cBhvr additive="base">
                                        <p:cTn id="155" dur="500" fill="hold"/>
                                        <p:tgtEl>
                                          <p:spTgt spid="108"/>
                                        </p:tgtEl>
                                        <p:attrNameLst>
                                          <p:attrName>ppt_x</p:attrName>
                                        </p:attrNameLst>
                                      </p:cBhvr>
                                      <p:tavLst>
                                        <p:tav tm="0">
                                          <p:val>
                                            <p:strVal val="0-#ppt_w/2"/>
                                          </p:val>
                                        </p:tav>
                                        <p:tav tm="100000">
                                          <p:val>
                                            <p:strVal val="#ppt_x"/>
                                          </p:val>
                                        </p:tav>
                                      </p:tavLst>
                                    </p:anim>
                                    <p:anim calcmode="lin" valueType="num">
                                      <p:cBhvr additive="base">
                                        <p:cTn id="156" dur="500" fill="hold"/>
                                        <p:tgtEl>
                                          <p:spTgt spid="108"/>
                                        </p:tgtEl>
                                        <p:attrNameLst>
                                          <p:attrName>ppt_y</p:attrName>
                                        </p:attrNameLst>
                                      </p:cBhvr>
                                      <p:tavLst>
                                        <p:tav tm="0">
                                          <p:val>
                                            <p:strVal val="#ppt_y"/>
                                          </p:val>
                                        </p:tav>
                                        <p:tav tm="100000">
                                          <p:val>
                                            <p:strVal val="#ppt_y"/>
                                          </p:val>
                                        </p:tav>
                                      </p:tavLst>
                                    </p:anim>
                                  </p:childTnLst>
                                </p:cTn>
                              </p:par>
                              <p:par>
                                <p:cTn id="157" presetID="2" presetClass="entr" presetSubtype="8" fill="hold" grpId="0" nodeType="withEffect">
                                  <p:stCondLst>
                                    <p:cond delay="0"/>
                                  </p:stCondLst>
                                  <p:childTnLst>
                                    <p:set>
                                      <p:cBhvr>
                                        <p:cTn id="158" dur="1" fill="hold">
                                          <p:stCondLst>
                                            <p:cond delay="0"/>
                                          </p:stCondLst>
                                        </p:cTn>
                                        <p:tgtEl>
                                          <p:spTgt spid="109"/>
                                        </p:tgtEl>
                                        <p:attrNameLst>
                                          <p:attrName>style.visibility</p:attrName>
                                        </p:attrNameLst>
                                      </p:cBhvr>
                                      <p:to>
                                        <p:strVal val="visible"/>
                                      </p:to>
                                    </p:set>
                                    <p:anim calcmode="lin" valueType="num">
                                      <p:cBhvr additive="base">
                                        <p:cTn id="159" dur="500" fill="hold"/>
                                        <p:tgtEl>
                                          <p:spTgt spid="109"/>
                                        </p:tgtEl>
                                        <p:attrNameLst>
                                          <p:attrName>ppt_x</p:attrName>
                                        </p:attrNameLst>
                                      </p:cBhvr>
                                      <p:tavLst>
                                        <p:tav tm="0">
                                          <p:val>
                                            <p:strVal val="0-#ppt_w/2"/>
                                          </p:val>
                                        </p:tav>
                                        <p:tav tm="100000">
                                          <p:val>
                                            <p:strVal val="#ppt_x"/>
                                          </p:val>
                                        </p:tav>
                                      </p:tavLst>
                                    </p:anim>
                                    <p:anim calcmode="lin" valueType="num">
                                      <p:cBhvr additive="base">
                                        <p:cTn id="160" dur="500" fill="hold"/>
                                        <p:tgtEl>
                                          <p:spTgt spid="109"/>
                                        </p:tgtEl>
                                        <p:attrNameLst>
                                          <p:attrName>ppt_y</p:attrName>
                                        </p:attrNameLst>
                                      </p:cBhvr>
                                      <p:tavLst>
                                        <p:tav tm="0">
                                          <p:val>
                                            <p:strVal val="#ppt_y"/>
                                          </p:val>
                                        </p:tav>
                                        <p:tav tm="100000">
                                          <p:val>
                                            <p:strVal val="#ppt_y"/>
                                          </p:val>
                                        </p:tav>
                                      </p:tavLst>
                                    </p:anim>
                                  </p:childTnLst>
                                </p:cTn>
                              </p:par>
                              <p:par>
                                <p:cTn id="161" presetID="2" presetClass="entr" presetSubtype="8" fill="hold" grpId="0" nodeType="withEffect">
                                  <p:stCondLst>
                                    <p:cond delay="0"/>
                                  </p:stCondLst>
                                  <p:childTnLst>
                                    <p:set>
                                      <p:cBhvr>
                                        <p:cTn id="162" dur="1" fill="hold">
                                          <p:stCondLst>
                                            <p:cond delay="0"/>
                                          </p:stCondLst>
                                        </p:cTn>
                                        <p:tgtEl>
                                          <p:spTgt spid="110"/>
                                        </p:tgtEl>
                                        <p:attrNameLst>
                                          <p:attrName>style.visibility</p:attrName>
                                        </p:attrNameLst>
                                      </p:cBhvr>
                                      <p:to>
                                        <p:strVal val="visible"/>
                                      </p:to>
                                    </p:set>
                                    <p:anim calcmode="lin" valueType="num">
                                      <p:cBhvr additive="base">
                                        <p:cTn id="163" dur="500" fill="hold"/>
                                        <p:tgtEl>
                                          <p:spTgt spid="110"/>
                                        </p:tgtEl>
                                        <p:attrNameLst>
                                          <p:attrName>ppt_x</p:attrName>
                                        </p:attrNameLst>
                                      </p:cBhvr>
                                      <p:tavLst>
                                        <p:tav tm="0">
                                          <p:val>
                                            <p:strVal val="0-#ppt_w/2"/>
                                          </p:val>
                                        </p:tav>
                                        <p:tav tm="100000">
                                          <p:val>
                                            <p:strVal val="#ppt_x"/>
                                          </p:val>
                                        </p:tav>
                                      </p:tavLst>
                                    </p:anim>
                                    <p:anim calcmode="lin" valueType="num">
                                      <p:cBhvr additive="base">
                                        <p:cTn id="164" dur="500" fill="hold"/>
                                        <p:tgtEl>
                                          <p:spTgt spid="110"/>
                                        </p:tgtEl>
                                        <p:attrNameLst>
                                          <p:attrName>ppt_y</p:attrName>
                                        </p:attrNameLst>
                                      </p:cBhvr>
                                      <p:tavLst>
                                        <p:tav tm="0">
                                          <p:val>
                                            <p:strVal val="#ppt_y"/>
                                          </p:val>
                                        </p:tav>
                                        <p:tav tm="100000">
                                          <p:val>
                                            <p:strVal val="#ppt_y"/>
                                          </p:val>
                                        </p:tav>
                                      </p:tavLst>
                                    </p:anim>
                                  </p:childTnLst>
                                </p:cTn>
                              </p:par>
                              <p:par>
                                <p:cTn id="165" presetID="2" presetClass="entr" presetSubtype="8" fill="hold" grpId="0" nodeType="withEffect">
                                  <p:stCondLst>
                                    <p:cond delay="0"/>
                                  </p:stCondLst>
                                  <p:childTnLst>
                                    <p:set>
                                      <p:cBhvr>
                                        <p:cTn id="166" dur="1" fill="hold">
                                          <p:stCondLst>
                                            <p:cond delay="0"/>
                                          </p:stCondLst>
                                        </p:cTn>
                                        <p:tgtEl>
                                          <p:spTgt spid="111"/>
                                        </p:tgtEl>
                                        <p:attrNameLst>
                                          <p:attrName>style.visibility</p:attrName>
                                        </p:attrNameLst>
                                      </p:cBhvr>
                                      <p:to>
                                        <p:strVal val="visible"/>
                                      </p:to>
                                    </p:set>
                                    <p:anim calcmode="lin" valueType="num">
                                      <p:cBhvr additive="base">
                                        <p:cTn id="167" dur="500" fill="hold"/>
                                        <p:tgtEl>
                                          <p:spTgt spid="111"/>
                                        </p:tgtEl>
                                        <p:attrNameLst>
                                          <p:attrName>ppt_x</p:attrName>
                                        </p:attrNameLst>
                                      </p:cBhvr>
                                      <p:tavLst>
                                        <p:tav tm="0">
                                          <p:val>
                                            <p:strVal val="0-#ppt_w/2"/>
                                          </p:val>
                                        </p:tav>
                                        <p:tav tm="100000">
                                          <p:val>
                                            <p:strVal val="#ppt_x"/>
                                          </p:val>
                                        </p:tav>
                                      </p:tavLst>
                                    </p:anim>
                                    <p:anim calcmode="lin" valueType="num">
                                      <p:cBhvr additive="base">
                                        <p:cTn id="168" dur="500" fill="hold"/>
                                        <p:tgtEl>
                                          <p:spTgt spid="111"/>
                                        </p:tgtEl>
                                        <p:attrNameLst>
                                          <p:attrName>ppt_y</p:attrName>
                                        </p:attrNameLst>
                                      </p:cBhvr>
                                      <p:tavLst>
                                        <p:tav tm="0">
                                          <p:val>
                                            <p:strVal val="#ppt_y"/>
                                          </p:val>
                                        </p:tav>
                                        <p:tav tm="100000">
                                          <p:val>
                                            <p:strVal val="#ppt_y"/>
                                          </p:val>
                                        </p:tav>
                                      </p:tavLst>
                                    </p:anim>
                                  </p:childTnLst>
                                </p:cTn>
                              </p:par>
                              <p:par>
                                <p:cTn id="169" presetID="2" presetClass="entr" presetSubtype="8" fill="hold" grpId="0" nodeType="withEffect">
                                  <p:stCondLst>
                                    <p:cond delay="0"/>
                                  </p:stCondLst>
                                  <p:childTnLst>
                                    <p:set>
                                      <p:cBhvr>
                                        <p:cTn id="170" dur="1" fill="hold">
                                          <p:stCondLst>
                                            <p:cond delay="0"/>
                                          </p:stCondLst>
                                        </p:cTn>
                                        <p:tgtEl>
                                          <p:spTgt spid="112"/>
                                        </p:tgtEl>
                                        <p:attrNameLst>
                                          <p:attrName>style.visibility</p:attrName>
                                        </p:attrNameLst>
                                      </p:cBhvr>
                                      <p:to>
                                        <p:strVal val="visible"/>
                                      </p:to>
                                    </p:set>
                                    <p:anim calcmode="lin" valueType="num">
                                      <p:cBhvr additive="base">
                                        <p:cTn id="171" dur="500" fill="hold"/>
                                        <p:tgtEl>
                                          <p:spTgt spid="112"/>
                                        </p:tgtEl>
                                        <p:attrNameLst>
                                          <p:attrName>ppt_x</p:attrName>
                                        </p:attrNameLst>
                                      </p:cBhvr>
                                      <p:tavLst>
                                        <p:tav tm="0">
                                          <p:val>
                                            <p:strVal val="0-#ppt_w/2"/>
                                          </p:val>
                                        </p:tav>
                                        <p:tav tm="100000">
                                          <p:val>
                                            <p:strVal val="#ppt_x"/>
                                          </p:val>
                                        </p:tav>
                                      </p:tavLst>
                                    </p:anim>
                                    <p:anim calcmode="lin" valueType="num">
                                      <p:cBhvr additive="base">
                                        <p:cTn id="172" dur="500" fill="hold"/>
                                        <p:tgtEl>
                                          <p:spTgt spid="112"/>
                                        </p:tgtEl>
                                        <p:attrNameLst>
                                          <p:attrName>ppt_y</p:attrName>
                                        </p:attrNameLst>
                                      </p:cBhvr>
                                      <p:tavLst>
                                        <p:tav tm="0">
                                          <p:val>
                                            <p:strVal val="#ppt_y"/>
                                          </p:val>
                                        </p:tav>
                                        <p:tav tm="100000">
                                          <p:val>
                                            <p:strVal val="#ppt_y"/>
                                          </p:val>
                                        </p:tav>
                                      </p:tavLst>
                                    </p:anim>
                                  </p:childTnLst>
                                </p:cTn>
                              </p:par>
                              <p:par>
                                <p:cTn id="173" presetID="2" presetClass="entr" presetSubtype="8" fill="hold" grpId="0" nodeType="withEffect">
                                  <p:stCondLst>
                                    <p:cond delay="0"/>
                                  </p:stCondLst>
                                  <p:childTnLst>
                                    <p:set>
                                      <p:cBhvr>
                                        <p:cTn id="174" dur="1" fill="hold">
                                          <p:stCondLst>
                                            <p:cond delay="0"/>
                                          </p:stCondLst>
                                        </p:cTn>
                                        <p:tgtEl>
                                          <p:spTgt spid="113"/>
                                        </p:tgtEl>
                                        <p:attrNameLst>
                                          <p:attrName>style.visibility</p:attrName>
                                        </p:attrNameLst>
                                      </p:cBhvr>
                                      <p:to>
                                        <p:strVal val="visible"/>
                                      </p:to>
                                    </p:set>
                                    <p:anim calcmode="lin" valueType="num">
                                      <p:cBhvr additive="base">
                                        <p:cTn id="175" dur="500" fill="hold"/>
                                        <p:tgtEl>
                                          <p:spTgt spid="113"/>
                                        </p:tgtEl>
                                        <p:attrNameLst>
                                          <p:attrName>ppt_x</p:attrName>
                                        </p:attrNameLst>
                                      </p:cBhvr>
                                      <p:tavLst>
                                        <p:tav tm="0">
                                          <p:val>
                                            <p:strVal val="0-#ppt_w/2"/>
                                          </p:val>
                                        </p:tav>
                                        <p:tav tm="100000">
                                          <p:val>
                                            <p:strVal val="#ppt_x"/>
                                          </p:val>
                                        </p:tav>
                                      </p:tavLst>
                                    </p:anim>
                                    <p:anim calcmode="lin" valueType="num">
                                      <p:cBhvr additive="base">
                                        <p:cTn id="176" dur="500" fill="hold"/>
                                        <p:tgtEl>
                                          <p:spTgt spid="113"/>
                                        </p:tgtEl>
                                        <p:attrNameLst>
                                          <p:attrName>ppt_y</p:attrName>
                                        </p:attrNameLst>
                                      </p:cBhvr>
                                      <p:tavLst>
                                        <p:tav tm="0">
                                          <p:val>
                                            <p:strVal val="#ppt_y"/>
                                          </p:val>
                                        </p:tav>
                                        <p:tav tm="100000">
                                          <p:val>
                                            <p:strVal val="#ppt_y"/>
                                          </p:val>
                                        </p:tav>
                                      </p:tavLst>
                                    </p:anim>
                                  </p:childTnLst>
                                </p:cTn>
                              </p:par>
                              <p:par>
                                <p:cTn id="177" presetID="2" presetClass="entr" presetSubtype="8" fill="hold" grpId="0" nodeType="withEffect">
                                  <p:stCondLst>
                                    <p:cond delay="0"/>
                                  </p:stCondLst>
                                  <p:childTnLst>
                                    <p:set>
                                      <p:cBhvr>
                                        <p:cTn id="178" dur="1" fill="hold">
                                          <p:stCondLst>
                                            <p:cond delay="0"/>
                                          </p:stCondLst>
                                        </p:cTn>
                                        <p:tgtEl>
                                          <p:spTgt spid="114"/>
                                        </p:tgtEl>
                                        <p:attrNameLst>
                                          <p:attrName>style.visibility</p:attrName>
                                        </p:attrNameLst>
                                      </p:cBhvr>
                                      <p:to>
                                        <p:strVal val="visible"/>
                                      </p:to>
                                    </p:set>
                                    <p:anim calcmode="lin" valueType="num">
                                      <p:cBhvr additive="base">
                                        <p:cTn id="179" dur="500" fill="hold"/>
                                        <p:tgtEl>
                                          <p:spTgt spid="114"/>
                                        </p:tgtEl>
                                        <p:attrNameLst>
                                          <p:attrName>ppt_x</p:attrName>
                                        </p:attrNameLst>
                                      </p:cBhvr>
                                      <p:tavLst>
                                        <p:tav tm="0">
                                          <p:val>
                                            <p:strVal val="0-#ppt_w/2"/>
                                          </p:val>
                                        </p:tav>
                                        <p:tav tm="100000">
                                          <p:val>
                                            <p:strVal val="#ppt_x"/>
                                          </p:val>
                                        </p:tav>
                                      </p:tavLst>
                                    </p:anim>
                                    <p:anim calcmode="lin" valueType="num">
                                      <p:cBhvr additive="base">
                                        <p:cTn id="180" dur="500" fill="hold"/>
                                        <p:tgtEl>
                                          <p:spTgt spid="114"/>
                                        </p:tgtEl>
                                        <p:attrNameLst>
                                          <p:attrName>ppt_y</p:attrName>
                                        </p:attrNameLst>
                                      </p:cBhvr>
                                      <p:tavLst>
                                        <p:tav tm="0">
                                          <p:val>
                                            <p:strVal val="#ppt_y"/>
                                          </p:val>
                                        </p:tav>
                                        <p:tav tm="100000">
                                          <p:val>
                                            <p:strVal val="#ppt_y"/>
                                          </p:val>
                                        </p:tav>
                                      </p:tavLst>
                                    </p:anim>
                                  </p:childTnLst>
                                </p:cTn>
                              </p:par>
                              <p:par>
                                <p:cTn id="181" presetID="2" presetClass="entr" presetSubtype="8" fill="hold" grpId="0" nodeType="withEffect">
                                  <p:stCondLst>
                                    <p:cond delay="0"/>
                                  </p:stCondLst>
                                  <p:childTnLst>
                                    <p:set>
                                      <p:cBhvr>
                                        <p:cTn id="182" dur="1" fill="hold">
                                          <p:stCondLst>
                                            <p:cond delay="0"/>
                                          </p:stCondLst>
                                        </p:cTn>
                                        <p:tgtEl>
                                          <p:spTgt spid="115"/>
                                        </p:tgtEl>
                                        <p:attrNameLst>
                                          <p:attrName>style.visibility</p:attrName>
                                        </p:attrNameLst>
                                      </p:cBhvr>
                                      <p:to>
                                        <p:strVal val="visible"/>
                                      </p:to>
                                    </p:set>
                                    <p:anim calcmode="lin" valueType="num">
                                      <p:cBhvr additive="base">
                                        <p:cTn id="183" dur="500" fill="hold"/>
                                        <p:tgtEl>
                                          <p:spTgt spid="115"/>
                                        </p:tgtEl>
                                        <p:attrNameLst>
                                          <p:attrName>ppt_x</p:attrName>
                                        </p:attrNameLst>
                                      </p:cBhvr>
                                      <p:tavLst>
                                        <p:tav tm="0">
                                          <p:val>
                                            <p:strVal val="0-#ppt_w/2"/>
                                          </p:val>
                                        </p:tav>
                                        <p:tav tm="100000">
                                          <p:val>
                                            <p:strVal val="#ppt_x"/>
                                          </p:val>
                                        </p:tav>
                                      </p:tavLst>
                                    </p:anim>
                                    <p:anim calcmode="lin" valueType="num">
                                      <p:cBhvr additive="base">
                                        <p:cTn id="184" dur="500" fill="hold"/>
                                        <p:tgtEl>
                                          <p:spTgt spid="115"/>
                                        </p:tgtEl>
                                        <p:attrNameLst>
                                          <p:attrName>ppt_y</p:attrName>
                                        </p:attrNameLst>
                                      </p:cBhvr>
                                      <p:tavLst>
                                        <p:tav tm="0">
                                          <p:val>
                                            <p:strVal val="#ppt_y"/>
                                          </p:val>
                                        </p:tav>
                                        <p:tav tm="100000">
                                          <p:val>
                                            <p:strVal val="#ppt_y"/>
                                          </p:val>
                                        </p:tav>
                                      </p:tavLst>
                                    </p:anim>
                                  </p:childTnLst>
                                </p:cTn>
                              </p:par>
                              <p:par>
                                <p:cTn id="185" presetID="2" presetClass="entr" presetSubtype="8" fill="hold" nodeType="withEffect">
                                  <p:stCondLst>
                                    <p:cond delay="0"/>
                                  </p:stCondLst>
                                  <p:childTnLst>
                                    <p:set>
                                      <p:cBhvr>
                                        <p:cTn id="186" dur="1" fill="hold">
                                          <p:stCondLst>
                                            <p:cond delay="0"/>
                                          </p:stCondLst>
                                        </p:cTn>
                                        <p:tgtEl>
                                          <p:spTgt spid="117"/>
                                        </p:tgtEl>
                                        <p:attrNameLst>
                                          <p:attrName>style.visibility</p:attrName>
                                        </p:attrNameLst>
                                      </p:cBhvr>
                                      <p:to>
                                        <p:strVal val="visible"/>
                                      </p:to>
                                    </p:set>
                                    <p:anim calcmode="lin" valueType="num">
                                      <p:cBhvr additive="base">
                                        <p:cTn id="187" dur="500" fill="hold"/>
                                        <p:tgtEl>
                                          <p:spTgt spid="117"/>
                                        </p:tgtEl>
                                        <p:attrNameLst>
                                          <p:attrName>ppt_x</p:attrName>
                                        </p:attrNameLst>
                                      </p:cBhvr>
                                      <p:tavLst>
                                        <p:tav tm="0">
                                          <p:val>
                                            <p:strVal val="0-#ppt_w/2"/>
                                          </p:val>
                                        </p:tav>
                                        <p:tav tm="100000">
                                          <p:val>
                                            <p:strVal val="#ppt_x"/>
                                          </p:val>
                                        </p:tav>
                                      </p:tavLst>
                                    </p:anim>
                                    <p:anim calcmode="lin" valueType="num">
                                      <p:cBhvr additive="base">
                                        <p:cTn id="188" dur="500" fill="hold"/>
                                        <p:tgtEl>
                                          <p:spTgt spid="117"/>
                                        </p:tgtEl>
                                        <p:attrNameLst>
                                          <p:attrName>ppt_y</p:attrName>
                                        </p:attrNameLst>
                                      </p:cBhvr>
                                      <p:tavLst>
                                        <p:tav tm="0">
                                          <p:val>
                                            <p:strVal val="#ppt_y"/>
                                          </p:val>
                                        </p:tav>
                                        <p:tav tm="100000">
                                          <p:val>
                                            <p:strVal val="#ppt_y"/>
                                          </p:val>
                                        </p:tav>
                                      </p:tavLst>
                                    </p:anim>
                                  </p:childTnLst>
                                </p:cTn>
                              </p:par>
                              <p:par>
                                <p:cTn id="189" presetID="2" presetClass="entr" presetSubtype="8" fill="hold" nodeType="withEffect">
                                  <p:stCondLst>
                                    <p:cond delay="0"/>
                                  </p:stCondLst>
                                  <p:childTnLst>
                                    <p:set>
                                      <p:cBhvr>
                                        <p:cTn id="190" dur="1" fill="hold">
                                          <p:stCondLst>
                                            <p:cond delay="0"/>
                                          </p:stCondLst>
                                        </p:cTn>
                                        <p:tgtEl>
                                          <p:spTgt spid="121"/>
                                        </p:tgtEl>
                                        <p:attrNameLst>
                                          <p:attrName>style.visibility</p:attrName>
                                        </p:attrNameLst>
                                      </p:cBhvr>
                                      <p:to>
                                        <p:strVal val="visible"/>
                                      </p:to>
                                    </p:set>
                                    <p:anim calcmode="lin" valueType="num">
                                      <p:cBhvr additive="base">
                                        <p:cTn id="191" dur="500" fill="hold"/>
                                        <p:tgtEl>
                                          <p:spTgt spid="121"/>
                                        </p:tgtEl>
                                        <p:attrNameLst>
                                          <p:attrName>ppt_x</p:attrName>
                                        </p:attrNameLst>
                                      </p:cBhvr>
                                      <p:tavLst>
                                        <p:tav tm="0">
                                          <p:val>
                                            <p:strVal val="0-#ppt_w/2"/>
                                          </p:val>
                                        </p:tav>
                                        <p:tav tm="100000">
                                          <p:val>
                                            <p:strVal val="#ppt_x"/>
                                          </p:val>
                                        </p:tav>
                                      </p:tavLst>
                                    </p:anim>
                                    <p:anim calcmode="lin" valueType="num">
                                      <p:cBhvr additive="base">
                                        <p:cTn id="192" dur="500" fill="hold"/>
                                        <p:tgtEl>
                                          <p:spTgt spid="121"/>
                                        </p:tgtEl>
                                        <p:attrNameLst>
                                          <p:attrName>ppt_y</p:attrName>
                                        </p:attrNameLst>
                                      </p:cBhvr>
                                      <p:tavLst>
                                        <p:tav tm="0">
                                          <p:val>
                                            <p:strVal val="#ppt_y"/>
                                          </p:val>
                                        </p:tav>
                                        <p:tav tm="100000">
                                          <p:val>
                                            <p:strVal val="#ppt_y"/>
                                          </p:val>
                                        </p:tav>
                                      </p:tavLst>
                                    </p:anim>
                                  </p:childTnLst>
                                </p:cTn>
                              </p:par>
                              <p:par>
                                <p:cTn id="193" presetID="2" presetClass="entr" presetSubtype="8" fill="hold" grpId="0" nodeType="withEffect">
                                  <p:stCondLst>
                                    <p:cond delay="0"/>
                                  </p:stCondLst>
                                  <p:childTnLst>
                                    <p:set>
                                      <p:cBhvr>
                                        <p:cTn id="194" dur="1" fill="hold">
                                          <p:stCondLst>
                                            <p:cond delay="0"/>
                                          </p:stCondLst>
                                        </p:cTn>
                                        <p:tgtEl>
                                          <p:spTgt spid="122"/>
                                        </p:tgtEl>
                                        <p:attrNameLst>
                                          <p:attrName>style.visibility</p:attrName>
                                        </p:attrNameLst>
                                      </p:cBhvr>
                                      <p:to>
                                        <p:strVal val="visible"/>
                                      </p:to>
                                    </p:set>
                                    <p:anim calcmode="lin" valueType="num">
                                      <p:cBhvr additive="base">
                                        <p:cTn id="195" dur="500" fill="hold"/>
                                        <p:tgtEl>
                                          <p:spTgt spid="122"/>
                                        </p:tgtEl>
                                        <p:attrNameLst>
                                          <p:attrName>ppt_x</p:attrName>
                                        </p:attrNameLst>
                                      </p:cBhvr>
                                      <p:tavLst>
                                        <p:tav tm="0">
                                          <p:val>
                                            <p:strVal val="0-#ppt_w/2"/>
                                          </p:val>
                                        </p:tav>
                                        <p:tav tm="100000">
                                          <p:val>
                                            <p:strVal val="#ppt_x"/>
                                          </p:val>
                                        </p:tav>
                                      </p:tavLst>
                                    </p:anim>
                                    <p:anim calcmode="lin" valueType="num">
                                      <p:cBhvr additive="base">
                                        <p:cTn id="196" dur="500" fill="hold"/>
                                        <p:tgtEl>
                                          <p:spTgt spid="122"/>
                                        </p:tgtEl>
                                        <p:attrNameLst>
                                          <p:attrName>ppt_y</p:attrName>
                                        </p:attrNameLst>
                                      </p:cBhvr>
                                      <p:tavLst>
                                        <p:tav tm="0">
                                          <p:val>
                                            <p:strVal val="#ppt_y"/>
                                          </p:val>
                                        </p:tav>
                                        <p:tav tm="100000">
                                          <p:val>
                                            <p:strVal val="#ppt_y"/>
                                          </p:val>
                                        </p:tav>
                                      </p:tavLst>
                                    </p:anim>
                                  </p:childTnLst>
                                </p:cTn>
                              </p:par>
                              <p:par>
                                <p:cTn id="197" presetID="2" presetClass="entr" presetSubtype="8" fill="hold" grpId="0" nodeType="withEffect">
                                  <p:stCondLst>
                                    <p:cond delay="0"/>
                                  </p:stCondLst>
                                  <p:childTnLst>
                                    <p:set>
                                      <p:cBhvr>
                                        <p:cTn id="198" dur="1" fill="hold">
                                          <p:stCondLst>
                                            <p:cond delay="0"/>
                                          </p:stCondLst>
                                        </p:cTn>
                                        <p:tgtEl>
                                          <p:spTgt spid="123"/>
                                        </p:tgtEl>
                                        <p:attrNameLst>
                                          <p:attrName>style.visibility</p:attrName>
                                        </p:attrNameLst>
                                      </p:cBhvr>
                                      <p:to>
                                        <p:strVal val="visible"/>
                                      </p:to>
                                    </p:set>
                                    <p:anim calcmode="lin" valueType="num">
                                      <p:cBhvr additive="base">
                                        <p:cTn id="199" dur="500" fill="hold"/>
                                        <p:tgtEl>
                                          <p:spTgt spid="123"/>
                                        </p:tgtEl>
                                        <p:attrNameLst>
                                          <p:attrName>ppt_x</p:attrName>
                                        </p:attrNameLst>
                                      </p:cBhvr>
                                      <p:tavLst>
                                        <p:tav tm="0">
                                          <p:val>
                                            <p:strVal val="0-#ppt_w/2"/>
                                          </p:val>
                                        </p:tav>
                                        <p:tav tm="100000">
                                          <p:val>
                                            <p:strVal val="#ppt_x"/>
                                          </p:val>
                                        </p:tav>
                                      </p:tavLst>
                                    </p:anim>
                                    <p:anim calcmode="lin" valueType="num">
                                      <p:cBhvr additive="base">
                                        <p:cTn id="200" dur="500" fill="hold"/>
                                        <p:tgtEl>
                                          <p:spTgt spid="123"/>
                                        </p:tgtEl>
                                        <p:attrNameLst>
                                          <p:attrName>ppt_y</p:attrName>
                                        </p:attrNameLst>
                                      </p:cBhvr>
                                      <p:tavLst>
                                        <p:tav tm="0">
                                          <p:val>
                                            <p:strVal val="#ppt_y"/>
                                          </p:val>
                                        </p:tav>
                                        <p:tav tm="100000">
                                          <p:val>
                                            <p:strVal val="#ppt_y"/>
                                          </p:val>
                                        </p:tav>
                                      </p:tavLst>
                                    </p:anim>
                                  </p:childTnLst>
                                </p:cTn>
                              </p:par>
                              <p:par>
                                <p:cTn id="201" presetID="2" presetClass="entr" presetSubtype="8" fill="hold" grpId="0" nodeType="withEffect">
                                  <p:stCondLst>
                                    <p:cond delay="0"/>
                                  </p:stCondLst>
                                  <p:childTnLst>
                                    <p:set>
                                      <p:cBhvr>
                                        <p:cTn id="202" dur="1" fill="hold">
                                          <p:stCondLst>
                                            <p:cond delay="0"/>
                                          </p:stCondLst>
                                        </p:cTn>
                                        <p:tgtEl>
                                          <p:spTgt spid="124"/>
                                        </p:tgtEl>
                                        <p:attrNameLst>
                                          <p:attrName>style.visibility</p:attrName>
                                        </p:attrNameLst>
                                      </p:cBhvr>
                                      <p:to>
                                        <p:strVal val="visible"/>
                                      </p:to>
                                    </p:set>
                                    <p:anim calcmode="lin" valueType="num">
                                      <p:cBhvr additive="base">
                                        <p:cTn id="203" dur="500" fill="hold"/>
                                        <p:tgtEl>
                                          <p:spTgt spid="124"/>
                                        </p:tgtEl>
                                        <p:attrNameLst>
                                          <p:attrName>ppt_x</p:attrName>
                                        </p:attrNameLst>
                                      </p:cBhvr>
                                      <p:tavLst>
                                        <p:tav tm="0">
                                          <p:val>
                                            <p:strVal val="0-#ppt_w/2"/>
                                          </p:val>
                                        </p:tav>
                                        <p:tav tm="100000">
                                          <p:val>
                                            <p:strVal val="#ppt_x"/>
                                          </p:val>
                                        </p:tav>
                                      </p:tavLst>
                                    </p:anim>
                                    <p:anim calcmode="lin" valueType="num">
                                      <p:cBhvr additive="base">
                                        <p:cTn id="204" dur="500" fill="hold"/>
                                        <p:tgtEl>
                                          <p:spTgt spid="124"/>
                                        </p:tgtEl>
                                        <p:attrNameLst>
                                          <p:attrName>ppt_y</p:attrName>
                                        </p:attrNameLst>
                                      </p:cBhvr>
                                      <p:tavLst>
                                        <p:tav tm="0">
                                          <p:val>
                                            <p:strVal val="#ppt_y"/>
                                          </p:val>
                                        </p:tav>
                                        <p:tav tm="100000">
                                          <p:val>
                                            <p:strVal val="#ppt_y"/>
                                          </p:val>
                                        </p:tav>
                                      </p:tavLst>
                                    </p:anim>
                                  </p:childTnLst>
                                </p:cTn>
                              </p:par>
                              <p:par>
                                <p:cTn id="205" presetID="2" presetClass="entr" presetSubtype="8" fill="hold" grpId="0" nodeType="withEffect">
                                  <p:stCondLst>
                                    <p:cond delay="0"/>
                                  </p:stCondLst>
                                  <p:childTnLst>
                                    <p:set>
                                      <p:cBhvr>
                                        <p:cTn id="206" dur="1" fill="hold">
                                          <p:stCondLst>
                                            <p:cond delay="0"/>
                                          </p:stCondLst>
                                        </p:cTn>
                                        <p:tgtEl>
                                          <p:spTgt spid="125"/>
                                        </p:tgtEl>
                                        <p:attrNameLst>
                                          <p:attrName>style.visibility</p:attrName>
                                        </p:attrNameLst>
                                      </p:cBhvr>
                                      <p:to>
                                        <p:strVal val="visible"/>
                                      </p:to>
                                    </p:set>
                                    <p:anim calcmode="lin" valueType="num">
                                      <p:cBhvr additive="base">
                                        <p:cTn id="207" dur="500" fill="hold"/>
                                        <p:tgtEl>
                                          <p:spTgt spid="125"/>
                                        </p:tgtEl>
                                        <p:attrNameLst>
                                          <p:attrName>ppt_x</p:attrName>
                                        </p:attrNameLst>
                                      </p:cBhvr>
                                      <p:tavLst>
                                        <p:tav tm="0">
                                          <p:val>
                                            <p:strVal val="0-#ppt_w/2"/>
                                          </p:val>
                                        </p:tav>
                                        <p:tav tm="100000">
                                          <p:val>
                                            <p:strVal val="#ppt_x"/>
                                          </p:val>
                                        </p:tav>
                                      </p:tavLst>
                                    </p:anim>
                                    <p:anim calcmode="lin" valueType="num">
                                      <p:cBhvr additive="base">
                                        <p:cTn id="208" dur="500" fill="hold"/>
                                        <p:tgtEl>
                                          <p:spTgt spid="125"/>
                                        </p:tgtEl>
                                        <p:attrNameLst>
                                          <p:attrName>ppt_y</p:attrName>
                                        </p:attrNameLst>
                                      </p:cBhvr>
                                      <p:tavLst>
                                        <p:tav tm="0">
                                          <p:val>
                                            <p:strVal val="#ppt_y"/>
                                          </p:val>
                                        </p:tav>
                                        <p:tav tm="100000">
                                          <p:val>
                                            <p:strVal val="#ppt_y"/>
                                          </p:val>
                                        </p:tav>
                                      </p:tavLst>
                                    </p:anim>
                                  </p:childTnLst>
                                </p:cTn>
                              </p:par>
                              <p:par>
                                <p:cTn id="209" presetID="2" presetClass="entr" presetSubtype="8" fill="hold" grpId="0" nodeType="withEffect">
                                  <p:stCondLst>
                                    <p:cond delay="0"/>
                                  </p:stCondLst>
                                  <p:childTnLst>
                                    <p:set>
                                      <p:cBhvr>
                                        <p:cTn id="210" dur="1" fill="hold">
                                          <p:stCondLst>
                                            <p:cond delay="0"/>
                                          </p:stCondLst>
                                        </p:cTn>
                                        <p:tgtEl>
                                          <p:spTgt spid="126"/>
                                        </p:tgtEl>
                                        <p:attrNameLst>
                                          <p:attrName>style.visibility</p:attrName>
                                        </p:attrNameLst>
                                      </p:cBhvr>
                                      <p:to>
                                        <p:strVal val="visible"/>
                                      </p:to>
                                    </p:set>
                                    <p:anim calcmode="lin" valueType="num">
                                      <p:cBhvr additive="base">
                                        <p:cTn id="211" dur="500" fill="hold"/>
                                        <p:tgtEl>
                                          <p:spTgt spid="126"/>
                                        </p:tgtEl>
                                        <p:attrNameLst>
                                          <p:attrName>ppt_x</p:attrName>
                                        </p:attrNameLst>
                                      </p:cBhvr>
                                      <p:tavLst>
                                        <p:tav tm="0">
                                          <p:val>
                                            <p:strVal val="0-#ppt_w/2"/>
                                          </p:val>
                                        </p:tav>
                                        <p:tav tm="100000">
                                          <p:val>
                                            <p:strVal val="#ppt_x"/>
                                          </p:val>
                                        </p:tav>
                                      </p:tavLst>
                                    </p:anim>
                                    <p:anim calcmode="lin" valueType="num">
                                      <p:cBhvr additive="base">
                                        <p:cTn id="212" dur="500" fill="hold"/>
                                        <p:tgtEl>
                                          <p:spTgt spid="126"/>
                                        </p:tgtEl>
                                        <p:attrNameLst>
                                          <p:attrName>ppt_y</p:attrName>
                                        </p:attrNameLst>
                                      </p:cBhvr>
                                      <p:tavLst>
                                        <p:tav tm="0">
                                          <p:val>
                                            <p:strVal val="#ppt_y"/>
                                          </p:val>
                                        </p:tav>
                                        <p:tav tm="100000">
                                          <p:val>
                                            <p:strVal val="#ppt_y"/>
                                          </p:val>
                                        </p:tav>
                                      </p:tavLst>
                                    </p:anim>
                                  </p:childTnLst>
                                </p:cTn>
                              </p:par>
                              <p:par>
                                <p:cTn id="213" presetID="2" presetClass="entr" presetSubtype="8" fill="hold" grpId="0" nodeType="withEffect">
                                  <p:stCondLst>
                                    <p:cond delay="0"/>
                                  </p:stCondLst>
                                  <p:childTnLst>
                                    <p:set>
                                      <p:cBhvr>
                                        <p:cTn id="214" dur="1" fill="hold">
                                          <p:stCondLst>
                                            <p:cond delay="0"/>
                                          </p:stCondLst>
                                        </p:cTn>
                                        <p:tgtEl>
                                          <p:spTgt spid="127"/>
                                        </p:tgtEl>
                                        <p:attrNameLst>
                                          <p:attrName>style.visibility</p:attrName>
                                        </p:attrNameLst>
                                      </p:cBhvr>
                                      <p:to>
                                        <p:strVal val="visible"/>
                                      </p:to>
                                    </p:set>
                                    <p:anim calcmode="lin" valueType="num">
                                      <p:cBhvr additive="base">
                                        <p:cTn id="215" dur="500" fill="hold"/>
                                        <p:tgtEl>
                                          <p:spTgt spid="127"/>
                                        </p:tgtEl>
                                        <p:attrNameLst>
                                          <p:attrName>ppt_x</p:attrName>
                                        </p:attrNameLst>
                                      </p:cBhvr>
                                      <p:tavLst>
                                        <p:tav tm="0">
                                          <p:val>
                                            <p:strVal val="0-#ppt_w/2"/>
                                          </p:val>
                                        </p:tav>
                                        <p:tav tm="100000">
                                          <p:val>
                                            <p:strVal val="#ppt_x"/>
                                          </p:val>
                                        </p:tav>
                                      </p:tavLst>
                                    </p:anim>
                                    <p:anim calcmode="lin" valueType="num">
                                      <p:cBhvr additive="base">
                                        <p:cTn id="216" dur="500" fill="hold"/>
                                        <p:tgtEl>
                                          <p:spTgt spid="127"/>
                                        </p:tgtEl>
                                        <p:attrNameLst>
                                          <p:attrName>ppt_y</p:attrName>
                                        </p:attrNameLst>
                                      </p:cBhvr>
                                      <p:tavLst>
                                        <p:tav tm="0">
                                          <p:val>
                                            <p:strVal val="#ppt_y"/>
                                          </p:val>
                                        </p:tav>
                                        <p:tav tm="100000">
                                          <p:val>
                                            <p:strVal val="#ppt_y"/>
                                          </p:val>
                                        </p:tav>
                                      </p:tavLst>
                                    </p:anim>
                                  </p:childTnLst>
                                </p:cTn>
                              </p:par>
                              <p:par>
                                <p:cTn id="217" presetID="2" presetClass="entr" presetSubtype="8" fill="hold" grpId="0" nodeType="withEffect">
                                  <p:stCondLst>
                                    <p:cond delay="0"/>
                                  </p:stCondLst>
                                  <p:childTnLst>
                                    <p:set>
                                      <p:cBhvr>
                                        <p:cTn id="218" dur="1" fill="hold">
                                          <p:stCondLst>
                                            <p:cond delay="0"/>
                                          </p:stCondLst>
                                        </p:cTn>
                                        <p:tgtEl>
                                          <p:spTgt spid="128"/>
                                        </p:tgtEl>
                                        <p:attrNameLst>
                                          <p:attrName>style.visibility</p:attrName>
                                        </p:attrNameLst>
                                      </p:cBhvr>
                                      <p:to>
                                        <p:strVal val="visible"/>
                                      </p:to>
                                    </p:set>
                                    <p:anim calcmode="lin" valueType="num">
                                      <p:cBhvr additive="base">
                                        <p:cTn id="219" dur="500" fill="hold"/>
                                        <p:tgtEl>
                                          <p:spTgt spid="128"/>
                                        </p:tgtEl>
                                        <p:attrNameLst>
                                          <p:attrName>ppt_x</p:attrName>
                                        </p:attrNameLst>
                                      </p:cBhvr>
                                      <p:tavLst>
                                        <p:tav tm="0">
                                          <p:val>
                                            <p:strVal val="0-#ppt_w/2"/>
                                          </p:val>
                                        </p:tav>
                                        <p:tav tm="100000">
                                          <p:val>
                                            <p:strVal val="#ppt_x"/>
                                          </p:val>
                                        </p:tav>
                                      </p:tavLst>
                                    </p:anim>
                                    <p:anim calcmode="lin" valueType="num">
                                      <p:cBhvr additive="base">
                                        <p:cTn id="220" dur="500" fill="hold"/>
                                        <p:tgtEl>
                                          <p:spTgt spid="128"/>
                                        </p:tgtEl>
                                        <p:attrNameLst>
                                          <p:attrName>ppt_y</p:attrName>
                                        </p:attrNameLst>
                                      </p:cBhvr>
                                      <p:tavLst>
                                        <p:tav tm="0">
                                          <p:val>
                                            <p:strVal val="#ppt_y"/>
                                          </p:val>
                                        </p:tav>
                                        <p:tav tm="100000">
                                          <p:val>
                                            <p:strVal val="#ppt_y"/>
                                          </p:val>
                                        </p:tav>
                                      </p:tavLst>
                                    </p:anim>
                                  </p:childTnLst>
                                </p:cTn>
                              </p:par>
                              <p:par>
                                <p:cTn id="221" presetID="2" presetClass="entr" presetSubtype="8" fill="hold" grpId="0" nodeType="withEffect">
                                  <p:stCondLst>
                                    <p:cond delay="0"/>
                                  </p:stCondLst>
                                  <p:childTnLst>
                                    <p:set>
                                      <p:cBhvr>
                                        <p:cTn id="222" dur="1" fill="hold">
                                          <p:stCondLst>
                                            <p:cond delay="0"/>
                                          </p:stCondLst>
                                        </p:cTn>
                                        <p:tgtEl>
                                          <p:spTgt spid="129"/>
                                        </p:tgtEl>
                                        <p:attrNameLst>
                                          <p:attrName>style.visibility</p:attrName>
                                        </p:attrNameLst>
                                      </p:cBhvr>
                                      <p:to>
                                        <p:strVal val="visible"/>
                                      </p:to>
                                    </p:set>
                                    <p:anim calcmode="lin" valueType="num">
                                      <p:cBhvr additive="base">
                                        <p:cTn id="223" dur="500" fill="hold"/>
                                        <p:tgtEl>
                                          <p:spTgt spid="129"/>
                                        </p:tgtEl>
                                        <p:attrNameLst>
                                          <p:attrName>ppt_x</p:attrName>
                                        </p:attrNameLst>
                                      </p:cBhvr>
                                      <p:tavLst>
                                        <p:tav tm="0">
                                          <p:val>
                                            <p:strVal val="0-#ppt_w/2"/>
                                          </p:val>
                                        </p:tav>
                                        <p:tav tm="100000">
                                          <p:val>
                                            <p:strVal val="#ppt_x"/>
                                          </p:val>
                                        </p:tav>
                                      </p:tavLst>
                                    </p:anim>
                                    <p:anim calcmode="lin" valueType="num">
                                      <p:cBhvr additive="base">
                                        <p:cTn id="224" dur="500" fill="hold"/>
                                        <p:tgtEl>
                                          <p:spTgt spid="129"/>
                                        </p:tgtEl>
                                        <p:attrNameLst>
                                          <p:attrName>ppt_y</p:attrName>
                                        </p:attrNameLst>
                                      </p:cBhvr>
                                      <p:tavLst>
                                        <p:tav tm="0">
                                          <p:val>
                                            <p:strVal val="#ppt_y"/>
                                          </p:val>
                                        </p:tav>
                                        <p:tav tm="100000">
                                          <p:val>
                                            <p:strVal val="#ppt_y"/>
                                          </p:val>
                                        </p:tav>
                                      </p:tavLst>
                                    </p:anim>
                                  </p:childTnLst>
                                </p:cTn>
                              </p:par>
                              <p:par>
                                <p:cTn id="225" presetID="2" presetClass="entr" presetSubtype="8" fill="hold" grpId="0" nodeType="withEffect">
                                  <p:stCondLst>
                                    <p:cond delay="0"/>
                                  </p:stCondLst>
                                  <p:childTnLst>
                                    <p:set>
                                      <p:cBhvr>
                                        <p:cTn id="226" dur="1" fill="hold">
                                          <p:stCondLst>
                                            <p:cond delay="0"/>
                                          </p:stCondLst>
                                        </p:cTn>
                                        <p:tgtEl>
                                          <p:spTgt spid="132"/>
                                        </p:tgtEl>
                                        <p:attrNameLst>
                                          <p:attrName>style.visibility</p:attrName>
                                        </p:attrNameLst>
                                      </p:cBhvr>
                                      <p:to>
                                        <p:strVal val="visible"/>
                                      </p:to>
                                    </p:set>
                                    <p:anim calcmode="lin" valueType="num">
                                      <p:cBhvr additive="base">
                                        <p:cTn id="227" dur="500" fill="hold"/>
                                        <p:tgtEl>
                                          <p:spTgt spid="132"/>
                                        </p:tgtEl>
                                        <p:attrNameLst>
                                          <p:attrName>ppt_x</p:attrName>
                                        </p:attrNameLst>
                                      </p:cBhvr>
                                      <p:tavLst>
                                        <p:tav tm="0">
                                          <p:val>
                                            <p:strVal val="0-#ppt_w/2"/>
                                          </p:val>
                                        </p:tav>
                                        <p:tav tm="100000">
                                          <p:val>
                                            <p:strVal val="#ppt_x"/>
                                          </p:val>
                                        </p:tav>
                                      </p:tavLst>
                                    </p:anim>
                                    <p:anim calcmode="lin" valueType="num">
                                      <p:cBhvr additive="base">
                                        <p:cTn id="228" dur="500" fill="hold"/>
                                        <p:tgtEl>
                                          <p:spTgt spid="132"/>
                                        </p:tgtEl>
                                        <p:attrNameLst>
                                          <p:attrName>ppt_y</p:attrName>
                                        </p:attrNameLst>
                                      </p:cBhvr>
                                      <p:tavLst>
                                        <p:tav tm="0">
                                          <p:val>
                                            <p:strVal val="#ppt_y"/>
                                          </p:val>
                                        </p:tav>
                                        <p:tav tm="100000">
                                          <p:val>
                                            <p:strVal val="#ppt_y"/>
                                          </p:val>
                                        </p:tav>
                                      </p:tavLst>
                                    </p:anim>
                                  </p:childTnLst>
                                </p:cTn>
                              </p:par>
                              <p:par>
                                <p:cTn id="229" presetID="2" presetClass="entr" presetSubtype="8" fill="hold" grpId="0" nodeType="withEffect">
                                  <p:stCondLst>
                                    <p:cond delay="0"/>
                                  </p:stCondLst>
                                  <p:childTnLst>
                                    <p:set>
                                      <p:cBhvr>
                                        <p:cTn id="230" dur="1" fill="hold">
                                          <p:stCondLst>
                                            <p:cond delay="0"/>
                                          </p:stCondLst>
                                        </p:cTn>
                                        <p:tgtEl>
                                          <p:spTgt spid="133"/>
                                        </p:tgtEl>
                                        <p:attrNameLst>
                                          <p:attrName>style.visibility</p:attrName>
                                        </p:attrNameLst>
                                      </p:cBhvr>
                                      <p:to>
                                        <p:strVal val="visible"/>
                                      </p:to>
                                    </p:set>
                                    <p:anim calcmode="lin" valueType="num">
                                      <p:cBhvr additive="base">
                                        <p:cTn id="231" dur="500" fill="hold"/>
                                        <p:tgtEl>
                                          <p:spTgt spid="133"/>
                                        </p:tgtEl>
                                        <p:attrNameLst>
                                          <p:attrName>ppt_x</p:attrName>
                                        </p:attrNameLst>
                                      </p:cBhvr>
                                      <p:tavLst>
                                        <p:tav tm="0">
                                          <p:val>
                                            <p:strVal val="0-#ppt_w/2"/>
                                          </p:val>
                                        </p:tav>
                                        <p:tav tm="100000">
                                          <p:val>
                                            <p:strVal val="#ppt_x"/>
                                          </p:val>
                                        </p:tav>
                                      </p:tavLst>
                                    </p:anim>
                                    <p:anim calcmode="lin" valueType="num">
                                      <p:cBhvr additive="base">
                                        <p:cTn id="232" dur="500" fill="hold"/>
                                        <p:tgtEl>
                                          <p:spTgt spid="133"/>
                                        </p:tgtEl>
                                        <p:attrNameLst>
                                          <p:attrName>ppt_y</p:attrName>
                                        </p:attrNameLst>
                                      </p:cBhvr>
                                      <p:tavLst>
                                        <p:tav tm="0">
                                          <p:val>
                                            <p:strVal val="#ppt_y"/>
                                          </p:val>
                                        </p:tav>
                                        <p:tav tm="100000">
                                          <p:val>
                                            <p:strVal val="#ppt_y"/>
                                          </p:val>
                                        </p:tav>
                                      </p:tavLst>
                                    </p:anim>
                                  </p:childTnLst>
                                </p:cTn>
                              </p:par>
                              <p:par>
                                <p:cTn id="233" presetID="2" presetClass="entr" presetSubtype="2" fill="hold" grpId="0" nodeType="withEffect">
                                  <p:stCondLst>
                                    <p:cond delay="0"/>
                                  </p:stCondLst>
                                  <p:childTnLst>
                                    <p:set>
                                      <p:cBhvr>
                                        <p:cTn id="234" dur="1" fill="hold">
                                          <p:stCondLst>
                                            <p:cond delay="0"/>
                                          </p:stCondLst>
                                        </p:cTn>
                                        <p:tgtEl>
                                          <p:spTgt spid="134">
                                            <p:txEl>
                                              <p:pRg st="0" end="0"/>
                                            </p:txEl>
                                          </p:spTgt>
                                        </p:tgtEl>
                                        <p:attrNameLst>
                                          <p:attrName>style.visibility</p:attrName>
                                        </p:attrNameLst>
                                      </p:cBhvr>
                                      <p:to>
                                        <p:strVal val="visible"/>
                                      </p:to>
                                    </p:set>
                                    <p:anim calcmode="lin" valueType="num">
                                      <p:cBhvr additive="base">
                                        <p:cTn id="235" dur="500" fill="hold"/>
                                        <p:tgtEl>
                                          <p:spTgt spid="134">
                                            <p:txEl>
                                              <p:pRg st="0" end="0"/>
                                            </p:txEl>
                                          </p:spTgt>
                                        </p:tgtEl>
                                        <p:attrNameLst>
                                          <p:attrName>ppt_x</p:attrName>
                                        </p:attrNameLst>
                                      </p:cBhvr>
                                      <p:tavLst>
                                        <p:tav tm="0">
                                          <p:val>
                                            <p:strVal val="1+#ppt_w/2"/>
                                          </p:val>
                                        </p:tav>
                                        <p:tav tm="100000">
                                          <p:val>
                                            <p:strVal val="#ppt_x"/>
                                          </p:val>
                                        </p:tav>
                                      </p:tavLst>
                                    </p:anim>
                                    <p:anim calcmode="lin" valueType="num">
                                      <p:cBhvr additive="base">
                                        <p:cTn id="236" dur="500" fill="hold"/>
                                        <p:tgtEl>
                                          <p:spTgt spid="134">
                                            <p:txEl>
                                              <p:pRg st="0" end="0"/>
                                            </p:txEl>
                                          </p:spTgt>
                                        </p:tgtEl>
                                        <p:attrNameLst>
                                          <p:attrName>ppt_y</p:attrName>
                                        </p:attrNameLst>
                                      </p:cBhvr>
                                      <p:tavLst>
                                        <p:tav tm="0">
                                          <p:val>
                                            <p:strVal val="#ppt_y"/>
                                          </p:val>
                                        </p:tav>
                                        <p:tav tm="100000">
                                          <p:val>
                                            <p:strVal val="#ppt_y"/>
                                          </p:val>
                                        </p:tav>
                                      </p:tavLst>
                                    </p:anim>
                                  </p:childTnLst>
                                </p:cTn>
                              </p:par>
                              <p:par>
                                <p:cTn id="237" presetID="2" presetClass="entr" presetSubtype="2" fill="hold" grpId="0" nodeType="withEffect">
                                  <p:stCondLst>
                                    <p:cond delay="0"/>
                                  </p:stCondLst>
                                  <p:childTnLst>
                                    <p:set>
                                      <p:cBhvr>
                                        <p:cTn id="238" dur="1" fill="hold">
                                          <p:stCondLst>
                                            <p:cond delay="0"/>
                                          </p:stCondLst>
                                        </p:cTn>
                                        <p:tgtEl>
                                          <p:spTgt spid="134">
                                            <p:txEl>
                                              <p:pRg st="1" end="1"/>
                                            </p:txEl>
                                          </p:spTgt>
                                        </p:tgtEl>
                                        <p:attrNameLst>
                                          <p:attrName>style.visibility</p:attrName>
                                        </p:attrNameLst>
                                      </p:cBhvr>
                                      <p:to>
                                        <p:strVal val="visible"/>
                                      </p:to>
                                    </p:set>
                                    <p:anim calcmode="lin" valueType="num">
                                      <p:cBhvr additive="base">
                                        <p:cTn id="239" dur="500" fill="hold"/>
                                        <p:tgtEl>
                                          <p:spTgt spid="134">
                                            <p:txEl>
                                              <p:pRg st="1" end="1"/>
                                            </p:txEl>
                                          </p:spTgt>
                                        </p:tgtEl>
                                        <p:attrNameLst>
                                          <p:attrName>ppt_x</p:attrName>
                                        </p:attrNameLst>
                                      </p:cBhvr>
                                      <p:tavLst>
                                        <p:tav tm="0">
                                          <p:val>
                                            <p:strVal val="1+#ppt_w/2"/>
                                          </p:val>
                                        </p:tav>
                                        <p:tav tm="100000">
                                          <p:val>
                                            <p:strVal val="#ppt_x"/>
                                          </p:val>
                                        </p:tav>
                                      </p:tavLst>
                                    </p:anim>
                                    <p:anim calcmode="lin" valueType="num">
                                      <p:cBhvr additive="base">
                                        <p:cTn id="240" dur="500" fill="hold"/>
                                        <p:tgtEl>
                                          <p:spTgt spid="134">
                                            <p:txEl>
                                              <p:pRg st="1" end="1"/>
                                            </p:txEl>
                                          </p:spTgt>
                                        </p:tgtEl>
                                        <p:attrNameLst>
                                          <p:attrName>ppt_y</p:attrName>
                                        </p:attrNameLst>
                                      </p:cBhvr>
                                      <p:tavLst>
                                        <p:tav tm="0">
                                          <p:val>
                                            <p:strVal val="#ppt_y"/>
                                          </p:val>
                                        </p:tav>
                                        <p:tav tm="100000">
                                          <p:val>
                                            <p:strVal val="#ppt_y"/>
                                          </p:val>
                                        </p:tav>
                                      </p:tavLst>
                                    </p:anim>
                                  </p:childTnLst>
                                </p:cTn>
                              </p:par>
                              <p:par>
                                <p:cTn id="241" presetID="2" presetClass="entr" presetSubtype="2" fill="hold" grpId="0" nodeType="withEffect">
                                  <p:stCondLst>
                                    <p:cond delay="0"/>
                                  </p:stCondLst>
                                  <p:childTnLst>
                                    <p:set>
                                      <p:cBhvr>
                                        <p:cTn id="242" dur="1" fill="hold">
                                          <p:stCondLst>
                                            <p:cond delay="0"/>
                                          </p:stCondLst>
                                        </p:cTn>
                                        <p:tgtEl>
                                          <p:spTgt spid="134">
                                            <p:txEl>
                                              <p:pRg st="2" end="2"/>
                                            </p:txEl>
                                          </p:spTgt>
                                        </p:tgtEl>
                                        <p:attrNameLst>
                                          <p:attrName>style.visibility</p:attrName>
                                        </p:attrNameLst>
                                      </p:cBhvr>
                                      <p:to>
                                        <p:strVal val="visible"/>
                                      </p:to>
                                    </p:set>
                                    <p:anim calcmode="lin" valueType="num">
                                      <p:cBhvr additive="base">
                                        <p:cTn id="243" dur="500" fill="hold"/>
                                        <p:tgtEl>
                                          <p:spTgt spid="134">
                                            <p:txEl>
                                              <p:pRg st="2" end="2"/>
                                            </p:txEl>
                                          </p:spTgt>
                                        </p:tgtEl>
                                        <p:attrNameLst>
                                          <p:attrName>ppt_x</p:attrName>
                                        </p:attrNameLst>
                                      </p:cBhvr>
                                      <p:tavLst>
                                        <p:tav tm="0">
                                          <p:val>
                                            <p:strVal val="1+#ppt_w/2"/>
                                          </p:val>
                                        </p:tav>
                                        <p:tav tm="100000">
                                          <p:val>
                                            <p:strVal val="#ppt_x"/>
                                          </p:val>
                                        </p:tav>
                                      </p:tavLst>
                                    </p:anim>
                                    <p:anim calcmode="lin" valueType="num">
                                      <p:cBhvr additive="base">
                                        <p:cTn id="244" dur="500" fill="hold"/>
                                        <p:tgtEl>
                                          <p:spTgt spid="134">
                                            <p:txEl>
                                              <p:pRg st="2" end="2"/>
                                            </p:txEl>
                                          </p:spTgt>
                                        </p:tgtEl>
                                        <p:attrNameLst>
                                          <p:attrName>ppt_y</p:attrName>
                                        </p:attrNameLst>
                                      </p:cBhvr>
                                      <p:tavLst>
                                        <p:tav tm="0">
                                          <p:val>
                                            <p:strVal val="#ppt_y"/>
                                          </p:val>
                                        </p:tav>
                                        <p:tav tm="100000">
                                          <p:val>
                                            <p:strVal val="#ppt_y"/>
                                          </p:val>
                                        </p:tav>
                                      </p:tavLst>
                                    </p:anim>
                                  </p:childTnLst>
                                </p:cTn>
                              </p:par>
                              <p:par>
                                <p:cTn id="245" presetID="2" presetClass="entr" presetSubtype="2" fill="hold" grpId="0" nodeType="withEffect">
                                  <p:stCondLst>
                                    <p:cond delay="0"/>
                                  </p:stCondLst>
                                  <p:childTnLst>
                                    <p:set>
                                      <p:cBhvr>
                                        <p:cTn id="246" dur="1" fill="hold">
                                          <p:stCondLst>
                                            <p:cond delay="0"/>
                                          </p:stCondLst>
                                        </p:cTn>
                                        <p:tgtEl>
                                          <p:spTgt spid="134">
                                            <p:txEl>
                                              <p:pRg st="3" end="3"/>
                                            </p:txEl>
                                          </p:spTgt>
                                        </p:tgtEl>
                                        <p:attrNameLst>
                                          <p:attrName>style.visibility</p:attrName>
                                        </p:attrNameLst>
                                      </p:cBhvr>
                                      <p:to>
                                        <p:strVal val="visible"/>
                                      </p:to>
                                    </p:set>
                                    <p:anim calcmode="lin" valueType="num">
                                      <p:cBhvr additive="base">
                                        <p:cTn id="247" dur="500" fill="hold"/>
                                        <p:tgtEl>
                                          <p:spTgt spid="134">
                                            <p:txEl>
                                              <p:pRg st="3" end="3"/>
                                            </p:txEl>
                                          </p:spTgt>
                                        </p:tgtEl>
                                        <p:attrNameLst>
                                          <p:attrName>ppt_x</p:attrName>
                                        </p:attrNameLst>
                                      </p:cBhvr>
                                      <p:tavLst>
                                        <p:tav tm="0">
                                          <p:val>
                                            <p:strVal val="1+#ppt_w/2"/>
                                          </p:val>
                                        </p:tav>
                                        <p:tav tm="100000">
                                          <p:val>
                                            <p:strVal val="#ppt_x"/>
                                          </p:val>
                                        </p:tav>
                                      </p:tavLst>
                                    </p:anim>
                                    <p:anim calcmode="lin" valueType="num">
                                      <p:cBhvr additive="base">
                                        <p:cTn id="248" dur="500" fill="hold"/>
                                        <p:tgtEl>
                                          <p:spTgt spid="134">
                                            <p:txEl>
                                              <p:pRg st="3" end="3"/>
                                            </p:txEl>
                                          </p:spTgt>
                                        </p:tgtEl>
                                        <p:attrNameLst>
                                          <p:attrName>ppt_y</p:attrName>
                                        </p:attrNameLst>
                                      </p:cBhvr>
                                      <p:tavLst>
                                        <p:tav tm="0">
                                          <p:val>
                                            <p:strVal val="#ppt_y"/>
                                          </p:val>
                                        </p:tav>
                                        <p:tav tm="100000">
                                          <p:val>
                                            <p:strVal val="#ppt_y"/>
                                          </p:val>
                                        </p:tav>
                                      </p:tavLst>
                                    </p:anim>
                                  </p:childTnLst>
                                </p:cTn>
                              </p:par>
                              <p:par>
                                <p:cTn id="249" presetID="2" presetClass="entr" presetSubtype="2" fill="hold" grpId="0" nodeType="withEffect">
                                  <p:stCondLst>
                                    <p:cond delay="0"/>
                                  </p:stCondLst>
                                  <p:childTnLst>
                                    <p:set>
                                      <p:cBhvr>
                                        <p:cTn id="250" dur="1" fill="hold">
                                          <p:stCondLst>
                                            <p:cond delay="0"/>
                                          </p:stCondLst>
                                        </p:cTn>
                                        <p:tgtEl>
                                          <p:spTgt spid="134">
                                            <p:txEl>
                                              <p:pRg st="4" end="4"/>
                                            </p:txEl>
                                          </p:spTgt>
                                        </p:tgtEl>
                                        <p:attrNameLst>
                                          <p:attrName>style.visibility</p:attrName>
                                        </p:attrNameLst>
                                      </p:cBhvr>
                                      <p:to>
                                        <p:strVal val="visible"/>
                                      </p:to>
                                    </p:set>
                                    <p:anim calcmode="lin" valueType="num">
                                      <p:cBhvr additive="base">
                                        <p:cTn id="251" dur="500" fill="hold"/>
                                        <p:tgtEl>
                                          <p:spTgt spid="134">
                                            <p:txEl>
                                              <p:pRg st="4" end="4"/>
                                            </p:txEl>
                                          </p:spTgt>
                                        </p:tgtEl>
                                        <p:attrNameLst>
                                          <p:attrName>ppt_x</p:attrName>
                                        </p:attrNameLst>
                                      </p:cBhvr>
                                      <p:tavLst>
                                        <p:tav tm="0">
                                          <p:val>
                                            <p:strVal val="1+#ppt_w/2"/>
                                          </p:val>
                                        </p:tav>
                                        <p:tav tm="100000">
                                          <p:val>
                                            <p:strVal val="#ppt_x"/>
                                          </p:val>
                                        </p:tav>
                                      </p:tavLst>
                                    </p:anim>
                                    <p:anim calcmode="lin" valueType="num">
                                      <p:cBhvr additive="base">
                                        <p:cTn id="252" dur="500" fill="hold"/>
                                        <p:tgtEl>
                                          <p:spTgt spid="134">
                                            <p:txEl>
                                              <p:pRg st="4" end="4"/>
                                            </p:txEl>
                                          </p:spTgt>
                                        </p:tgtEl>
                                        <p:attrNameLst>
                                          <p:attrName>ppt_y</p:attrName>
                                        </p:attrNameLst>
                                      </p:cBhvr>
                                      <p:tavLst>
                                        <p:tav tm="0">
                                          <p:val>
                                            <p:strVal val="#ppt_y"/>
                                          </p:val>
                                        </p:tav>
                                        <p:tav tm="100000">
                                          <p:val>
                                            <p:strVal val="#ppt_y"/>
                                          </p:val>
                                        </p:tav>
                                      </p:tavLst>
                                    </p:anim>
                                  </p:childTnLst>
                                </p:cTn>
                              </p:par>
                              <p:par>
                                <p:cTn id="253" presetID="2" presetClass="entr" presetSubtype="2" fill="hold" grpId="0" nodeType="withEffect">
                                  <p:stCondLst>
                                    <p:cond delay="0"/>
                                  </p:stCondLst>
                                  <p:childTnLst>
                                    <p:set>
                                      <p:cBhvr>
                                        <p:cTn id="254" dur="1" fill="hold">
                                          <p:stCondLst>
                                            <p:cond delay="0"/>
                                          </p:stCondLst>
                                        </p:cTn>
                                        <p:tgtEl>
                                          <p:spTgt spid="134">
                                            <p:txEl>
                                              <p:pRg st="5" end="5"/>
                                            </p:txEl>
                                          </p:spTgt>
                                        </p:tgtEl>
                                        <p:attrNameLst>
                                          <p:attrName>style.visibility</p:attrName>
                                        </p:attrNameLst>
                                      </p:cBhvr>
                                      <p:to>
                                        <p:strVal val="visible"/>
                                      </p:to>
                                    </p:set>
                                    <p:anim calcmode="lin" valueType="num">
                                      <p:cBhvr additive="base">
                                        <p:cTn id="255" dur="500" fill="hold"/>
                                        <p:tgtEl>
                                          <p:spTgt spid="134">
                                            <p:txEl>
                                              <p:pRg st="5" end="5"/>
                                            </p:txEl>
                                          </p:spTgt>
                                        </p:tgtEl>
                                        <p:attrNameLst>
                                          <p:attrName>ppt_x</p:attrName>
                                        </p:attrNameLst>
                                      </p:cBhvr>
                                      <p:tavLst>
                                        <p:tav tm="0">
                                          <p:val>
                                            <p:strVal val="1+#ppt_w/2"/>
                                          </p:val>
                                        </p:tav>
                                        <p:tav tm="100000">
                                          <p:val>
                                            <p:strVal val="#ppt_x"/>
                                          </p:val>
                                        </p:tav>
                                      </p:tavLst>
                                    </p:anim>
                                    <p:anim calcmode="lin" valueType="num">
                                      <p:cBhvr additive="base">
                                        <p:cTn id="256" dur="500" fill="hold"/>
                                        <p:tgtEl>
                                          <p:spTgt spid="134">
                                            <p:txEl>
                                              <p:pRg st="5" end="5"/>
                                            </p:txEl>
                                          </p:spTgt>
                                        </p:tgtEl>
                                        <p:attrNameLst>
                                          <p:attrName>ppt_y</p:attrName>
                                        </p:attrNameLst>
                                      </p:cBhvr>
                                      <p:tavLst>
                                        <p:tav tm="0">
                                          <p:val>
                                            <p:strVal val="#ppt_y"/>
                                          </p:val>
                                        </p:tav>
                                        <p:tav tm="100000">
                                          <p:val>
                                            <p:strVal val="#ppt_y"/>
                                          </p:val>
                                        </p:tav>
                                      </p:tavLst>
                                    </p:anim>
                                  </p:childTnLst>
                                </p:cTn>
                              </p:par>
                              <p:par>
                                <p:cTn id="257" presetID="2" presetClass="entr" presetSubtype="2" fill="hold" grpId="0" nodeType="withEffect">
                                  <p:stCondLst>
                                    <p:cond delay="0"/>
                                  </p:stCondLst>
                                  <p:childTnLst>
                                    <p:set>
                                      <p:cBhvr>
                                        <p:cTn id="258" dur="1" fill="hold">
                                          <p:stCondLst>
                                            <p:cond delay="0"/>
                                          </p:stCondLst>
                                        </p:cTn>
                                        <p:tgtEl>
                                          <p:spTgt spid="134">
                                            <p:txEl>
                                              <p:pRg st="6" end="6"/>
                                            </p:txEl>
                                          </p:spTgt>
                                        </p:tgtEl>
                                        <p:attrNameLst>
                                          <p:attrName>style.visibility</p:attrName>
                                        </p:attrNameLst>
                                      </p:cBhvr>
                                      <p:to>
                                        <p:strVal val="visible"/>
                                      </p:to>
                                    </p:set>
                                    <p:anim calcmode="lin" valueType="num">
                                      <p:cBhvr additive="base">
                                        <p:cTn id="259" dur="500" fill="hold"/>
                                        <p:tgtEl>
                                          <p:spTgt spid="134">
                                            <p:txEl>
                                              <p:pRg st="6" end="6"/>
                                            </p:txEl>
                                          </p:spTgt>
                                        </p:tgtEl>
                                        <p:attrNameLst>
                                          <p:attrName>ppt_x</p:attrName>
                                        </p:attrNameLst>
                                      </p:cBhvr>
                                      <p:tavLst>
                                        <p:tav tm="0">
                                          <p:val>
                                            <p:strVal val="1+#ppt_w/2"/>
                                          </p:val>
                                        </p:tav>
                                        <p:tav tm="100000">
                                          <p:val>
                                            <p:strVal val="#ppt_x"/>
                                          </p:val>
                                        </p:tav>
                                      </p:tavLst>
                                    </p:anim>
                                    <p:anim calcmode="lin" valueType="num">
                                      <p:cBhvr additive="base">
                                        <p:cTn id="260" dur="500" fill="hold"/>
                                        <p:tgtEl>
                                          <p:spTgt spid="134">
                                            <p:txEl>
                                              <p:pRg st="6" end="6"/>
                                            </p:txEl>
                                          </p:spTgt>
                                        </p:tgtEl>
                                        <p:attrNameLst>
                                          <p:attrName>ppt_y</p:attrName>
                                        </p:attrNameLst>
                                      </p:cBhvr>
                                      <p:tavLst>
                                        <p:tav tm="0">
                                          <p:val>
                                            <p:strVal val="#ppt_y"/>
                                          </p:val>
                                        </p:tav>
                                        <p:tav tm="100000">
                                          <p:val>
                                            <p:strVal val="#ppt_y"/>
                                          </p:val>
                                        </p:tav>
                                      </p:tavLst>
                                    </p:anim>
                                  </p:childTnLst>
                                </p:cTn>
                              </p:par>
                              <p:par>
                                <p:cTn id="261" presetID="2" presetClass="entr" presetSubtype="2" fill="hold" grpId="0" nodeType="withEffect">
                                  <p:stCondLst>
                                    <p:cond delay="0"/>
                                  </p:stCondLst>
                                  <p:childTnLst>
                                    <p:set>
                                      <p:cBhvr>
                                        <p:cTn id="262" dur="1" fill="hold">
                                          <p:stCondLst>
                                            <p:cond delay="0"/>
                                          </p:stCondLst>
                                        </p:cTn>
                                        <p:tgtEl>
                                          <p:spTgt spid="134">
                                            <p:txEl>
                                              <p:pRg st="7" end="7"/>
                                            </p:txEl>
                                          </p:spTgt>
                                        </p:tgtEl>
                                        <p:attrNameLst>
                                          <p:attrName>style.visibility</p:attrName>
                                        </p:attrNameLst>
                                      </p:cBhvr>
                                      <p:to>
                                        <p:strVal val="visible"/>
                                      </p:to>
                                    </p:set>
                                    <p:anim calcmode="lin" valueType="num">
                                      <p:cBhvr additive="base">
                                        <p:cTn id="263" dur="500" fill="hold"/>
                                        <p:tgtEl>
                                          <p:spTgt spid="134">
                                            <p:txEl>
                                              <p:pRg st="7" end="7"/>
                                            </p:txEl>
                                          </p:spTgt>
                                        </p:tgtEl>
                                        <p:attrNameLst>
                                          <p:attrName>ppt_x</p:attrName>
                                        </p:attrNameLst>
                                      </p:cBhvr>
                                      <p:tavLst>
                                        <p:tav tm="0">
                                          <p:val>
                                            <p:strVal val="1+#ppt_w/2"/>
                                          </p:val>
                                        </p:tav>
                                        <p:tav tm="100000">
                                          <p:val>
                                            <p:strVal val="#ppt_x"/>
                                          </p:val>
                                        </p:tav>
                                      </p:tavLst>
                                    </p:anim>
                                    <p:anim calcmode="lin" valueType="num">
                                      <p:cBhvr additive="base">
                                        <p:cTn id="264" dur="500" fill="hold"/>
                                        <p:tgtEl>
                                          <p:spTgt spid="134">
                                            <p:txEl>
                                              <p:pRg st="7" end="7"/>
                                            </p:txEl>
                                          </p:spTgt>
                                        </p:tgtEl>
                                        <p:attrNameLst>
                                          <p:attrName>ppt_y</p:attrName>
                                        </p:attrNameLst>
                                      </p:cBhvr>
                                      <p:tavLst>
                                        <p:tav tm="0">
                                          <p:val>
                                            <p:strVal val="#ppt_y"/>
                                          </p:val>
                                        </p:tav>
                                        <p:tav tm="100000">
                                          <p:val>
                                            <p:strVal val="#ppt_y"/>
                                          </p:val>
                                        </p:tav>
                                      </p:tavLst>
                                    </p:anim>
                                  </p:childTnLst>
                                </p:cTn>
                              </p:par>
                              <p:par>
                                <p:cTn id="265" presetID="2" presetClass="entr" presetSubtype="2" fill="hold" grpId="0" nodeType="withEffect">
                                  <p:stCondLst>
                                    <p:cond delay="0"/>
                                  </p:stCondLst>
                                  <p:childTnLst>
                                    <p:set>
                                      <p:cBhvr>
                                        <p:cTn id="266" dur="1" fill="hold">
                                          <p:stCondLst>
                                            <p:cond delay="0"/>
                                          </p:stCondLst>
                                        </p:cTn>
                                        <p:tgtEl>
                                          <p:spTgt spid="134">
                                            <p:txEl>
                                              <p:pRg st="8" end="8"/>
                                            </p:txEl>
                                          </p:spTgt>
                                        </p:tgtEl>
                                        <p:attrNameLst>
                                          <p:attrName>style.visibility</p:attrName>
                                        </p:attrNameLst>
                                      </p:cBhvr>
                                      <p:to>
                                        <p:strVal val="visible"/>
                                      </p:to>
                                    </p:set>
                                    <p:anim calcmode="lin" valueType="num">
                                      <p:cBhvr additive="base">
                                        <p:cTn id="267" dur="500" fill="hold"/>
                                        <p:tgtEl>
                                          <p:spTgt spid="134">
                                            <p:txEl>
                                              <p:pRg st="8" end="8"/>
                                            </p:txEl>
                                          </p:spTgt>
                                        </p:tgtEl>
                                        <p:attrNameLst>
                                          <p:attrName>ppt_x</p:attrName>
                                        </p:attrNameLst>
                                      </p:cBhvr>
                                      <p:tavLst>
                                        <p:tav tm="0">
                                          <p:val>
                                            <p:strVal val="1+#ppt_w/2"/>
                                          </p:val>
                                        </p:tav>
                                        <p:tav tm="100000">
                                          <p:val>
                                            <p:strVal val="#ppt_x"/>
                                          </p:val>
                                        </p:tav>
                                      </p:tavLst>
                                    </p:anim>
                                    <p:anim calcmode="lin" valueType="num">
                                      <p:cBhvr additive="base">
                                        <p:cTn id="268" dur="500" fill="hold"/>
                                        <p:tgtEl>
                                          <p:spTgt spid="134">
                                            <p:txEl>
                                              <p:pRg st="8" end="8"/>
                                            </p:txEl>
                                          </p:spTgt>
                                        </p:tgtEl>
                                        <p:attrNameLst>
                                          <p:attrName>ppt_y</p:attrName>
                                        </p:attrNameLst>
                                      </p:cBhvr>
                                      <p:tavLst>
                                        <p:tav tm="0">
                                          <p:val>
                                            <p:strVal val="#ppt_y"/>
                                          </p:val>
                                        </p:tav>
                                        <p:tav tm="100000">
                                          <p:val>
                                            <p:strVal val="#ppt_y"/>
                                          </p:val>
                                        </p:tav>
                                      </p:tavLst>
                                    </p:anim>
                                  </p:childTnLst>
                                </p:cTn>
                              </p:par>
                              <p:par>
                                <p:cTn id="269" presetID="2" presetClass="entr" presetSubtype="2" fill="hold" grpId="0" nodeType="withEffect">
                                  <p:stCondLst>
                                    <p:cond delay="0"/>
                                  </p:stCondLst>
                                  <p:childTnLst>
                                    <p:set>
                                      <p:cBhvr>
                                        <p:cTn id="270" dur="1" fill="hold">
                                          <p:stCondLst>
                                            <p:cond delay="0"/>
                                          </p:stCondLst>
                                        </p:cTn>
                                        <p:tgtEl>
                                          <p:spTgt spid="134">
                                            <p:txEl>
                                              <p:pRg st="9" end="9"/>
                                            </p:txEl>
                                          </p:spTgt>
                                        </p:tgtEl>
                                        <p:attrNameLst>
                                          <p:attrName>style.visibility</p:attrName>
                                        </p:attrNameLst>
                                      </p:cBhvr>
                                      <p:to>
                                        <p:strVal val="visible"/>
                                      </p:to>
                                    </p:set>
                                    <p:anim calcmode="lin" valueType="num">
                                      <p:cBhvr additive="base">
                                        <p:cTn id="271" dur="500" fill="hold"/>
                                        <p:tgtEl>
                                          <p:spTgt spid="134">
                                            <p:txEl>
                                              <p:pRg st="9" end="9"/>
                                            </p:txEl>
                                          </p:spTgt>
                                        </p:tgtEl>
                                        <p:attrNameLst>
                                          <p:attrName>ppt_x</p:attrName>
                                        </p:attrNameLst>
                                      </p:cBhvr>
                                      <p:tavLst>
                                        <p:tav tm="0">
                                          <p:val>
                                            <p:strVal val="1+#ppt_w/2"/>
                                          </p:val>
                                        </p:tav>
                                        <p:tav tm="100000">
                                          <p:val>
                                            <p:strVal val="#ppt_x"/>
                                          </p:val>
                                        </p:tav>
                                      </p:tavLst>
                                    </p:anim>
                                    <p:anim calcmode="lin" valueType="num">
                                      <p:cBhvr additive="base">
                                        <p:cTn id="272" dur="500" fill="hold"/>
                                        <p:tgtEl>
                                          <p:spTgt spid="134">
                                            <p:txEl>
                                              <p:pRg st="9" end="9"/>
                                            </p:txEl>
                                          </p:spTgt>
                                        </p:tgtEl>
                                        <p:attrNameLst>
                                          <p:attrName>ppt_y</p:attrName>
                                        </p:attrNameLst>
                                      </p:cBhvr>
                                      <p:tavLst>
                                        <p:tav tm="0">
                                          <p:val>
                                            <p:strVal val="#ppt_y"/>
                                          </p:val>
                                        </p:tav>
                                        <p:tav tm="100000">
                                          <p:val>
                                            <p:strVal val="#ppt_y"/>
                                          </p:val>
                                        </p:tav>
                                      </p:tavLst>
                                    </p:anim>
                                  </p:childTnLst>
                                </p:cTn>
                              </p:par>
                              <p:par>
                                <p:cTn id="273" presetID="2" presetClass="entr" presetSubtype="2" fill="hold" grpId="0" nodeType="withEffect">
                                  <p:stCondLst>
                                    <p:cond delay="0"/>
                                  </p:stCondLst>
                                  <p:childTnLst>
                                    <p:set>
                                      <p:cBhvr>
                                        <p:cTn id="274" dur="1" fill="hold">
                                          <p:stCondLst>
                                            <p:cond delay="0"/>
                                          </p:stCondLst>
                                        </p:cTn>
                                        <p:tgtEl>
                                          <p:spTgt spid="134">
                                            <p:txEl>
                                              <p:pRg st="10" end="10"/>
                                            </p:txEl>
                                          </p:spTgt>
                                        </p:tgtEl>
                                        <p:attrNameLst>
                                          <p:attrName>style.visibility</p:attrName>
                                        </p:attrNameLst>
                                      </p:cBhvr>
                                      <p:to>
                                        <p:strVal val="visible"/>
                                      </p:to>
                                    </p:set>
                                    <p:anim calcmode="lin" valueType="num">
                                      <p:cBhvr additive="base">
                                        <p:cTn id="275" dur="500" fill="hold"/>
                                        <p:tgtEl>
                                          <p:spTgt spid="134">
                                            <p:txEl>
                                              <p:pRg st="10" end="10"/>
                                            </p:txEl>
                                          </p:spTgt>
                                        </p:tgtEl>
                                        <p:attrNameLst>
                                          <p:attrName>ppt_x</p:attrName>
                                        </p:attrNameLst>
                                      </p:cBhvr>
                                      <p:tavLst>
                                        <p:tav tm="0">
                                          <p:val>
                                            <p:strVal val="1+#ppt_w/2"/>
                                          </p:val>
                                        </p:tav>
                                        <p:tav tm="100000">
                                          <p:val>
                                            <p:strVal val="#ppt_x"/>
                                          </p:val>
                                        </p:tav>
                                      </p:tavLst>
                                    </p:anim>
                                    <p:anim calcmode="lin" valueType="num">
                                      <p:cBhvr additive="base">
                                        <p:cTn id="276" dur="500" fill="hold"/>
                                        <p:tgtEl>
                                          <p:spTgt spid="134">
                                            <p:txEl>
                                              <p:pRg st="10" end="10"/>
                                            </p:txEl>
                                          </p:spTgt>
                                        </p:tgtEl>
                                        <p:attrNameLst>
                                          <p:attrName>ppt_y</p:attrName>
                                        </p:attrNameLst>
                                      </p:cBhvr>
                                      <p:tavLst>
                                        <p:tav tm="0">
                                          <p:val>
                                            <p:strVal val="#ppt_y"/>
                                          </p:val>
                                        </p:tav>
                                        <p:tav tm="100000">
                                          <p:val>
                                            <p:strVal val="#ppt_y"/>
                                          </p:val>
                                        </p:tav>
                                      </p:tavLst>
                                    </p:anim>
                                  </p:childTnLst>
                                </p:cTn>
                              </p:par>
                              <p:par>
                                <p:cTn id="277" presetID="2" presetClass="entr" presetSubtype="2" fill="hold" grpId="0" nodeType="withEffect">
                                  <p:stCondLst>
                                    <p:cond delay="0"/>
                                  </p:stCondLst>
                                  <p:childTnLst>
                                    <p:set>
                                      <p:cBhvr>
                                        <p:cTn id="278" dur="1" fill="hold">
                                          <p:stCondLst>
                                            <p:cond delay="0"/>
                                          </p:stCondLst>
                                        </p:cTn>
                                        <p:tgtEl>
                                          <p:spTgt spid="60">
                                            <p:txEl>
                                              <p:pRg st="0" end="0"/>
                                            </p:txEl>
                                          </p:spTgt>
                                        </p:tgtEl>
                                        <p:attrNameLst>
                                          <p:attrName>style.visibility</p:attrName>
                                        </p:attrNameLst>
                                      </p:cBhvr>
                                      <p:to>
                                        <p:strVal val="visible"/>
                                      </p:to>
                                    </p:set>
                                    <p:anim calcmode="lin" valueType="num">
                                      <p:cBhvr additive="base">
                                        <p:cTn id="279" dur="500" fill="hold"/>
                                        <p:tgtEl>
                                          <p:spTgt spid="60">
                                            <p:txEl>
                                              <p:pRg st="0" end="0"/>
                                            </p:txEl>
                                          </p:spTgt>
                                        </p:tgtEl>
                                        <p:attrNameLst>
                                          <p:attrName>ppt_x</p:attrName>
                                        </p:attrNameLst>
                                      </p:cBhvr>
                                      <p:tavLst>
                                        <p:tav tm="0">
                                          <p:val>
                                            <p:strVal val="1+#ppt_w/2"/>
                                          </p:val>
                                        </p:tav>
                                        <p:tav tm="100000">
                                          <p:val>
                                            <p:strVal val="#ppt_x"/>
                                          </p:val>
                                        </p:tav>
                                      </p:tavLst>
                                    </p:anim>
                                    <p:anim calcmode="lin" valueType="num">
                                      <p:cBhvr additive="base">
                                        <p:cTn id="280" dur="500" fill="hold"/>
                                        <p:tgtEl>
                                          <p:spTgt spid="60">
                                            <p:txEl>
                                              <p:pRg st="0" end="0"/>
                                            </p:txEl>
                                          </p:spTgt>
                                        </p:tgtEl>
                                        <p:attrNameLst>
                                          <p:attrName>ppt_y</p:attrName>
                                        </p:attrNameLst>
                                      </p:cBhvr>
                                      <p:tavLst>
                                        <p:tav tm="0">
                                          <p:val>
                                            <p:strVal val="#ppt_y"/>
                                          </p:val>
                                        </p:tav>
                                        <p:tav tm="100000">
                                          <p:val>
                                            <p:strVal val="#ppt_y"/>
                                          </p:val>
                                        </p:tav>
                                      </p:tavLst>
                                    </p:anim>
                                  </p:childTnLst>
                                </p:cTn>
                              </p:par>
                              <p:par>
                                <p:cTn id="281" presetID="2" presetClass="entr" presetSubtype="2" fill="hold" grpId="0" nodeType="withEffect">
                                  <p:stCondLst>
                                    <p:cond delay="0"/>
                                  </p:stCondLst>
                                  <p:childTnLst>
                                    <p:set>
                                      <p:cBhvr>
                                        <p:cTn id="282" dur="1" fill="hold">
                                          <p:stCondLst>
                                            <p:cond delay="0"/>
                                          </p:stCondLst>
                                        </p:cTn>
                                        <p:tgtEl>
                                          <p:spTgt spid="60">
                                            <p:txEl>
                                              <p:pRg st="1" end="1"/>
                                            </p:txEl>
                                          </p:spTgt>
                                        </p:tgtEl>
                                        <p:attrNameLst>
                                          <p:attrName>style.visibility</p:attrName>
                                        </p:attrNameLst>
                                      </p:cBhvr>
                                      <p:to>
                                        <p:strVal val="visible"/>
                                      </p:to>
                                    </p:set>
                                    <p:anim calcmode="lin" valueType="num">
                                      <p:cBhvr additive="base">
                                        <p:cTn id="283" dur="500" fill="hold"/>
                                        <p:tgtEl>
                                          <p:spTgt spid="60">
                                            <p:txEl>
                                              <p:pRg st="1" end="1"/>
                                            </p:txEl>
                                          </p:spTgt>
                                        </p:tgtEl>
                                        <p:attrNameLst>
                                          <p:attrName>ppt_x</p:attrName>
                                        </p:attrNameLst>
                                      </p:cBhvr>
                                      <p:tavLst>
                                        <p:tav tm="0">
                                          <p:val>
                                            <p:strVal val="1+#ppt_w/2"/>
                                          </p:val>
                                        </p:tav>
                                        <p:tav tm="100000">
                                          <p:val>
                                            <p:strVal val="#ppt_x"/>
                                          </p:val>
                                        </p:tav>
                                      </p:tavLst>
                                    </p:anim>
                                    <p:anim calcmode="lin" valueType="num">
                                      <p:cBhvr additive="base">
                                        <p:cTn id="284" dur="500" fill="hold"/>
                                        <p:tgtEl>
                                          <p:spTgt spid="60">
                                            <p:txEl>
                                              <p:pRg st="1" end="1"/>
                                            </p:txEl>
                                          </p:spTgt>
                                        </p:tgtEl>
                                        <p:attrNameLst>
                                          <p:attrName>ppt_y</p:attrName>
                                        </p:attrNameLst>
                                      </p:cBhvr>
                                      <p:tavLst>
                                        <p:tav tm="0">
                                          <p:val>
                                            <p:strVal val="#ppt_y"/>
                                          </p:val>
                                        </p:tav>
                                        <p:tav tm="100000">
                                          <p:val>
                                            <p:strVal val="#ppt_y"/>
                                          </p:val>
                                        </p:tav>
                                      </p:tavLst>
                                    </p:anim>
                                  </p:childTnLst>
                                </p:cTn>
                              </p:par>
                              <p:par>
                                <p:cTn id="285" presetID="2" presetClass="entr" presetSubtype="2" fill="hold" grpId="0" nodeType="withEffect">
                                  <p:stCondLst>
                                    <p:cond delay="0"/>
                                  </p:stCondLst>
                                  <p:childTnLst>
                                    <p:set>
                                      <p:cBhvr>
                                        <p:cTn id="286" dur="1" fill="hold">
                                          <p:stCondLst>
                                            <p:cond delay="0"/>
                                          </p:stCondLst>
                                        </p:cTn>
                                        <p:tgtEl>
                                          <p:spTgt spid="60">
                                            <p:txEl>
                                              <p:pRg st="2" end="2"/>
                                            </p:txEl>
                                          </p:spTgt>
                                        </p:tgtEl>
                                        <p:attrNameLst>
                                          <p:attrName>style.visibility</p:attrName>
                                        </p:attrNameLst>
                                      </p:cBhvr>
                                      <p:to>
                                        <p:strVal val="visible"/>
                                      </p:to>
                                    </p:set>
                                    <p:anim calcmode="lin" valueType="num">
                                      <p:cBhvr additive="base">
                                        <p:cTn id="287" dur="500" fill="hold"/>
                                        <p:tgtEl>
                                          <p:spTgt spid="60">
                                            <p:txEl>
                                              <p:pRg st="2" end="2"/>
                                            </p:txEl>
                                          </p:spTgt>
                                        </p:tgtEl>
                                        <p:attrNameLst>
                                          <p:attrName>ppt_x</p:attrName>
                                        </p:attrNameLst>
                                      </p:cBhvr>
                                      <p:tavLst>
                                        <p:tav tm="0">
                                          <p:val>
                                            <p:strVal val="1+#ppt_w/2"/>
                                          </p:val>
                                        </p:tav>
                                        <p:tav tm="100000">
                                          <p:val>
                                            <p:strVal val="#ppt_x"/>
                                          </p:val>
                                        </p:tav>
                                      </p:tavLst>
                                    </p:anim>
                                    <p:anim calcmode="lin" valueType="num">
                                      <p:cBhvr additive="base">
                                        <p:cTn id="288" dur="500" fill="hold"/>
                                        <p:tgtEl>
                                          <p:spTgt spid="60">
                                            <p:txEl>
                                              <p:pRg st="2" end="2"/>
                                            </p:txEl>
                                          </p:spTgt>
                                        </p:tgtEl>
                                        <p:attrNameLst>
                                          <p:attrName>ppt_y</p:attrName>
                                        </p:attrNameLst>
                                      </p:cBhvr>
                                      <p:tavLst>
                                        <p:tav tm="0">
                                          <p:val>
                                            <p:strVal val="#ppt_y"/>
                                          </p:val>
                                        </p:tav>
                                        <p:tav tm="100000">
                                          <p:val>
                                            <p:strVal val="#ppt_y"/>
                                          </p:val>
                                        </p:tav>
                                      </p:tavLst>
                                    </p:anim>
                                  </p:childTnLst>
                                </p:cTn>
                              </p:par>
                              <p:par>
                                <p:cTn id="289" presetID="2" presetClass="entr" presetSubtype="2" fill="hold" grpId="0" nodeType="withEffect">
                                  <p:stCondLst>
                                    <p:cond delay="0"/>
                                  </p:stCondLst>
                                  <p:childTnLst>
                                    <p:set>
                                      <p:cBhvr>
                                        <p:cTn id="290" dur="1" fill="hold">
                                          <p:stCondLst>
                                            <p:cond delay="0"/>
                                          </p:stCondLst>
                                        </p:cTn>
                                        <p:tgtEl>
                                          <p:spTgt spid="60">
                                            <p:txEl>
                                              <p:pRg st="3" end="3"/>
                                            </p:txEl>
                                          </p:spTgt>
                                        </p:tgtEl>
                                        <p:attrNameLst>
                                          <p:attrName>style.visibility</p:attrName>
                                        </p:attrNameLst>
                                      </p:cBhvr>
                                      <p:to>
                                        <p:strVal val="visible"/>
                                      </p:to>
                                    </p:set>
                                    <p:anim calcmode="lin" valueType="num">
                                      <p:cBhvr additive="base">
                                        <p:cTn id="291" dur="500" fill="hold"/>
                                        <p:tgtEl>
                                          <p:spTgt spid="60">
                                            <p:txEl>
                                              <p:pRg st="3" end="3"/>
                                            </p:txEl>
                                          </p:spTgt>
                                        </p:tgtEl>
                                        <p:attrNameLst>
                                          <p:attrName>ppt_x</p:attrName>
                                        </p:attrNameLst>
                                      </p:cBhvr>
                                      <p:tavLst>
                                        <p:tav tm="0">
                                          <p:val>
                                            <p:strVal val="1+#ppt_w/2"/>
                                          </p:val>
                                        </p:tav>
                                        <p:tav tm="100000">
                                          <p:val>
                                            <p:strVal val="#ppt_x"/>
                                          </p:val>
                                        </p:tav>
                                      </p:tavLst>
                                    </p:anim>
                                    <p:anim calcmode="lin" valueType="num">
                                      <p:cBhvr additive="base">
                                        <p:cTn id="292" dur="500" fill="hold"/>
                                        <p:tgtEl>
                                          <p:spTgt spid="60">
                                            <p:txEl>
                                              <p:pRg st="3" end="3"/>
                                            </p:txEl>
                                          </p:spTgt>
                                        </p:tgtEl>
                                        <p:attrNameLst>
                                          <p:attrName>ppt_y</p:attrName>
                                        </p:attrNameLst>
                                      </p:cBhvr>
                                      <p:tavLst>
                                        <p:tav tm="0">
                                          <p:val>
                                            <p:strVal val="#ppt_y"/>
                                          </p:val>
                                        </p:tav>
                                        <p:tav tm="100000">
                                          <p:val>
                                            <p:strVal val="#ppt_y"/>
                                          </p:val>
                                        </p:tav>
                                      </p:tavLst>
                                    </p:anim>
                                  </p:childTnLst>
                                </p:cTn>
                              </p:par>
                              <p:par>
                                <p:cTn id="293" presetID="2" presetClass="entr" presetSubtype="2" fill="hold" grpId="0" nodeType="withEffect">
                                  <p:stCondLst>
                                    <p:cond delay="0"/>
                                  </p:stCondLst>
                                  <p:childTnLst>
                                    <p:set>
                                      <p:cBhvr>
                                        <p:cTn id="294" dur="1" fill="hold">
                                          <p:stCondLst>
                                            <p:cond delay="0"/>
                                          </p:stCondLst>
                                        </p:cTn>
                                        <p:tgtEl>
                                          <p:spTgt spid="60">
                                            <p:txEl>
                                              <p:pRg st="4" end="4"/>
                                            </p:txEl>
                                          </p:spTgt>
                                        </p:tgtEl>
                                        <p:attrNameLst>
                                          <p:attrName>style.visibility</p:attrName>
                                        </p:attrNameLst>
                                      </p:cBhvr>
                                      <p:to>
                                        <p:strVal val="visible"/>
                                      </p:to>
                                    </p:set>
                                    <p:anim calcmode="lin" valueType="num">
                                      <p:cBhvr additive="base">
                                        <p:cTn id="295" dur="500" fill="hold"/>
                                        <p:tgtEl>
                                          <p:spTgt spid="60">
                                            <p:txEl>
                                              <p:pRg st="4" end="4"/>
                                            </p:txEl>
                                          </p:spTgt>
                                        </p:tgtEl>
                                        <p:attrNameLst>
                                          <p:attrName>ppt_x</p:attrName>
                                        </p:attrNameLst>
                                      </p:cBhvr>
                                      <p:tavLst>
                                        <p:tav tm="0">
                                          <p:val>
                                            <p:strVal val="1+#ppt_w/2"/>
                                          </p:val>
                                        </p:tav>
                                        <p:tav tm="100000">
                                          <p:val>
                                            <p:strVal val="#ppt_x"/>
                                          </p:val>
                                        </p:tav>
                                      </p:tavLst>
                                    </p:anim>
                                    <p:anim calcmode="lin" valueType="num">
                                      <p:cBhvr additive="base">
                                        <p:cTn id="296" dur="500" fill="hold"/>
                                        <p:tgtEl>
                                          <p:spTgt spid="60">
                                            <p:txEl>
                                              <p:pRg st="4" end="4"/>
                                            </p:txEl>
                                          </p:spTgt>
                                        </p:tgtEl>
                                        <p:attrNameLst>
                                          <p:attrName>ppt_y</p:attrName>
                                        </p:attrNameLst>
                                      </p:cBhvr>
                                      <p:tavLst>
                                        <p:tav tm="0">
                                          <p:val>
                                            <p:strVal val="#ppt_y"/>
                                          </p:val>
                                        </p:tav>
                                        <p:tav tm="100000">
                                          <p:val>
                                            <p:strVal val="#ppt_y"/>
                                          </p:val>
                                        </p:tav>
                                      </p:tavLst>
                                    </p:anim>
                                  </p:childTnLst>
                                </p:cTn>
                              </p:par>
                              <p:par>
                                <p:cTn id="297" presetID="2" presetClass="entr" presetSubtype="2" fill="hold" grpId="0" nodeType="withEffect">
                                  <p:stCondLst>
                                    <p:cond delay="0"/>
                                  </p:stCondLst>
                                  <p:childTnLst>
                                    <p:set>
                                      <p:cBhvr>
                                        <p:cTn id="298" dur="1" fill="hold">
                                          <p:stCondLst>
                                            <p:cond delay="0"/>
                                          </p:stCondLst>
                                        </p:cTn>
                                        <p:tgtEl>
                                          <p:spTgt spid="60">
                                            <p:txEl>
                                              <p:pRg st="5" end="5"/>
                                            </p:txEl>
                                          </p:spTgt>
                                        </p:tgtEl>
                                        <p:attrNameLst>
                                          <p:attrName>style.visibility</p:attrName>
                                        </p:attrNameLst>
                                      </p:cBhvr>
                                      <p:to>
                                        <p:strVal val="visible"/>
                                      </p:to>
                                    </p:set>
                                    <p:anim calcmode="lin" valueType="num">
                                      <p:cBhvr additive="base">
                                        <p:cTn id="299" dur="500" fill="hold"/>
                                        <p:tgtEl>
                                          <p:spTgt spid="60">
                                            <p:txEl>
                                              <p:pRg st="5" end="5"/>
                                            </p:txEl>
                                          </p:spTgt>
                                        </p:tgtEl>
                                        <p:attrNameLst>
                                          <p:attrName>ppt_x</p:attrName>
                                        </p:attrNameLst>
                                      </p:cBhvr>
                                      <p:tavLst>
                                        <p:tav tm="0">
                                          <p:val>
                                            <p:strVal val="1+#ppt_w/2"/>
                                          </p:val>
                                        </p:tav>
                                        <p:tav tm="100000">
                                          <p:val>
                                            <p:strVal val="#ppt_x"/>
                                          </p:val>
                                        </p:tav>
                                      </p:tavLst>
                                    </p:anim>
                                    <p:anim calcmode="lin" valueType="num">
                                      <p:cBhvr additive="base">
                                        <p:cTn id="300" dur="500" fill="hold"/>
                                        <p:tgtEl>
                                          <p:spTgt spid="60">
                                            <p:txEl>
                                              <p:pRg st="5" end="5"/>
                                            </p:txEl>
                                          </p:spTgt>
                                        </p:tgtEl>
                                        <p:attrNameLst>
                                          <p:attrName>ppt_y</p:attrName>
                                        </p:attrNameLst>
                                      </p:cBhvr>
                                      <p:tavLst>
                                        <p:tav tm="0">
                                          <p:val>
                                            <p:strVal val="#ppt_y"/>
                                          </p:val>
                                        </p:tav>
                                        <p:tav tm="100000">
                                          <p:val>
                                            <p:strVal val="#ppt_y"/>
                                          </p:val>
                                        </p:tav>
                                      </p:tavLst>
                                    </p:anim>
                                  </p:childTnLst>
                                </p:cTn>
                              </p:par>
                              <p:par>
                                <p:cTn id="301" presetID="2" presetClass="entr" presetSubtype="2" fill="hold" grpId="0" nodeType="withEffect">
                                  <p:stCondLst>
                                    <p:cond delay="0"/>
                                  </p:stCondLst>
                                  <p:childTnLst>
                                    <p:set>
                                      <p:cBhvr>
                                        <p:cTn id="302" dur="1" fill="hold">
                                          <p:stCondLst>
                                            <p:cond delay="0"/>
                                          </p:stCondLst>
                                        </p:cTn>
                                        <p:tgtEl>
                                          <p:spTgt spid="60">
                                            <p:txEl>
                                              <p:pRg st="6" end="6"/>
                                            </p:txEl>
                                          </p:spTgt>
                                        </p:tgtEl>
                                        <p:attrNameLst>
                                          <p:attrName>style.visibility</p:attrName>
                                        </p:attrNameLst>
                                      </p:cBhvr>
                                      <p:to>
                                        <p:strVal val="visible"/>
                                      </p:to>
                                    </p:set>
                                    <p:anim calcmode="lin" valueType="num">
                                      <p:cBhvr additive="base">
                                        <p:cTn id="303" dur="500" fill="hold"/>
                                        <p:tgtEl>
                                          <p:spTgt spid="60">
                                            <p:txEl>
                                              <p:pRg st="6" end="6"/>
                                            </p:txEl>
                                          </p:spTgt>
                                        </p:tgtEl>
                                        <p:attrNameLst>
                                          <p:attrName>ppt_x</p:attrName>
                                        </p:attrNameLst>
                                      </p:cBhvr>
                                      <p:tavLst>
                                        <p:tav tm="0">
                                          <p:val>
                                            <p:strVal val="1+#ppt_w/2"/>
                                          </p:val>
                                        </p:tav>
                                        <p:tav tm="100000">
                                          <p:val>
                                            <p:strVal val="#ppt_x"/>
                                          </p:val>
                                        </p:tav>
                                      </p:tavLst>
                                    </p:anim>
                                    <p:anim calcmode="lin" valueType="num">
                                      <p:cBhvr additive="base">
                                        <p:cTn id="304" dur="500" fill="hold"/>
                                        <p:tgtEl>
                                          <p:spTgt spid="60">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11" grpId="0" animBg="1"/>
      <p:bldP spid="44" grpId="0" animBg="1"/>
      <p:bldP spid="46" grpId="0" animBg="1"/>
      <p:bldP spid="55" grpId="0"/>
      <p:bldP spid="56" grpId="0"/>
      <p:bldP spid="57" grpId="0"/>
      <p:bldP spid="58" grpId="0"/>
      <p:bldP spid="70" grpId="0"/>
      <p:bldP spid="71" grpId="0"/>
      <p:bldP spid="72" grpId="0"/>
      <p:bldP spid="73" grpId="0"/>
      <p:bldP spid="74" grpId="0"/>
      <p:bldP spid="75" grpId="0"/>
      <p:bldP spid="77" grpId="0"/>
      <p:bldP spid="80" grpId="0"/>
      <p:bldP spid="81" grpId="0"/>
      <p:bldP spid="83" grpId="0" animBg="1"/>
      <p:bldP spid="104" grpId="0" animBg="1"/>
      <p:bldP spid="105" grpId="0" animBg="1"/>
      <p:bldP spid="106" grpId="0" animBg="1"/>
      <p:bldP spid="107" grpId="0" animBg="1"/>
      <p:bldP spid="108" grpId="0" animBg="1"/>
      <p:bldP spid="109" grpId="0"/>
      <p:bldP spid="110" grpId="0"/>
      <p:bldP spid="111" grpId="0"/>
      <p:bldP spid="112" grpId="0"/>
      <p:bldP spid="113" grpId="0"/>
      <p:bldP spid="114" grpId="0"/>
      <p:bldP spid="115" grpId="0"/>
      <p:bldP spid="122" grpId="0"/>
      <p:bldP spid="123" grpId="0"/>
      <p:bldP spid="124" grpId="0"/>
      <p:bldP spid="125" grpId="0"/>
      <p:bldP spid="126" grpId="0"/>
      <p:bldP spid="127" grpId="0"/>
      <p:bldP spid="128" grpId="0"/>
      <p:bldP spid="129" grpId="0"/>
      <p:bldP spid="132" grpId="0"/>
      <p:bldP spid="133" grpId="0"/>
      <p:bldP spid="134" grpId="0" build="allAtOnce"/>
      <p:bldP spid="60"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5000"/>
            <a:lum/>
          </a:blip>
          <a:srcRect/>
          <a:stretch>
            <a:fillRect l="-10000" r="-10000"/>
          </a:stretch>
        </a:blipFill>
        <a:effectLst/>
      </p:bgPr>
    </p:bg>
    <p:spTree>
      <p:nvGrpSpPr>
        <p:cNvPr id="1" name=""/>
        <p:cNvGrpSpPr/>
        <p:nvPr/>
      </p:nvGrpSpPr>
      <p:grpSpPr>
        <a:xfrm>
          <a:off x="0" y="0"/>
          <a:ext cx="0" cy="0"/>
          <a:chOff x="0" y="0"/>
          <a:chExt cx="0" cy="0"/>
        </a:xfrm>
      </p:grpSpPr>
      <p:sp>
        <p:nvSpPr>
          <p:cNvPr id="11" name="CasellaDiTesto 10"/>
          <p:cNvSpPr txBox="1"/>
          <p:nvPr/>
        </p:nvSpPr>
        <p:spPr>
          <a:xfrm>
            <a:off x="785786" y="0"/>
            <a:ext cx="689676" cy="307777"/>
          </a:xfrm>
          <a:prstGeom prst="rect">
            <a:avLst/>
          </a:prstGeom>
          <a:noFill/>
        </p:spPr>
        <p:txBody>
          <a:bodyPr wrap="none" rtlCol="0">
            <a:spAutoFit/>
          </a:bodyPr>
          <a:lstStyle/>
          <a:p>
            <a:r>
              <a:rPr lang="it-IT" sz="1400" dirty="0" err="1" smtClean="0"/>
              <a:t>F.Kafka</a:t>
            </a:r>
            <a:endParaRPr lang="it-IT" sz="1400" dirty="0"/>
          </a:p>
        </p:txBody>
      </p:sp>
      <p:sp>
        <p:nvSpPr>
          <p:cNvPr id="13" name="CasellaDiTesto 12"/>
          <p:cNvSpPr txBox="1"/>
          <p:nvPr/>
        </p:nvSpPr>
        <p:spPr>
          <a:xfrm>
            <a:off x="2857488" y="0"/>
            <a:ext cx="737831" cy="307777"/>
          </a:xfrm>
          <a:prstGeom prst="rect">
            <a:avLst/>
          </a:prstGeom>
          <a:noFill/>
        </p:spPr>
        <p:txBody>
          <a:bodyPr wrap="none" rtlCol="0">
            <a:spAutoFit/>
          </a:bodyPr>
          <a:lstStyle/>
          <a:p>
            <a:r>
              <a:rPr lang="it-IT" sz="1400" dirty="0" smtClean="0">
                <a:hlinkClick r:id="rId3" action="ppaction://hlinksldjump"/>
              </a:rPr>
              <a:t>I. Svevo</a:t>
            </a:r>
            <a:endParaRPr lang="it-IT" sz="1400" dirty="0"/>
          </a:p>
        </p:txBody>
      </p:sp>
      <p:sp>
        <p:nvSpPr>
          <p:cNvPr id="14" name="CasellaDiTesto 13"/>
          <p:cNvSpPr txBox="1"/>
          <p:nvPr/>
        </p:nvSpPr>
        <p:spPr>
          <a:xfrm>
            <a:off x="7143768" y="0"/>
            <a:ext cx="1081899" cy="307777"/>
          </a:xfrm>
          <a:prstGeom prst="rect">
            <a:avLst/>
          </a:prstGeom>
          <a:noFill/>
        </p:spPr>
        <p:txBody>
          <a:bodyPr wrap="none" rtlCol="0">
            <a:spAutoFit/>
          </a:bodyPr>
          <a:lstStyle/>
          <a:p>
            <a:r>
              <a:rPr lang="it-IT" sz="1400" dirty="0" smtClean="0">
                <a:hlinkClick r:id="rId4" action="ppaction://hlinksldjump"/>
              </a:rPr>
              <a:t>L. Pirandello</a:t>
            </a:r>
            <a:endParaRPr lang="it-IT" sz="1400" dirty="0"/>
          </a:p>
        </p:txBody>
      </p:sp>
      <p:sp>
        <p:nvSpPr>
          <p:cNvPr id="15" name="CasellaDiTesto 14"/>
          <p:cNvSpPr txBox="1"/>
          <p:nvPr/>
        </p:nvSpPr>
        <p:spPr>
          <a:xfrm>
            <a:off x="714348" y="3786190"/>
            <a:ext cx="894732" cy="307777"/>
          </a:xfrm>
          <a:prstGeom prst="rect">
            <a:avLst/>
          </a:prstGeom>
          <a:noFill/>
        </p:spPr>
        <p:txBody>
          <a:bodyPr wrap="none" rtlCol="0">
            <a:spAutoFit/>
          </a:bodyPr>
          <a:lstStyle/>
          <a:p>
            <a:r>
              <a:rPr lang="it-IT" sz="1400" dirty="0" smtClean="0"/>
              <a:t>M. Proust</a:t>
            </a:r>
            <a:endParaRPr lang="it-IT" sz="1400" dirty="0"/>
          </a:p>
        </p:txBody>
      </p:sp>
      <p:sp>
        <p:nvSpPr>
          <p:cNvPr id="16" name="CasellaDiTesto 15"/>
          <p:cNvSpPr txBox="1"/>
          <p:nvPr/>
        </p:nvSpPr>
        <p:spPr>
          <a:xfrm>
            <a:off x="7500958" y="3786190"/>
            <a:ext cx="792333" cy="307777"/>
          </a:xfrm>
          <a:prstGeom prst="rect">
            <a:avLst/>
          </a:prstGeom>
          <a:noFill/>
        </p:spPr>
        <p:txBody>
          <a:bodyPr wrap="none" rtlCol="0">
            <a:spAutoFit/>
          </a:bodyPr>
          <a:lstStyle/>
          <a:p>
            <a:r>
              <a:rPr lang="it-IT" sz="1400" dirty="0" smtClean="0"/>
              <a:t>V. Woolf</a:t>
            </a:r>
            <a:endParaRPr lang="it-IT" sz="1400" dirty="0"/>
          </a:p>
        </p:txBody>
      </p:sp>
      <p:sp>
        <p:nvSpPr>
          <p:cNvPr id="17" name="CasellaDiTesto 16"/>
          <p:cNvSpPr txBox="1"/>
          <p:nvPr/>
        </p:nvSpPr>
        <p:spPr>
          <a:xfrm>
            <a:off x="5072066" y="0"/>
            <a:ext cx="721608" cy="307777"/>
          </a:xfrm>
          <a:prstGeom prst="rect">
            <a:avLst/>
          </a:prstGeom>
          <a:noFill/>
        </p:spPr>
        <p:txBody>
          <a:bodyPr wrap="none" rtlCol="0">
            <a:spAutoFit/>
          </a:bodyPr>
          <a:lstStyle/>
          <a:p>
            <a:r>
              <a:rPr lang="it-IT" sz="1400" dirty="0" smtClean="0"/>
              <a:t>J. Joyce</a:t>
            </a:r>
            <a:endParaRPr lang="it-IT" sz="1400" dirty="0"/>
          </a:p>
        </p:txBody>
      </p:sp>
      <p:sp>
        <p:nvSpPr>
          <p:cNvPr id="18" name="CasellaDiTesto 17"/>
          <p:cNvSpPr txBox="1"/>
          <p:nvPr/>
        </p:nvSpPr>
        <p:spPr>
          <a:xfrm>
            <a:off x="3000364" y="3786190"/>
            <a:ext cx="770660" cy="307777"/>
          </a:xfrm>
          <a:prstGeom prst="rect">
            <a:avLst/>
          </a:prstGeom>
          <a:noFill/>
        </p:spPr>
        <p:txBody>
          <a:bodyPr wrap="none" rtlCol="0">
            <a:spAutoFit/>
          </a:bodyPr>
          <a:lstStyle/>
          <a:p>
            <a:r>
              <a:rPr lang="it-IT" sz="1400" dirty="0" smtClean="0"/>
              <a:t>R. </a:t>
            </a:r>
            <a:r>
              <a:rPr lang="it-IT" sz="1400" dirty="0" err="1" smtClean="0"/>
              <a:t>Musil</a:t>
            </a:r>
            <a:endParaRPr lang="it-IT" sz="1400" dirty="0"/>
          </a:p>
        </p:txBody>
      </p:sp>
      <p:sp>
        <p:nvSpPr>
          <p:cNvPr id="19" name="CasellaDiTesto 18"/>
          <p:cNvSpPr txBox="1"/>
          <p:nvPr/>
        </p:nvSpPr>
        <p:spPr>
          <a:xfrm>
            <a:off x="5143504" y="3786190"/>
            <a:ext cx="769570" cy="307777"/>
          </a:xfrm>
          <a:prstGeom prst="rect">
            <a:avLst/>
          </a:prstGeom>
          <a:noFill/>
        </p:spPr>
        <p:txBody>
          <a:bodyPr wrap="none" rtlCol="0">
            <a:spAutoFit/>
          </a:bodyPr>
          <a:lstStyle/>
          <a:p>
            <a:r>
              <a:rPr lang="it-IT" sz="1400" dirty="0" smtClean="0"/>
              <a:t>T. Mann</a:t>
            </a:r>
            <a:endParaRPr lang="it-IT" sz="1400" dirty="0"/>
          </a:p>
        </p:txBody>
      </p:sp>
      <p:sp>
        <p:nvSpPr>
          <p:cNvPr id="20" name="CasellaDiTesto 19"/>
          <p:cNvSpPr txBox="1"/>
          <p:nvPr/>
        </p:nvSpPr>
        <p:spPr>
          <a:xfrm>
            <a:off x="214282" y="3000372"/>
            <a:ext cx="8840177" cy="769441"/>
          </a:xfrm>
          <a:prstGeom prst="rect">
            <a:avLst/>
          </a:prstGeom>
          <a:noFill/>
        </p:spPr>
        <p:txBody>
          <a:bodyPr wrap="none" rtlCol="0">
            <a:spAutoFit/>
          </a:bodyPr>
          <a:lstStyle/>
          <a:p>
            <a:r>
              <a:rPr lang="it-IT" sz="1400" dirty="0" smtClean="0"/>
              <a:t>Marcel Proust in Francia, James Joyce e Virginia Woolf in Irlanda e Inghilterra, Thomas Mann, Franz Kafka, Robert </a:t>
            </a:r>
            <a:r>
              <a:rPr lang="it-IT" sz="1400" dirty="0" err="1" smtClean="0"/>
              <a:t>Musil</a:t>
            </a:r>
            <a:endParaRPr lang="it-IT" sz="1400" dirty="0" smtClean="0"/>
          </a:p>
          <a:p>
            <a:r>
              <a:rPr lang="it-IT" sz="1400" dirty="0" smtClean="0"/>
              <a:t> nell’area mitteleuropea di lingua tedesca, come Italo Svevo e Luigi Pirandello in Italia, assorbono in vario modo questa </a:t>
            </a:r>
          </a:p>
          <a:p>
            <a:r>
              <a:rPr lang="it-IT" sz="1400" dirty="0" smtClean="0"/>
              <a:t>consapevolezza della crisi nel rapporto tra l’io e la realtà e danno vita a una radicale trasformazione del romanzo</a:t>
            </a:r>
            <a:r>
              <a:rPr lang="it-IT" sz="1600" dirty="0" smtClean="0"/>
              <a:t>.</a:t>
            </a:r>
            <a:endParaRPr lang="it-IT" sz="1400" dirty="0"/>
          </a:p>
        </p:txBody>
      </p:sp>
      <p:pic>
        <p:nvPicPr>
          <p:cNvPr id="21" name="Immagine 20" descr="Franz Kafka.jpg"/>
          <p:cNvPicPr>
            <a:picLocks noChangeAspect="1"/>
          </p:cNvPicPr>
          <p:nvPr/>
        </p:nvPicPr>
        <p:blipFill>
          <a:blip r:embed="rId5"/>
          <a:stretch>
            <a:fillRect/>
          </a:stretch>
        </p:blipFill>
        <p:spPr>
          <a:xfrm>
            <a:off x="285720" y="285728"/>
            <a:ext cx="1874466" cy="2571768"/>
          </a:xfrm>
          <a:prstGeom prst="rect">
            <a:avLst/>
          </a:prstGeom>
        </p:spPr>
      </p:pic>
      <p:pic>
        <p:nvPicPr>
          <p:cNvPr id="22" name="Immagine 21" descr="Italo Svevo.jpg"/>
          <p:cNvPicPr>
            <a:picLocks noChangeAspect="1"/>
          </p:cNvPicPr>
          <p:nvPr/>
        </p:nvPicPr>
        <p:blipFill>
          <a:blip r:embed="rId6"/>
          <a:stretch>
            <a:fillRect/>
          </a:stretch>
        </p:blipFill>
        <p:spPr>
          <a:xfrm>
            <a:off x="2500298" y="285728"/>
            <a:ext cx="1571636" cy="2595149"/>
          </a:xfrm>
          <a:prstGeom prst="rect">
            <a:avLst/>
          </a:prstGeom>
        </p:spPr>
      </p:pic>
      <p:pic>
        <p:nvPicPr>
          <p:cNvPr id="23" name="Immagine 22" descr="James Joyce.jpg"/>
          <p:cNvPicPr>
            <a:picLocks noChangeAspect="1"/>
          </p:cNvPicPr>
          <p:nvPr/>
        </p:nvPicPr>
        <p:blipFill>
          <a:blip r:embed="rId7"/>
          <a:stretch>
            <a:fillRect/>
          </a:stretch>
        </p:blipFill>
        <p:spPr>
          <a:xfrm>
            <a:off x="4429124" y="285728"/>
            <a:ext cx="1928826" cy="2623204"/>
          </a:xfrm>
          <a:prstGeom prst="rect">
            <a:avLst/>
          </a:prstGeom>
        </p:spPr>
      </p:pic>
      <p:pic>
        <p:nvPicPr>
          <p:cNvPr id="24" name="Immagine 23" descr="Luigi Pirandello.jpg"/>
          <p:cNvPicPr>
            <a:picLocks noChangeAspect="1"/>
          </p:cNvPicPr>
          <p:nvPr/>
        </p:nvPicPr>
        <p:blipFill>
          <a:blip r:embed="rId8"/>
          <a:stretch>
            <a:fillRect/>
          </a:stretch>
        </p:blipFill>
        <p:spPr>
          <a:xfrm>
            <a:off x="6786578" y="285728"/>
            <a:ext cx="1857388" cy="2609040"/>
          </a:xfrm>
          <a:prstGeom prst="rect">
            <a:avLst/>
          </a:prstGeom>
        </p:spPr>
      </p:pic>
      <p:pic>
        <p:nvPicPr>
          <p:cNvPr id="25" name="Immagine 24" descr="Marcel Proust.jpg"/>
          <p:cNvPicPr>
            <a:picLocks noChangeAspect="1"/>
          </p:cNvPicPr>
          <p:nvPr/>
        </p:nvPicPr>
        <p:blipFill>
          <a:blip r:embed="rId9"/>
          <a:stretch>
            <a:fillRect/>
          </a:stretch>
        </p:blipFill>
        <p:spPr>
          <a:xfrm>
            <a:off x="357158" y="4071942"/>
            <a:ext cx="1718977" cy="2500330"/>
          </a:xfrm>
          <a:prstGeom prst="rect">
            <a:avLst/>
          </a:prstGeom>
        </p:spPr>
      </p:pic>
      <p:pic>
        <p:nvPicPr>
          <p:cNvPr id="26" name="Immagine 25" descr="Robert Musil.jpg"/>
          <p:cNvPicPr>
            <a:picLocks noChangeAspect="1"/>
          </p:cNvPicPr>
          <p:nvPr/>
        </p:nvPicPr>
        <p:blipFill>
          <a:blip r:embed="rId10"/>
          <a:stretch>
            <a:fillRect/>
          </a:stretch>
        </p:blipFill>
        <p:spPr>
          <a:xfrm>
            <a:off x="2500298" y="4071942"/>
            <a:ext cx="1875248" cy="2500330"/>
          </a:xfrm>
          <a:prstGeom prst="rect">
            <a:avLst/>
          </a:prstGeom>
        </p:spPr>
      </p:pic>
      <p:pic>
        <p:nvPicPr>
          <p:cNvPr id="27" name="Immagine 26" descr="Thomas Mann.jpg"/>
          <p:cNvPicPr>
            <a:picLocks noChangeAspect="1"/>
          </p:cNvPicPr>
          <p:nvPr/>
        </p:nvPicPr>
        <p:blipFill>
          <a:blip r:embed="rId11"/>
          <a:stretch>
            <a:fillRect/>
          </a:stretch>
        </p:blipFill>
        <p:spPr>
          <a:xfrm>
            <a:off x="4714876" y="4071942"/>
            <a:ext cx="1848991" cy="2514628"/>
          </a:xfrm>
          <a:prstGeom prst="rect">
            <a:avLst/>
          </a:prstGeom>
        </p:spPr>
      </p:pic>
      <p:pic>
        <p:nvPicPr>
          <p:cNvPr id="28" name="Immagine 27" descr="Virginia Woolf.jpg"/>
          <p:cNvPicPr>
            <a:picLocks noChangeAspect="1"/>
          </p:cNvPicPr>
          <p:nvPr/>
        </p:nvPicPr>
        <p:blipFill>
          <a:blip r:embed="rId12"/>
          <a:stretch>
            <a:fillRect/>
          </a:stretch>
        </p:blipFill>
        <p:spPr>
          <a:xfrm>
            <a:off x="6858016" y="4071942"/>
            <a:ext cx="2071702" cy="2514992"/>
          </a:xfrm>
          <a:prstGeom prst="rect">
            <a:avLst/>
          </a:prstGeom>
        </p:spPr>
      </p:pic>
      <p:sp>
        <p:nvSpPr>
          <p:cNvPr id="29" name="Freccia a destra 28">
            <a:hlinkClick r:id="rId13" action="ppaction://hlinksldjump"/>
          </p:cNvPr>
          <p:cNvSpPr/>
          <p:nvPr/>
        </p:nvSpPr>
        <p:spPr>
          <a:xfrm rot="10800000">
            <a:off x="8858280" y="6572272"/>
            <a:ext cx="285720" cy="28572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30" name="Immagine 29" descr="smic_Img022_fine%201%20tratto%20e%20bivio_big2.JPG">
            <a:hlinkClick r:id="rId14" action="ppaction://hlinksldjump"/>
          </p:cNvPr>
          <p:cNvPicPr>
            <a:picLocks noChangeAspect="1"/>
          </p:cNvPicPr>
          <p:nvPr/>
        </p:nvPicPr>
        <p:blipFill>
          <a:blip r:embed="rId15" cstate="print"/>
          <a:stretch>
            <a:fillRect/>
          </a:stretch>
        </p:blipFill>
        <p:spPr>
          <a:xfrm>
            <a:off x="8501090" y="6607991"/>
            <a:ext cx="333346" cy="250009"/>
          </a:xfrm>
          <a:prstGeom prst="rect">
            <a:avLst/>
          </a:prstGeom>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7000"/>
            <a:lum/>
          </a:blip>
          <a:srcRect/>
          <a:stretch>
            <a:fillRect t="-49000" b="-49000"/>
          </a:stretch>
        </a:blip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a:xfrm>
            <a:off x="500034" y="0"/>
            <a:ext cx="8229600" cy="1143000"/>
          </a:xfrm>
        </p:spPr>
        <p:txBody>
          <a:bodyPr/>
          <a:lstStyle/>
          <a:p>
            <a:r>
              <a:rPr lang="it-IT" dirty="0" smtClean="0">
                <a:latin typeface="Blackadder ITC" pitchFamily="82" charset="0"/>
              </a:rPr>
              <a:t>Luigi Pirandello e l’”umorismo”</a:t>
            </a:r>
            <a:endParaRPr lang="it-IT" dirty="0">
              <a:latin typeface="Blackadder ITC" pitchFamily="82" charset="0"/>
            </a:endParaRPr>
          </a:p>
        </p:txBody>
      </p:sp>
      <p:sp>
        <p:nvSpPr>
          <p:cNvPr id="3" name="Segnaposto contenuto 2"/>
          <p:cNvSpPr>
            <a:spLocks noGrp="1"/>
          </p:cNvSpPr>
          <p:nvPr>
            <p:ph idx="1"/>
          </p:nvPr>
        </p:nvSpPr>
        <p:spPr>
          <a:xfrm>
            <a:off x="142844" y="1000108"/>
            <a:ext cx="8643998" cy="5000660"/>
          </a:xfrm>
        </p:spPr>
        <p:txBody>
          <a:bodyPr>
            <a:normAutofit fontScale="55000" lnSpcReduction="20000"/>
          </a:bodyPr>
          <a:lstStyle/>
          <a:p>
            <a:pPr algn="just">
              <a:buNone/>
            </a:pPr>
            <a:r>
              <a:rPr lang="it-IT" dirty="0" smtClean="0"/>
              <a:t>       Pirandello è uno dei nostri maggiori scrittori della prima metà del Novecento; nelle sue opere letterarie e teatrali traspare il senso tragico della vita che fu proprio dei primi anni del secolo e della sensibilità decadentistica. Luigi Pirandello dovette gran parte del suo successo all’attività teatrale. La sua poetica e la sua visione del mondo rappresentarono un radicale rinnovamento della tradizione artistica, per quanto riguardava sia le tecniche sia le scelte espressive. La sua opera fu sorretta da una concezione filosofica che guardava con straordinaria lucidità e spregiudicatezza alla realtà della condizione umana, ben più tragica e inquietante di quello che i modelli della rassicurante società borghese tendevano a diffondere. Pirandello si occupò di questioni teoriche  fin da giovane. Pubblicò nel 1908 i saggi </a:t>
            </a:r>
            <a:r>
              <a:rPr lang="it-IT" i="1" dirty="0" smtClean="0"/>
              <a:t>Arte e Scienza</a:t>
            </a:r>
            <a:r>
              <a:rPr lang="it-IT" dirty="0" smtClean="0"/>
              <a:t> e </a:t>
            </a:r>
            <a:r>
              <a:rPr lang="it-IT" i="1" dirty="0" smtClean="0">
                <a:hlinkClick r:id="rId3" action="ppaction://hlinksldjump"/>
              </a:rPr>
              <a:t>L’umorismo</a:t>
            </a:r>
            <a:r>
              <a:rPr lang="it-IT" i="1" dirty="0" smtClean="0"/>
              <a:t> </a:t>
            </a:r>
            <a:r>
              <a:rPr lang="it-IT" dirty="0" smtClean="0"/>
              <a:t>caratterizzati da un'esposizione di stile colloquiale, molto lontana dal consueto discorso filosofico. Le due opere sono espressione di un'unica maturazione artistica ed esistenziale che ha coinvolto lo scrittore siciliano all'inizio del '900 e che vede come centrale proprio la poetica dell’umorismo. L'umorismo pirandelliano, pensieroso e amaro, esprime le contraddizioni e i profondi turbamenti del mondo contemporaneo, attraverso il sentimento del contrario si scopre la tragica realtà che è celata dietro l'apparenza talvolta ridicola delle cose e se ne esprime la desolante angoscia, tormentosa e senza uscita. La dicotomia </a:t>
            </a:r>
            <a:r>
              <a:rPr lang="it-IT" i="1" u="sng" dirty="0" smtClean="0"/>
              <a:t>comicità/umorismo</a:t>
            </a:r>
            <a:r>
              <a:rPr lang="it-IT" dirty="0" smtClean="0"/>
              <a:t> è alla base del pensiero pirandelliano, non per nulla lo scrittore siciliano dedicò a tale argomento vari saggi teorici, tra i quali è di capitale importanza </a:t>
            </a:r>
            <a:r>
              <a:rPr lang="it-IT" i="1" dirty="0" smtClean="0"/>
              <a:t>L'umorismo. </a:t>
            </a:r>
            <a:endParaRPr lang="it-IT" dirty="0" smtClean="0"/>
          </a:p>
          <a:p>
            <a:pPr>
              <a:buNone/>
            </a:pPr>
            <a:endParaRPr lang="it-IT" dirty="0"/>
          </a:p>
        </p:txBody>
      </p:sp>
      <p:sp>
        <p:nvSpPr>
          <p:cNvPr id="5" name="Freccia a destra 4">
            <a:hlinkClick r:id="rId3" action="ppaction://hlinksldjump"/>
          </p:cNvPr>
          <p:cNvSpPr/>
          <p:nvPr/>
        </p:nvSpPr>
        <p:spPr>
          <a:xfrm>
            <a:off x="8858280" y="6572272"/>
            <a:ext cx="285720" cy="28572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Freccia a destra 5">
            <a:hlinkClick r:id="rId4" action="ppaction://hlinksldjump"/>
          </p:cNvPr>
          <p:cNvSpPr/>
          <p:nvPr/>
        </p:nvSpPr>
        <p:spPr>
          <a:xfrm rot="10800000">
            <a:off x="8501090" y="6572272"/>
            <a:ext cx="285752" cy="28572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7" name="Immagine 6" descr="smic_Img022_fine%201%20tratto%20e%20bivio_big2.JPG">
            <a:hlinkClick r:id="rId5" action="ppaction://hlinksldjump"/>
          </p:cNvPr>
          <p:cNvPicPr>
            <a:picLocks noChangeAspect="1"/>
          </p:cNvPicPr>
          <p:nvPr/>
        </p:nvPicPr>
        <p:blipFill>
          <a:blip r:embed="rId6" cstate="print"/>
          <a:stretch>
            <a:fillRect/>
          </a:stretch>
        </p:blipFill>
        <p:spPr>
          <a:xfrm>
            <a:off x="8072462" y="6572272"/>
            <a:ext cx="380971" cy="285728"/>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5000"/>
            <a:lum/>
          </a:blip>
          <a:srcRect/>
          <a:stretch>
            <a:fillRect r="-20000"/>
          </a:stretch>
        </a:blipFill>
        <a:effectLst/>
      </p:bgPr>
    </p:bg>
    <p:spTree>
      <p:nvGrpSpPr>
        <p:cNvPr id="1" name=""/>
        <p:cNvGrpSpPr/>
        <p:nvPr/>
      </p:nvGrpSpPr>
      <p:grpSpPr>
        <a:xfrm>
          <a:off x="0" y="0"/>
          <a:ext cx="0" cy="0"/>
          <a:chOff x="0" y="0"/>
          <a:chExt cx="0" cy="0"/>
        </a:xfrm>
      </p:grpSpPr>
      <p:sp>
        <p:nvSpPr>
          <p:cNvPr id="4" name="Titolo 3"/>
          <p:cNvSpPr>
            <a:spLocks noGrp="1"/>
          </p:cNvSpPr>
          <p:nvPr>
            <p:ph type="title"/>
          </p:nvPr>
        </p:nvSpPr>
        <p:spPr>
          <a:xfrm>
            <a:off x="500034" y="-214338"/>
            <a:ext cx="3008313" cy="1162050"/>
          </a:xfrm>
        </p:spPr>
        <p:txBody>
          <a:bodyPr>
            <a:normAutofit fontScale="90000"/>
          </a:bodyPr>
          <a:lstStyle/>
          <a:p>
            <a:r>
              <a:rPr lang="it-IT" sz="4000" b="0" dirty="0" smtClean="0">
                <a:latin typeface="Bodoni MT Black" pitchFamily="18" charset="0"/>
              </a:rPr>
              <a:t>L’umorismo</a:t>
            </a:r>
            <a:r>
              <a:rPr lang="it-IT" dirty="0" smtClean="0"/>
              <a:t/>
            </a:r>
            <a:br>
              <a:rPr lang="it-IT" dirty="0" smtClean="0"/>
            </a:br>
            <a:endParaRPr lang="it-IT" dirty="0"/>
          </a:p>
        </p:txBody>
      </p:sp>
      <p:sp>
        <p:nvSpPr>
          <p:cNvPr id="5" name="Segnaposto contenuto 4"/>
          <p:cNvSpPr>
            <a:spLocks noGrp="1"/>
          </p:cNvSpPr>
          <p:nvPr>
            <p:ph idx="1"/>
          </p:nvPr>
        </p:nvSpPr>
        <p:spPr/>
        <p:txBody>
          <a:bodyPr/>
          <a:lstStyle/>
          <a:p>
            <a:pPr>
              <a:buNone/>
            </a:pPr>
            <a:r>
              <a:rPr lang="it-IT" b="1" dirty="0" smtClean="0"/>
              <a:t>          </a:t>
            </a:r>
            <a:r>
              <a:rPr lang="it-IT" sz="2400" b="1" dirty="0" smtClean="0">
                <a:latin typeface="Comic Sans MS" pitchFamily="66" charset="0"/>
              </a:rPr>
              <a:t>Compito dell’umorista</a:t>
            </a:r>
          </a:p>
          <a:p>
            <a:pPr algn="just">
              <a:buNone/>
            </a:pPr>
            <a:r>
              <a:rPr lang="it-IT" sz="1600" dirty="0" smtClean="0"/>
              <a:t>       </a:t>
            </a:r>
            <a:r>
              <a:rPr lang="it-IT" sz="1800" dirty="0" smtClean="0"/>
              <a:t>&lt;&lt;(…) Nella realtà vera le azioni che mettono in rilievo un carattere si stagliano su un fondo di vicende ordinarie, di particolari comuni. Ebbene, gli scrittori, in genere, non se n’avvalgono, o poco se ne curano, come se queste vicende, questi particolari non abbiano alcun valore e siano inutili e trascurabili. Ne fa tesoro invece l’umorista. L’oro, in natura, non si trova frammisto alla terra? Ebbene, gli scrittori ordinariamente buttano via la terra e presentano l’oro in zecchini nuovi, ben colato, ben fuso, ben pesato e con la loro marca e il loro stemma ben impressi. Ma l’umorista sa che le vicende ordinarie, i particolari comuni, la materialità della vita in somma, così varia e complessa, </a:t>
            </a:r>
            <a:r>
              <a:rPr lang="it-IT" sz="1800" dirty="0" err="1" smtClean="0"/>
              <a:t>contradicono</a:t>
            </a:r>
            <a:r>
              <a:rPr lang="it-IT" sz="1800" dirty="0" smtClean="0"/>
              <a:t> poi menti </a:t>
            </a:r>
            <a:r>
              <a:rPr lang="it-IT" sz="1800" dirty="0" err="1" smtClean="0"/>
              <a:t>contrarii</a:t>
            </a:r>
            <a:r>
              <a:rPr lang="it-IT" sz="1800" dirty="0" smtClean="0"/>
              <a:t> a tutta quella logica armoniosa dei fatti e dei caratteri concepiti dagli scrittori </a:t>
            </a:r>
            <a:r>
              <a:rPr lang="it-IT" sz="1800" dirty="0" err="1" smtClean="0"/>
              <a:t>ordinarii</a:t>
            </a:r>
            <a:r>
              <a:rPr lang="it-IT" sz="1800" dirty="0" smtClean="0"/>
              <a:t>(…)&gt;&gt;</a:t>
            </a:r>
          </a:p>
          <a:p>
            <a:pPr>
              <a:buNone/>
            </a:pPr>
            <a:endParaRPr lang="it-IT" sz="1600" dirty="0">
              <a:latin typeface="Comic Sans MS" pitchFamily="66" charset="0"/>
            </a:endParaRPr>
          </a:p>
        </p:txBody>
      </p:sp>
      <p:sp>
        <p:nvSpPr>
          <p:cNvPr id="6" name="Segnaposto testo 5"/>
          <p:cNvSpPr>
            <a:spLocks noGrp="1"/>
          </p:cNvSpPr>
          <p:nvPr>
            <p:ph type="body" sz="half" idx="2"/>
          </p:nvPr>
        </p:nvSpPr>
        <p:spPr>
          <a:xfrm>
            <a:off x="285720" y="714356"/>
            <a:ext cx="3429024" cy="6143644"/>
          </a:xfrm>
        </p:spPr>
        <p:txBody>
          <a:bodyPr>
            <a:normAutofit lnSpcReduction="10000"/>
          </a:bodyPr>
          <a:lstStyle/>
          <a:p>
            <a:pPr algn="just"/>
            <a:r>
              <a:rPr lang="it-IT" sz="1600" dirty="0" smtClean="0"/>
              <a:t>Tutta la migliore produzione di Pirandello si muove all'insegna dell'umorismo con due tendenze costanti e congiunte: per un verso quella di aggredire tutte le false certezze, smascherare i luoghi comuni, gli atteggiamenti fossilizzati dall'abitudine, dall’altro una posizione di larga comprensione e benevolenza. In questo passo Pirandello illustra come, secondo lui, ci si debba accostare all’arte per coglierne il più possibile il significato e il valore. Distingue l’operato del poeta </a:t>
            </a:r>
            <a:r>
              <a:rPr lang="it-IT" sz="1600" dirty="0" err="1" smtClean="0"/>
              <a:t>epico-drammatico</a:t>
            </a:r>
            <a:r>
              <a:rPr lang="it-IT" sz="1600" dirty="0" smtClean="0"/>
              <a:t> da quello dell’umorista: gli scrittori, in genere, non tengono conto dei fatti normali e consueti, che non attirano il loro interesse. L’umorista sceglie invece di focalizzare su questi la propria attenzione. Se il poeta cerca di mostrare il personaggio coerente in ogni sua azione, l’umorista ne evidenzia anche i contrasti, le contraddizioni e le ambiguità, sapendo che questi particolari mettono in crisi la visione troppo logica della vita</a:t>
            </a:r>
            <a:r>
              <a:rPr lang="it-IT" dirty="0" smtClean="0"/>
              <a:t>.</a:t>
            </a:r>
          </a:p>
          <a:p>
            <a:endParaRPr lang="it-IT" dirty="0"/>
          </a:p>
        </p:txBody>
      </p:sp>
      <p:sp>
        <p:nvSpPr>
          <p:cNvPr id="7" name="Freccia a destra 6">
            <a:hlinkClick r:id="rId3" action="ppaction://hlinksldjump"/>
          </p:cNvPr>
          <p:cNvSpPr/>
          <p:nvPr/>
        </p:nvSpPr>
        <p:spPr>
          <a:xfrm rot="10800000">
            <a:off x="8858280" y="6572272"/>
            <a:ext cx="285720" cy="28572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8" name="Immagine 7" descr="smic_Img022_fine%201%20tratto%20e%20bivio_big2.JPG">
            <a:hlinkClick r:id="rId4" action="ppaction://hlinksldjump"/>
          </p:cNvPr>
          <p:cNvPicPr>
            <a:picLocks noChangeAspect="1"/>
          </p:cNvPicPr>
          <p:nvPr/>
        </p:nvPicPr>
        <p:blipFill>
          <a:blip r:embed="rId5" cstate="print"/>
          <a:stretch>
            <a:fillRect/>
          </a:stretch>
        </p:blipFill>
        <p:spPr>
          <a:xfrm>
            <a:off x="8429652" y="6572272"/>
            <a:ext cx="380971" cy="285728"/>
          </a:xfrm>
          <a:prstGeom prst="rect">
            <a:avLst/>
          </a:prstGeom>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0000"/>
            <a:lum/>
          </a:blip>
          <a:srcRect/>
          <a:stretch>
            <a:fillRect t="-37000" b="-37000"/>
          </a:stretch>
        </a:blipFill>
        <a:effectLst/>
      </p:bgPr>
    </p:bg>
    <p:spTree>
      <p:nvGrpSpPr>
        <p:cNvPr id="1" name=""/>
        <p:cNvGrpSpPr/>
        <p:nvPr/>
      </p:nvGrpSpPr>
      <p:grpSpPr>
        <a:xfrm>
          <a:off x="0" y="0"/>
          <a:ext cx="0" cy="0"/>
          <a:chOff x="0" y="0"/>
          <a:chExt cx="0" cy="0"/>
        </a:xfrm>
      </p:grpSpPr>
      <p:sp>
        <p:nvSpPr>
          <p:cNvPr id="5" name="Titolo 4"/>
          <p:cNvSpPr>
            <a:spLocks noGrp="1"/>
          </p:cNvSpPr>
          <p:nvPr>
            <p:ph type="title"/>
          </p:nvPr>
        </p:nvSpPr>
        <p:spPr>
          <a:xfrm>
            <a:off x="428596" y="-214338"/>
            <a:ext cx="8229600" cy="1143000"/>
          </a:xfrm>
        </p:spPr>
        <p:txBody>
          <a:bodyPr>
            <a:normAutofit/>
          </a:bodyPr>
          <a:lstStyle/>
          <a:p>
            <a:r>
              <a:rPr lang="it-IT" sz="4000" b="1" dirty="0" smtClean="0">
                <a:latin typeface="Blackadder ITC" pitchFamily="82" charset="0"/>
              </a:rPr>
              <a:t>Italo Svevo e l’uomo ”inetto”</a:t>
            </a:r>
            <a:endParaRPr lang="it-IT" sz="4000" dirty="0">
              <a:latin typeface="Blackadder ITC" pitchFamily="82" charset="0"/>
            </a:endParaRPr>
          </a:p>
        </p:txBody>
      </p:sp>
      <p:sp>
        <p:nvSpPr>
          <p:cNvPr id="6" name="Segnaposto contenuto 5"/>
          <p:cNvSpPr>
            <a:spLocks noGrp="1"/>
          </p:cNvSpPr>
          <p:nvPr>
            <p:ph idx="1"/>
          </p:nvPr>
        </p:nvSpPr>
        <p:spPr>
          <a:xfrm>
            <a:off x="0" y="642918"/>
            <a:ext cx="8786842" cy="6215082"/>
          </a:xfrm>
        </p:spPr>
        <p:txBody>
          <a:bodyPr>
            <a:noAutofit/>
          </a:bodyPr>
          <a:lstStyle/>
          <a:p>
            <a:pPr algn="just">
              <a:buNone/>
            </a:pPr>
            <a:r>
              <a:rPr lang="it-IT" sz="1800" dirty="0" smtClean="0"/>
              <a:t>       Nel panorama letterario a lui contemporaneo si distingue per una formazione da autodidatta, avvenuta in un contesto mitteleuropeo e caratterizzata da ampie ma non sistematiche letture di autori italiani e dall’attenzione alle sperimentazioni più avanzate della cultura europea, comprese le radici filosofiche e letterarie ottocentesche. I temi conduttori delle opere di Svevo sono malattia e inettitudine: l’assurdità dei rapporti sociali, la consapevolezza del fallimento, l’inadeguatezza all’esistenza, e la totale imprevedibilità degli eventi che danno così vita a quel cocktail che è la poetica </a:t>
            </a:r>
            <a:r>
              <a:rPr lang="it-IT" sz="1800" dirty="0" err="1" smtClean="0"/>
              <a:t>sveviana</a:t>
            </a:r>
            <a:r>
              <a:rPr lang="it-IT" sz="1800" dirty="0" smtClean="0"/>
              <a:t>. L’incapacità di adeguarsi alla realtà, di prendere decisioni e affrontare problemi caratterizzano la figura dell’inetto, protagonista indiscusso delle opere del nostro autore. L’insicurezza psicologica rende i personaggi di </a:t>
            </a:r>
            <a:r>
              <a:rPr lang="it-IT" sz="1800" i="1" dirty="0" smtClean="0"/>
              <a:t>Una Vita, Senilità, </a:t>
            </a:r>
            <a:r>
              <a:rPr lang="it-IT" sz="1800" dirty="0" smtClean="0"/>
              <a:t>e </a:t>
            </a:r>
            <a:r>
              <a:rPr lang="it-IT" sz="1800" i="1" dirty="0" smtClean="0"/>
              <a:t>La coscienza di Zeno </a:t>
            </a:r>
            <a:r>
              <a:rPr lang="it-IT" sz="1800" dirty="0" smtClean="0"/>
              <a:t>“incapaci di vivere” in campo amoroso, lavorativo e relazionale. Alfonso Nitti, Emilio </a:t>
            </a:r>
            <a:r>
              <a:rPr lang="it-IT" sz="1800" dirty="0" err="1" smtClean="0"/>
              <a:t>Brentani</a:t>
            </a:r>
            <a:r>
              <a:rPr lang="it-IT" sz="1800" dirty="0" smtClean="0"/>
              <a:t> e Zeno Cosini sono dunque intrappolati da una serie di perturbazioni psicologiche.  L’inettitudine ne </a:t>
            </a:r>
            <a:r>
              <a:rPr lang="it-IT" sz="1800" i="1" dirty="0" smtClean="0">
                <a:hlinkClick r:id="rId3" action="ppaction://hlinksldjump"/>
              </a:rPr>
              <a:t>La coscienza di Zeno</a:t>
            </a:r>
            <a:r>
              <a:rPr lang="it-IT" sz="1800" dirty="0" smtClean="0">
                <a:hlinkClick r:id="rId3" action="ppaction://hlinksldjump"/>
              </a:rPr>
              <a:t> </a:t>
            </a:r>
            <a:r>
              <a:rPr lang="it-IT" sz="1800" dirty="0" smtClean="0"/>
              <a:t>invece non è associata alla tragicità come nei precedenti romanzi di Svevo. Zeno è inquieto, nevrotico, ma disponibile alle trasformazioni,  a sperimentare le più varie forme dell’esistenza, ad esplorare l’affascinante  “originalità”, è un essere in divenire grazie alla sua “mancanza assoluta di uno sviluppo marcato in qualsivoglia senso”, mentre i “sani” sono cristallizzati in una forma rigida e immutabile, definitiva, perfettamente compiuti in tutte le loro parti e incapaci di evolversi ulteriormente. La morale è che la malattia di Zeno in fondo non è una condizione eccezionale e anomala, ma è forse una condizione comune e inalienabile dell’uomo e finisce per scoprire che la “salute” degli altri è anche’essa  “malattia”, e a sovvertire le nozioni di salute e malattia, di forza e debolezza. </a:t>
            </a:r>
          </a:p>
          <a:p>
            <a:pPr algn="just">
              <a:buNone/>
            </a:pPr>
            <a:endParaRPr lang="it-IT" sz="1800" dirty="0"/>
          </a:p>
        </p:txBody>
      </p:sp>
      <p:sp>
        <p:nvSpPr>
          <p:cNvPr id="7" name="Freccia a destra 6">
            <a:hlinkClick r:id="rId4" action="ppaction://hlinksldjump"/>
          </p:cNvPr>
          <p:cNvSpPr/>
          <p:nvPr/>
        </p:nvSpPr>
        <p:spPr>
          <a:xfrm rot="10800000">
            <a:off x="8501090" y="6572271"/>
            <a:ext cx="285753" cy="28572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Freccia a destra 7">
            <a:hlinkClick r:id="rId3" action="ppaction://hlinksldjump"/>
          </p:cNvPr>
          <p:cNvSpPr/>
          <p:nvPr/>
        </p:nvSpPr>
        <p:spPr>
          <a:xfrm>
            <a:off x="8858280" y="6572272"/>
            <a:ext cx="285720" cy="28572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9" name="Immagine 8" descr="smic_Img022_fine%201%20tratto%20e%20bivio_big2.JPG">
            <a:hlinkClick r:id="rId5" action="ppaction://hlinksldjump"/>
          </p:cNvPr>
          <p:cNvPicPr>
            <a:picLocks noChangeAspect="1"/>
          </p:cNvPicPr>
          <p:nvPr/>
        </p:nvPicPr>
        <p:blipFill>
          <a:blip r:embed="rId6" cstate="print"/>
          <a:stretch>
            <a:fillRect/>
          </a:stretch>
        </p:blipFill>
        <p:spPr>
          <a:xfrm>
            <a:off x="8096274" y="6572272"/>
            <a:ext cx="380971" cy="285728"/>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0000"/>
            <a:lum/>
          </a:blip>
          <a:srcRect/>
          <a:stretch>
            <a:fillRect l="-16000" r="-16000"/>
          </a:stretch>
        </a:blipFill>
        <a:effectLst/>
      </p:bgPr>
    </p:bg>
    <p:spTree>
      <p:nvGrpSpPr>
        <p:cNvPr id="1" name=""/>
        <p:cNvGrpSpPr/>
        <p:nvPr/>
      </p:nvGrpSpPr>
      <p:grpSpPr>
        <a:xfrm>
          <a:off x="0" y="0"/>
          <a:ext cx="0" cy="0"/>
          <a:chOff x="0" y="0"/>
          <a:chExt cx="0" cy="0"/>
        </a:xfrm>
      </p:grpSpPr>
      <p:sp>
        <p:nvSpPr>
          <p:cNvPr id="4" name="Titolo 3"/>
          <p:cNvSpPr>
            <a:spLocks noGrp="1"/>
          </p:cNvSpPr>
          <p:nvPr>
            <p:ph type="title"/>
          </p:nvPr>
        </p:nvSpPr>
        <p:spPr>
          <a:xfrm>
            <a:off x="428596" y="-142900"/>
            <a:ext cx="3008313" cy="1162050"/>
          </a:xfrm>
        </p:spPr>
        <p:txBody>
          <a:bodyPr/>
          <a:lstStyle/>
          <a:p>
            <a:r>
              <a:rPr lang="it-IT" dirty="0" smtClean="0">
                <a:latin typeface="Century Gothic" pitchFamily="34" charset="0"/>
              </a:rPr>
              <a:t>La coscienza di Zeno </a:t>
            </a:r>
            <a:r>
              <a:rPr lang="it-IT" b="0" dirty="0" smtClean="0">
                <a:latin typeface="Century Gothic" pitchFamily="34" charset="0"/>
              </a:rPr>
              <a:t>Capitolo V ‘’La storia del mio matrimonio’’</a:t>
            </a:r>
            <a:endParaRPr lang="it-IT" b="0" dirty="0">
              <a:latin typeface="Century Gothic" pitchFamily="34" charset="0"/>
            </a:endParaRPr>
          </a:p>
        </p:txBody>
      </p:sp>
      <p:sp>
        <p:nvSpPr>
          <p:cNvPr id="5" name="Segnaposto contenuto 4"/>
          <p:cNvSpPr>
            <a:spLocks noGrp="1"/>
          </p:cNvSpPr>
          <p:nvPr>
            <p:ph idx="1"/>
          </p:nvPr>
        </p:nvSpPr>
        <p:spPr/>
        <p:txBody>
          <a:bodyPr>
            <a:normAutofit fontScale="92500" lnSpcReduction="10000"/>
          </a:bodyPr>
          <a:lstStyle/>
          <a:p>
            <a:pPr>
              <a:buNone/>
            </a:pPr>
            <a:r>
              <a:rPr lang="it-IT" sz="2400" dirty="0" smtClean="0">
                <a:latin typeface="Century Gothic" pitchFamily="34" charset="0"/>
              </a:rPr>
              <a:t>    Una domanda di matrimonio</a:t>
            </a:r>
          </a:p>
          <a:p>
            <a:pPr>
              <a:buNone/>
            </a:pPr>
            <a:endParaRPr lang="it-IT" sz="2400" dirty="0" smtClean="0"/>
          </a:p>
          <a:p>
            <a:pPr>
              <a:buNone/>
            </a:pPr>
            <a:r>
              <a:rPr lang="it-IT" sz="2400" dirty="0" smtClean="0"/>
              <a:t>(1) </a:t>
            </a:r>
            <a:r>
              <a:rPr lang="it-IT" sz="2400" i="1" dirty="0" smtClean="0"/>
              <a:t>&lt;&lt;(…) La risposta era veramente rude. Io dovevo sposare lei e lei me, ed io non domandavo quello ch’essa pensasse né pensavo potrebbe toccarmi di essere costretto di dare delle spiegazioni. Se non facevo altro che quello che tutti volevano.(…)&gt;&gt;. </a:t>
            </a:r>
            <a:endParaRPr lang="it-IT" sz="2400" dirty="0" smtClean="0"/>
          </a:p>
          <a:p>
            <a:pPr>
              <a:buNone/>
            </a:pPr>
            <a:r>
              <a:rPr lang="it-IT" sz="2400" i="1" dirty="0" smtClean="0"/>
              <a:t>(2) &lt;&lt;(…) Mi porse la mano paffutella ch’io quasi istintivamente baciai. Evidentemente non c’era più la possibilità di fare altrimenti. Devo poi confessare che in quel momento fui pervaso da una soddisfazione che m’allargò il petto. Non avevo più da risolvere niente, perché tutto era risolto. Questa era la vera chiarezza.&gt;&gt; </a:t>
            </a:r>
            <a:endParaRPr lang="it-IT" sz="2400" dirty="0" smtClean="0"/>
          </a:p>
          <a:p>
            <a:pPr>
              <a:buNone/>
            </a:pPr>
            <a:endParaRPr lang="it-IT" sz="2400" dirty="0" smtClean="0">
              <a:latin typeface="Century Gothic" pitchFamily="34" charset="0"/>
            </a:endParaRPr>
          </a:p>
        </p:txBody>
      </p:sp>
      <p:sp>
        <p:nvSpPr>
          <p:cNvPr id="6" name="Segnaposto testo 5"/>
          <p:cNvSpPr>
            <a:spLocks noGrp="1"/>
          </p:cNvSpPr>
          <p:nvPr>
            <p:ph type="body" sz="half" idx="2"/>
          </p:nvPr>
        </p:nvSpPr>
        <p:spPr>
          <a:xfrm>
            <a:off x="214282" y="1000108"/>
            <a:ext cx="3357586" cy="6143668"/>
          </a:xfrm>
        </p:spPr>
        <p:txBody>
          <a:bodyPr>
            <a:normAutofit lnSpcReduction="10000"/>
          </a:bodyPr>
          <a:lstStyle/>
          <a:p>
            <a:pPr algn="just"/>
            <a:r>
              <a:rPr lang="it-IT" sz="1600" dirty="0" smtClean="0"/>
              <a:t>Dopo la seduta spiritica il protagonista avanza una triplice domanda di matrimonio, prima ad Ada, poi alla dotta Alberta e infine, come estremo ripiego, alla povera Augusta. A costei, con apparente franchezza, ma in realtà con profonda ipocrisia, Zeno affida la decisione che cambierà la sua vita, evitando di assumersi delle responsabilità in prima persona. In questi due passi, Zeno dimostra la sua incapacità di prendere decisioni, tipica dell’inetto, ed è costretto a lasciarsi guidare dal desiderio degli altri: nel primo passo Zeno dimostra come non fosse responsabile delle sue azioni, chiedendo la mano ad Augusta e si lasciasse, appunto, trasportare dalle volontà altrui, ma nel secondo passo, quando ormai Augusta porge la mano a Zeno, costui si rende conto che non c’era più possibilità di cambiare idea, sollevato dal fatto che non aveva neanche più niente da risolvere, perché tutto era stato risolto, con un chiaro epilogo dei fatti.</a:t>
            </a:r>
          </a:p>
          <a:p>
            <a:endParaRPr lang="it-IT" dirty="0"/>
          </a:p>
        </p:txBody>
      </p:sp>
      <p:sp>
        <p:nvSpPr>
          <p:cNvPr id="7" name="Freccia a destra 6">
            <a:hlinkClick r:id="rId3" action="ppaction://hlinksldjump"/>
          </p:cNvPr>
          <p:cNvSpPr/>
          <p:nvPr/>
        </p:nvSpPr>
        <p:spPr>
          <a:xfrm rot="10800000">
            <a:off x="8858280" y="6572272"/>
            <a:ext cx="285720" cy="28572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9" name="Immagine 8" descr="smic_Img022_fine%201%20tratto%20e%20bivio_big2.JPG">
            <a:hlinkClick r:id="rId4" action="ppaction://hlinksldjump"/>
          </p:cNvPr>
          <p:cNvPicPr>
            <a:picLocks noChangeAspect="1"/>
          </p:cNvPicPr>
          <p:nvPr/>
        </p:nvPicPr>
        <p:blipFill>
          <a:blip r:embed="rId5" cstate="print"/>
          <a:stretch>
            <a:fillRect/>
          </a:stretch>
        </p:blipFill>
        <p:spPr>
          <a:xfrm>
            <a:off x="8429652" y="6572272"/>
            <a:ext cx="380971" cy="285728"/>
          </a:xfrm>
          <a:prstGeom prst="rect">
            <a:avLst/>
          </a:prstGeom>
        </p:spPr>
      </p:pic>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3935</TotalTime>
  <Words>7887</Words>
  <Application>Microsoft Office PowerPoint</Application>
  <PresentationFormat>Presentazione su schermo (4:3)</PresentationFormat>
  <Paragraphs>218</Paragraphs>
  <Slides>40</Slides>
  <Notes>4</Notes>
  <HiddenSlides>0</HiddenSlides>
  <MMClips>0</MMClips>
  <ScaleCrop>false</ScaleCrop>
  <HeadingPairs>
    <vt:vector size="4" baseType="variant">
      <vt:variant>
        <vt:lpstr>Tema</vt:lpstr>
      </vt:variant>
      <vt:variant>
        <vt:i4>1</vt:i4>
      </vt:variant>
      <vt:variant>
        <vt:lpstr>Titoli diapositive</vt:lpstr>
      </vt:variant>
      <vt:variant>
        <vt:i4>40</vt:i4>
      </vt:variant>
    </vt:vector>
  </HeadingPairs>
  <TitlesOfParts>
    <vt:vector size="41" baseType="lpstr">
      <vt:lpstr>Tema di Office</vt:lpstr>
      <vt:lpstr>Diapositiva 1</vt:lpstr>
      <vt:lpstr>Premessa</vt:lpstr>
      <vt:lpstr>Diapositiva 3</vt:lpstr>
      <vt:lpstr>La scrittura romanzesca dinanzi alla crisi dell’uomo moderno </vt:lpstr>
      <vt:lpstr>Diapositiva 5</vt:lpstr>
      <vt:lpstr>Luigi Pirandello e l’”umorismo”</vt:lpstr>
      <vt:lpstr>L’umorismo </vt:lpstr>
      <vt:lpstr>Italo Svevo e l’uomo ”inetto”</vt:lpstr>
      <vt:lpstr>La coscienza di Zeno Capitolo V ‘’La storia del mio matrimonio’’</vt:lpstr>
      <vt:lpstr> La politica sociale del governo Giolitti</vt:lpstr>
      <vt:lpstr>Diapositiva 11</vt:lpstr>
      <vt:lpstr>Le scelte di politica interna di Giolitti</vt:lpstr>
      <vt:lpstr>La politica estera di Giolitti</vt:lpstr>
      <vt:lpstr>Diapositiva 14</vt:lpstr>
      <vt:lpstr>Propagazione agamica </vt:lpstr>
      <vt:lpstr>Dalla produzione del legno per talee di portainnesti alla riuscita dell’innesto</vt:lpstr>
      <vt:lpstr>Diapositiva 17</vt:lpstr>
      <vt:lpstr>Scelta dei prodotti contro i principali funghi</vt:lpstr>
      <vt:lpstr>Diapositiva 19</vt:lpstr>
      <vt:lpstr>Tecniche di lotta contro il principale insetto e batterio</vt:lpstr>
      <vt:lpstr>Diapositiva 21</vt:lpstr>
      <vt:lpstr>Tecniche di vinificazione</vt:lpstr>
      <vt:lpstr>Diapositiva 23</vt:lpstr>
      <vt:lpstr>Vinificazione con macerazione delle vinacce o  in ’’rosso’’</vt:lpstr>
      <vt:lpstr>Diapositiva 25</vt:lpstr>
      <vt:lpstr> Tecniche di dispersione delle vinacce</vt:lpstr>
      <vt:lpstr>Wine making - Vinificazione</vt:lpstr>
      <vt:lpstr>Individuazione del riproduttore </vt:lpstr>
      <vt:lpstr>Diapositiva 29</vt:lpstr>
      <vt:lpstr>Valutazione fenotipica, funzionale e genotipica</vt:lpstr>
      <vt:lpstr>I ’’test’’ di valutazione</vt:lpstr>
      <vt:lpstr>Diapositiva 32</vt:lpstr>
      <vt:lpstr>Generalità</vt:lpstr>
      <vt:lpstr>Diapositiva 34</vt:lpstr>
      <vt:lpstr>Servitù di metanodotto coattivo</vt:lpstr>
      <vt:lpstr>Diapositiva 36</vt:lpstr>
      <vt:lpstr>Formulazione del problema e acquisizione dei dati</vt:lpstr>
      <vt:lpstr>Diapositiva 38</vt:lpstr>
      <vt:lpstr>Problemi di scelta in condizioni di certezza</vt:lpstr>
      <vt:lpstr>Un’azienda dolciaria, per la produzione di un particolare tipo di biscotti, sostiene un costo fisso mensile pari a € 5.000 e un costo variabile di € 5 per ogni chilogrammo di biscotti, inoltre è previsto un costo supplementare, stimato uguale allo 0,0015% del quadrato dei chilogrammi prodotti, per la manutenzione degli impianti di produzione. Determinare quanti chilogrammi di biscotti deve produrre l’azienda per non essere in perdita  e quanti per realizzare il massimo utile, sapendo che il prodotto viene rivenduto a € 9 il chilogrammo.</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Stefania</dc:creator>
  <cp:lastModifiedBy>Stefania</cp:lastModifiedBy>
  <cp:revision>495</cp:revision>
  <dcterms:created xsi:type="dcterms:W3CDTF">2008-04-22T15:26:53Z</dcterms:created>
  <dcterms:modified xsi:type="dcterms:W3CDTF">2008-06-25T13:31:46Z</dcterms:modified>
</cp:coreProperties>
</file>