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8" r:id="rId2"/>
    <p:sldId id="256" r:id="rId3"/>
    <p:sldId id="257" r:id="rId4"/>
    <p:sldId id="258" r:id="rId5"/>
    <p:sldId id="261" r:id="rId6"/>
    <p:sldId id="273" r:id="rId7"/>
    <p:sldId id="262" r:id="rId8"/>
    <p:sldId id="259" r:id="rId9"/>
    <p:sldId id="263" r:id="rId10"/>
    <p:sldId id="264" r:id="rId11"/>
    <p:sldId id="272" r:id="rId12"/>
    <p:sldId id="260" r:id="rId13"/>
    <p:sldId id="269" r:id="rId14"/>
    <p:sldId id="265" r:id="rId15"/>
    <p:sldId id="271" r:id="rId16"/>
    <p:sldId id="274" r:id="rId17"/>
    <p:sldId id="270" r:id="rId18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4DED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52D216-7005-4246-BEC4-1F701ADCEF3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C4D498CC-14F6-4B56-BDC2-2ED0C4071EC7}">
      <dgm:prSet phldrT="[Testo]"/>
      <dgm:spPr/>
      <dgm:t>
        <a:bodyPr/>
        <a:lstStyle/>
        <a:p>
          <a:r>
            <a:rPr lang="it-IT" smtClean="0"/>
            <a:t>Solare termico</a:t>
          </a:r>
          <a:endParaRPr lang="it-IT"/>
        </a:p>
      </dgm:t>
    </dgm:pt>
    <dgm:pt modelId="{584E2F58-5B7B-418E-9B33-EA9AB149F92A}" type="parTrans" cxnId="{FCA1DF84-27CC-47DA-917D-E7BD13716F5C}">
      <dgm:prSet/>
      <dgm:spPr/>
      <dgm:t>
        <a:bodyPr/>
        <a:lstStyle/>
        <a:p>
          <a:endParaRPr lang="it-IT"/>
        </a:p>
      </dgm:t>
    </dgm:pt>
    <dgm:pt modelId="{DC90203A-CA1C-4310-AFB7-9B594189A5A2}" type="sibTrans" cxnId="{FCA1DF84-27CC-47DA-917D-E7BD13716F5C}">
      <dgm:prSet/>
      <dgm:spPr/>
      <dgm:t>
        <a:bodyPr/>
        <a:lstStyle/>
        <a:p>
          <a:endParaRPr lang="it-IT"/>
        </a:p>
      </dgm:t>
    </dgm:pt>
    <dgm:pt modelId="{D4C1DCA1-3D94-4F1D-8936-89D6FDD32791}">
      <dgm:prSet phldrT="[Testo]"/>
      <dgm:spPr/>
      <dgm:t>
        <a:bodyPr/>
        <a:lstStyle/>
        <a:p>
          <a:r>
            <a:rPr lang="it-IT" smtClean="0"/>
            <a:t>Solare fotovoltaico</a:t>
          </a:r>
          <a:endParaRPr lang="it-IT"/>
        </a:p>
      </dgm:t>
    </dgm:pt>
    <dgm:pt modelId="{0558A67A-E03D-47E0-9095-A6444FF8F8A9}" type="parTrans" cxnId="{35C3CAC1-A14B-4573-9850-DD995ABC4FE4}">
      <dgm:prSet/>
      <dgm:spPr/>
      <dgm:t>
        <a:bodyPr/>
        <a:lstStyle/>
        <a:p>
          <a:endParaRPr lang="it-IT"/>
        </a:p>
      </dgm:t>
    </dgm:pt>
    <dgm:pt modelId="{FECAFAC0-E0A2-4DC8-9CD0-AED940B5462A}" type="sibTrans" cxnId="{35C3CAC1-A14B-4573-9850-DD995ABC4FE4}">
      <dgm:prSet/>
      <dgm:spPr/>
      <dgm:t>
        <a:bodyPr/>
        <a:lstStyle/>
        <a:p>
          <a:endParaRPr lang="it-IT"/>
        </a:p>
      </dgm:t>
    </dgm:pt>
    <dgm:pt modelId="{DEAF62EE-0394-4F50-8867-470EA18CB7EE}">
      <dgm:prSet phldrT="[Testo]"/>
      <dgm:spPr/>
      <dgm:t>
        <a:bodyPr/>
        <a:lstStyle/>
        <a:p>
          <a:r>
            <a:rPr lang="it-IT" smtClean="0"/>
            <a:t>Solare termodinamico</a:t>
          </a:r>
          <a:endParaRPr lang="it-IT"/>
        </a:p>
      </dgm:t>
    </dgm:pt>
    <dgm:pt modelId="{5A36131C-2361-47DC-A44B-E8CDEEC01C30}" type="parTrans" cxnId="{09AE365F-C3EC-486E-A793-2BC390C5F358}">
      <dgm:prSet/>
      <dgm:spPr/>
      <dgm:t>
        <a:bodyPr/>
        <a:lstStyle/>
        <a:p>
          <a:endParaRPr lang="it-IT"/>
        </a:p>
      </dgm:t>
    </dgm:pt>
    <dgm:pt modelId="{FED1F4E1-C4B7-45E3-8B53-6EBA76307BA2}" type="sibTrans" cxnId="{09AE365F-C3EC-486E-A793-2BC390C5F358}">
      <dgm:prSet/>
      <dgm:spPr/>
      <dgm:t>
        <a:bodyPr/>
        <a:lstStyle/>
        <a:p>
          <a:endParaRPr lang="it-IT"/>
        </a:p>
      </dgm:t>
    </dgm:pt>
    <dgm:pt modelId="{100518AC-EC18-4C96-B582-C64E00BC4722}" type="pres">
      <dgm:prSet presAssocID="{D852D216-7005-4246-BEC4-1F701ADCEF31}" presName="arrowDiagram" presStyleCnt="0">
        <dgm:presLayoutVars>
          <dgm:chMax val="5"/>
          <dgm:dir/>
          <dgm:resizeHandles val="exact"/>
        </dgm:presLayoutVars>
      </dgm:prSet>
      <dgm:spPr/>
    </dgm:pt>
    <dgm:pt modelId="{A7AEE081-0AA0-4E2D-9197-54A0744EA045}" type="pres">
      <dgm:prSet presAssocID="{D852D216-7005-4246-BEC4-1F701ADCEF31}" presName="arrow" presStyleLbl="bgShp" presStyleIdx="0" presStyleCnt="1"/>
      <dgm:spPr/>
    </dgm:pt>
    <dgm:pt modelId="{6C7A4AA3-A5F3-49AB-B832-D4ECE7CF3009}" type="pres">
      <dgm:prSet presAssocID="{D852D216-7005-4246-BEC4-1F701ADCEF31}" presName="arrowDiagram3" presStyleCnt="0"/>
      <dgm:spPr/>
    </dgm:pt>
    <dgm:pt modelId="{B263FEAE-E52C-4120-A28C-F0C91D4E7A22}" type="pres">
      <dgm:prSet presAssocID="{C4D498CC-14F6-4B56-BDC2-2ED0C4071EC7}" presName="bullet3a" presStyleLbl="node1" presStyleIdx="0" presStyleCnt="3"/>
      <dgm:spPr/>
    </dgm:pt>
    <dgm:pt modelId="{92ED79CB-0727-4BFB-9CB9-A23F1A477E38}" type="pres">
      <dgm:prSet presAssocID="{C4D498CC-14F6-4B56-BDC2-2ED0C4071EC7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73BC05-0826-4FC7-9D6B-D754F48821BD}" type="pres">
      <dgm:prSet presAssocID="{D4C1DCA1-3D94-4F1D-8936-89D6FDD32791}" presName="bullet3b" presStyleLbl="node1" presStyleIdx="1" presStyleCnt="3"/>
      <dgm:spPr/>
    </dgm:pt>
    <dgm:pt modelId="{E1E986D0-3F86-4D2F-A88A-219ED9281D56}" type="pres">
      <dgm:prSet presAssocID="{D4C1DCA1-3D94-4F1D-8936-89D6FDD32791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10689B-1C9A-4AEE-A3C4-52C7893523B8}" type="pres">
      <dgm:prSet presAssocID="{DEAF62EE-0394-4F50-8867-470EA18CB7EE}" presName="bullet3c" presStyleLbl="node1" presStyleIdx="2" presStyleCnt="3"/>
      <dgm:spPr/>
    </dgm:pt>
    <dgm:pt modelId="{23CBD947-985A-4C3D-8AFC-81F1C2F9E3C2}" type="pres">
      <dgm:prSet presAssocID="{DEAF62EE-0394-4F50-8867-470EA18CB7EE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5C3CAC1-A14B-4573-9850-DD995ABC4FE4}" srcId="{D852D216-7005-4246-BEC4-1F701ADCEF31}" destId="{D4C1DCA1-3D94-4F1D-8936-89D6FDD32791}" srcOrd="1" destOrd="0" parTransId="{0558A67A-E03D-47E0-9095-A6444FF8F8A9}" sibTransId="{FECAFAC0-E0A2-4DC8-9CD0-AED940B5462A}"/>
    <dgm:cxn modelId="{93FEF71C-8DD0-471C-8496-96677559FB94}" type="presOf" srcId="{DEAF62EE-0394-4F50-8867-470EA18CB7EE}" destId="{23CBD947-985A-4C3D-8AFC-81F1C2F9E3C2}" srcOrd="0" destOrd="0" presId="urn:microsoft.com/office/officeart/2005/8/layout/arrow2"/>
    <dgm:cxn modelId="{52C701D6-EAF3-49BB-9BC3-CF47DFAE3AF4}" type="presOf" srcId="{C4D498CC-14F6-4B56-BDC2-2ED0C4071EC7}" destId="{92ED79CB-0727-4BFB-9CB9-A23F1A477E38}" srcOrd="0" destOrd="0" presId="urn:microsoft.com/office/officeart/2005/8/layout/arrow2"/>
    <dgm:cxn modelId="{2FA5FC01-591D-47B8-B60F-852D3EDF1922}" type="presOf" srcId="{D852D216-7005-4246-BEC4-1F701ADCEF31}" destId="{100518AC-EC18-4C96-B582-C64E00BC4722}" srcOrd="0" destOrd="0" presId="urn:microsoft.com/office/officeart/2005/8/layout/arrow2"/>
    <dgm:cxn modelId="{FCA1DF84-27CC-47DA-917D-E7BD13716F5C}" srcId="{D852D216-7005-4246-BEC4-1F701ADCEF31}" destId="{C4D498CC-14F6-4B56-BDC2-2ED0C4071EC7}" srcOrd="0" destOrd="0" parTransId="{584E2F58-5B7B-418E-9B33-EA9AB149F92A}" sibTransId="{DC90203A-CA1C-4310-AFB7-9B594189A5A2}"/>
    <dgm:cxn modelId="{6DDA7BEE-06E6-4B42-8DEE-A9A2B842EAA1}" type="presOf" srcId="{D4C1DCA1-3D94-4F1D-8936-89D6FDD32791}" destId="{E1E986D0-3F86-4D2F-A88A-219ED9281D56}" srcOrd="0" destOrd="0" presId="urn:microsoft.com/office/officeart/2005/8/layout/arrow2"/>
    <dgm:cxn modelId="{09AE365F-C3EC-486E-A793-2BC390C5F358}" srcId="{D852D216-7005-4246-BEC4-1F701ADCEF31}" destId="{DEAF62EE-0394-4F50-8867-470EA18CB7EE}" srcOrd="2" destOrd="0" parTransId="{5A36131C-2361-47DC-A44B-E8CDEEC01C30}" sibTransId="{FED1F4E1-C4B7-45E3-8B53-6EBA76307BA2}"/>
    <dgm:cxn modelId="{D2E8EA00-2D5C-402D-962E-6CF917E316EB}" type="presParOf" srcId="{100518AC-EC18-4C96-B582-C64E00BC4722}" destId="{A7AEE081-0AA0-4E2D-9197-54A0744EA045}" srcOrd="0" destOrd="0" presId="urn:microsoft.com/office/officeart/2005/8/layout/arrow2"/>
    <dgm:cxn modelId="{10DE0609-7AA8-4A7E-ADBE-8B52068B1A40}" type="presParOf" srcId="{100518AC-EC18-4C96-B582-C64E00BC4722}" destId="{6C7A4AA3-A5F3-49AB-B832-D4ECE7CF3009}" srcOrd="1" destOrd="0" presId="urn:microsoft.com/office/officeart/2005/8/layout/arrow2"/>
    <dgm:cxn modelId="{28E31C5D-7D9C-44F5-BEE7-F27296AC4E4E}" type="presParOf" srcId="{6C7A4AA3-A5F3-49AB-B832-D4ECE7CF3009}" destId="{B263FEAE-E52C-4120-A28C-F0C91D4E7A22}" srcOrd="0" destOrd="0" presId="urn:microsoft.com/office/officeart/2005/8/layout/arrow2"/>
    <dgm:cxn modelId="{B5B91E06-590C-4D86-B5DE-B66BE3BA3758}" type="presParOf" srcId="{6C7A4AA3-A5F3-49AB-B832-D4ECE7CF3009}" destId="{92ED79CB-0727-4BFB-9CB9-A23F1A477E38}" srcOrd="1" destOrd="0" presId="urn:microsoft.com/office/officeart/2005/8/layout/arrow2"/>
    <dgm:cxn modelId="{516E2D0C-3845-410C-9DB9-7A61595F7088}" type="presParOf" srcId="{6C7A4AA3-A5F3-49AB-B832-D4ECE7CF3009}" destId="{EE73BC05-0826-4FC7-9D6B-D754F48821BD}" srcOrd="2" destOrd="0" presId="urn:microsoft.com/office/officeart/2005/8/layout/arrow2"/>
    <dgm:cxn modelId="{D05522B4-260D-4527-8422-925DAAAE7607}" type="presParOf" srcId="{6C7A4AA3-A5F3-49AB-B832-D4ECE7CF3009}" destId="{E1E986D0-3F86-4D2F-A88A-219ED9281D56}" srcOrd="3" destOrd="0" presId="urn:microsoft.com/office/officeart/2005/8/layout/arrow2"/>
    <dgm:cxn modelId="{EC9271A7-4F36-4503-8B46-707BC2301A96}" type="presParOf" srcId="{6C7A4AA3-A5F3-49AB-B832-D4ECE7CF3009}" destId="{8E10689B-1C9A-4AEE-A3C4-52C7893523B8}" srcOrd="4" destOrd="0" presId="urn:microsoft.com/office/officeart/2005/8/layout/arrow2"/>
    <dgm:cxn modelId="{BA658EE8-EABA-43C2-BB4E-0FE4569C2BBD}" type="presParOf" srcId="{6C7A4AA3-A5F3-49AB-B832-D4ECE7CF3009}" destId="{23CBD947-985A-4C3D-8AFC-81F1C2F9E3C2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AEE081-0AA0-4E2D-9197-54A0744EA045}">
      <dsp:nvSpPr>
        <dsp:cNvPr id="0" name=""/>
        <dsp:cNvSpPr/>
      </dsp:nvSpPr>
      <dsp:spPr>
        <a:xfrm>
          <a:off x="0" y="56753"/>
          <a:ext cx="7499350" cy="468709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63FEAE-E52C-4120-A28C-F0C91D4E7A22}">
      <dsp:nvSpPr>
        <dsp:cNvPr id="0" name=""/>
        <dsp:cNvSpPr/>
      </dsp:nvSpPr>
      <dsp:spPr>
        <a:xfrm>
          <a:off x="952417" y="3291785"/>
          <a:ext cx="194983" cy="1949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ED79CB-0727-4BFB-9CB9-A23F1A477E38}">
      <dsp:nvSpPr>
        <dsp:cNvPr id="0" name=""/>
        <dsp:cNvSpPr/>
      </dsp:nvSpPr>
      <dsp:spPr>
        <a:xfrm>
          <a:off x="1049909" y="3389276"/>
          <a:ext cx="1747348" cy="1354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318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smtClean="0"/>
            <a:t>Solare termico</a:t>
          </a:r>
          <a:endParaRPr lang="it-IT" sz="1900" kern="1200"/>
        </a:p>
      </dsp:txBody>
      <dsp:txXfrm>
        <a:off x="1049909" y="3389276"/>
        <a:ext cx="1747348" cy="1354570"/>
      </dsp:txXfrm>
    </dsp:sp>
    <dsp:sp modelId="{EE73BC05-0826-4FC7-9D6B-D754F48821BD}">
      <dsp:nvSpPr>
        <dsp:cNvPr id="0" name=""/>
        <dsp:cNvSpPr/>
      </dsp:nvSpPr>
      <dsp:spPr>
        <a:xfrm>
          <a:off x="2673518" y="2017833"/>
          <a:ext cx="352469" cy="35246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E986D0-3F86-4D2F-A88A-219ED9281D56}">
      <dsp:nvSpPr>
        <dsp:cNvPr id="0" name=""/>
        <dsp:cNvSpPr/>
      </dsp:nvSpPr>
      <dsp:spPr>
        <a:xfrm>
          <a:off x="2849753" y="2194067"/>
          <a:ext cx="1799844" cy="25497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766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smtClean="0"/>
            <a:t>Solare fotovoltaico</a:t>
          </a:r>
          <a:endParaRPr lang="it-IT" sz="1900" kern="1200"/>
        </a:p>
      </dsp:txBody>
      <dsp:txXfrm>
        <a:off x="2849753" y="2194067"/>
        <a:ext cx="1799844" cy="2549778"/>
      </dsp:txXfrm>
    </dsp:sp>
    <dsp:sp modelId="{8E10689B-1C9A-4AEE-A3C4-52C7893523B8}">
      <dsp:nvSpPr>
        <dsp:cNvPr id="0" name=""/>
        <dsp:cNvSpPr/>
      </dsp:nvSpPr>
      <dsp:spPr>
        <a:xfrm>
          <a:off x="4743338" y="1242587"/>
          <a:ext cx="487457" cy="4874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CBD947-985A-4C3D-8AFC-81F1C2F9E3C2}">
      <dsp:nvSpPr>
        <dsp:cNvPr id="0" name=""/>
        <dsp:cNvSpPr/>
      </dsp:nvSpPr>
      <dsp:spPr>
        <a:xfrm>
          <a:off x="4987067" y="1486316"/>
          <a:ext cx="1799844" cy="3257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294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smtClean="0"/>
            <a:t>Solare termodinamico</a:t>
          </a:r>
          <a:endParaRPr lang="it-IT" sz="1900" kern="1200"/>
        </a:p>
      </dsp:txBody>
      <dsp:txXfrm>
        <a:off x="4987067" y="1486316"/>
        <a:ext cx="1799844" cy="32575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Ovale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Tito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22" name="Sottotito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6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41FEEC-6892-4B66-84A4-F7ABD5211CF7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7" name="Segnaposto piè di pagina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8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974D8E-C0E1-4B58-95DC-5E6B24ABF96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683E1-28BB-4192-AE16-A3AF7FD4F350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5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8A70F-C71D-489E-9FD9-25AE1EBAC40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18014-B5B5-4F59-9D5A-2E0FD1DC473A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5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F1670-FB85-413F-8CF2-D2AA9A9BD77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2C649-A0F9-4976-B520-341C2B172063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5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6DA68-DC04-4148-8384-96D6DCB9B6F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ttangolo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Ovale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Ovale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A6E1EE-6D7B-4B9C-AC0E-8ECB44A2E992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9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10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23A85E-12CF-4904-AF6E-E0153E5C475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33D99-88CA-4755-8B52-385DEA500ED8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6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A48A4-D109-4B78-89B4-E453A7BC365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6FFA8C-99D3-44C0-AAFF-647A799817D0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BDAE36-F6C4-4037-8A40-A51058EE4AD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82E34-BDB2-43E7-B6D9-4F29F01FF8D1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4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C96E0-3994-470F-9884-9F781577C21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Rettangolo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29B3E4-1EAA-4955-9213-22B425833004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5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1D4851-28D1-4ABF-B621-7B7D0694CAD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0E3877-007D-40F0-A08D-68C47282E62B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AE8B33-5882-4C10-AD60-450A4317C1D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Elaborazione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Elaborazione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511057-DD60-4C84-A86E-2C367F7CE871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9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10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5CBB42-DCE4-47E4-AED8-70A2980AD1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orta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vale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Anello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ttangolo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Segnaposto titolo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033" name="Segnaposto testo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24" name="Segnaposto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EB697ADD-036A-435E-81D4-84AA5D2E90DD}" type="datetimeFigureOut">
              <a:rPr lang="it-IT"/>
              <a:pPr>
                <a:defRPr/>
              </a:pPr>
              <a:t>11/07/2009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C72EBC9E-0191-4D5C-8E6E-0123D0FA640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sp>
        <p:nvSpPr>
          <p:cNvPr id="15" name="Rettangolo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4" r:id="rId2"/>
    <p:sldLayoutId id="2147483780" r:id="rId3"/>
    <p:sldLayoutId id="2147483775" r:id="rId4"/>
    <p:sldLayoutId id="2147483781" r:id="rId5"/>
    <p:sldLayoutId id="2147483776" r:id="rId6"/>
    <p:sldLayoutId id="2147483782" r:id="rId7"/>
    <p:sldLayoutId id="2147483783" r:id="rId8"/>
    <p:sldLayoutId id="2147483784" r:id="rId9"/>
    <p:sldLayoutId id="2147483777" r:id="rId10"/>
    <p:sldLayoutId id="2147483778" r:id="rId11"/>
  </p:sldLayoutIdLst>
  <p:transition spd="med">
    <p:fade thruBlk="1"/>
  </p:transition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unto-informatico.it/2104204/PI/News/ibm-ricicla-suoi-wafer.aspx" TargetMode="External"/><Relationship Id="rId7" Type="http://schemas.openxmlformats.org/officeDocument/2006/relationships/hyperlink" Target="http://punto-informatico.it/2601711/PI/News/spazio-ultima-frontiera-delle-energie-rinnovabili.aspx" TargetMode="External"/><Relationship Id="rId2" Type="http://schemas.openxmlformats.org/officeDocument/2006/relationships/hyperlink" Target="http://www.socialfunds.com/news/article.cgi/263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ohs.gov.uk/" TargetMode="External"/><Relationship Id="rId5" Type="http://schemas.openxmlformats.org/officeDocument/2006/relationships/hyperlink" Target="http://www.samsung.com/my/news/newsRead.do?news_seq=13368&amp;gltype=globalnews" TargetMode="External"/><Relationship Id="rId4" Type="http://schemas.openxmlformats.org/officeDocument/2006/relationships/hyperlink" Target="http://www.ingegneria-elettronica.com/normative/guida_elettrotecnica_norme_cei_letteraG.htm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pubblica.it/2007/03/sezioni/ambiente/energie-pulite/rubbia-solare/rubbia-solare.html" TargetMode="External"/><Relationship Id="rId2" Type="http://schemas.openxmlformats.org/officeDocument/2006/relationships/hyperlink" Target="http://www.dailytech.com/New+Near+Perfect+Solar+Design+Could+Change+Entire+Industry/article13357.htm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tep\Desktop\Nuova%20cartella%20(2)\videoplayback.avi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://www.liceocaminiti.it/principale/images/mi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785794"/>
            <a:ext cx="4000528" cy="3789390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2214546" y="5072074"/>
            <a:ext cx="61436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600" dirty="0">
                <a:latin typeface="Edwardian Script ITC" pitchFamily="66" charset="0"/>
              </a:rPr>
              <a:t>T</a:t>
            </a:r>
            <a:r>
              <a:rPr lang="it-IT" sz="6600" dirty="0" smtClean="0">
                <a:latin typeface="Edwardian Script ITC" pitchFamily="66" charset="0"/>
              </a:rPr>
              <a:t>esina Esame di Stato</a:t>
            </a:r>
            <a:endParaRPr lang="it-IT" sz="6600" dirty="0">
              <a:latin typeface="Edwardian Script ITC" pitchFamily="66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2009: Samsung </a:t>
            </a:r>
            <a:r>
              <a:rPr lang="it-IT" err="1" smtClean="0">
                <a:solidFill>
                  <a:schemeClr val="tx2">
                    <a:satMod val="130000"/>
                  </a:schemeClr>
                </a:solidFill>
              </a:rPr>
              <a:t>Blue</a:t>
            </a: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it-IT" err="1" smtClean="0">
                <a:solidFill>
                  <a:schemeClr val="tx2">
                    <a:satMod val="130000"/>
                  </a:schemeClr>
                </a:solidFill>
              </a:rPr>
              <a:t>Earth</a:t>
            </a:r>
            <a:endParaRPr lang="it-IT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63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357298"/>
            <a:ext cx="414403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1571604" y="5286388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/>
              <a:t>Realizzato in plastica riciclata ricavata dalle bottiglie – pannello fotovoltaico integrato – </a:t>
            </a:r>
            <a:r>
              <a:rPr lang="it-IT" err="1" smtClean="0"/>
              <a:t>RoHS</a:t>
            </a:r>
            <a:r>
              <a:rPr lang="it-IT" smtClean="0"/>
              <a:t> </a:t>
            </a:r>
            <a:r>
              <a:rPr lang="it-IT" smtClean="0">
                <a:latin typeface="+mn-lt"/>
                <a:cs typeface="+mn-cs"/>
              </a:rPr>
              <a:t>[4] [5]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Efficienza</a:t>
            </a:r>
            <a:endParaRPr lang="it-IT"/>
          </a:p>
        </p:txBody>
      </p:sp>
      <p:graphicFrame>
        <p:nvGraphicFramePr>
          <p:cNvPr id="9" name="Segnaposto contenuto 8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Sviluppi futuri e sviluppi avanzati</a:t>
            </a:r>
          </a:p>
        </p:txBody>
      </p:sp>
      <p:sp>
        <p:nvSpPr>
          <p:cNvPr id="19459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mtClean="0"/>
              <a:t>Pannelli installati su satelliti artificiali che inviano la corrente sulla Terra dopo averla convertita in onde </a:t>
            </a:r>
            <a:r>
              <a:rPr lang="it-IT" err="1" smtClean="0"/>
              <a:t>E.M.</a:t>
            </a:r>
            <a:r>
              <a:rPr lang="it-IT" smtClean="0"/>
              <a:t> </a:t>
            </a:r>
            <a:r>
              <a:rPr lang="it-IT" sz="1800" smtClean="0"/>
              <a:t>[6]</a:t>
            </a:r>
          </a:p>
          <a:p>
            <a:r>
              <a:rPr lang="it-IT" smtClean="0"/>
              <a:t>Materiali speciali per diminuire la riflessione della luce solare e aumentarne quindi l’assorbimento dal 60 al 90%</a:t>
            </a:r>
            <a:r>
              <a:rPr lang="it-IT" sz="1800" smtClean="0"/>
              <a:t>[7]</a:t>
            </a:r>
          </a:p>
          <a:p>
            <a:r>
              <a:rPr lang="it-IT" smtClean="0"/>
              <a:t>Solare termodinamico sviluppato dal Nobel per la fisica Carlo Rubbia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28728" y="500042"/>
            <a:ext cx="7499350" cy="4000528"/>
          </a:xfrm>
        </p:spPr>
        <p:txBody>
          <a:bodyPr/>
          <a:lstStyle/>
          <a:p>
            <a:pPr>
              <a:buNone/>
            </a:pPr>
            <a:r>
              <a:rPr lang="it-IT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“Un ipotetico quadrato di specchi, lungo 200 chilometri per ogni lato, potrebbe produrre tutta l'energia necessaria all'intero pianeta. E un'area di queste dimensioni equivale appena allo 0,1 per cento delle zone desertiche del cosiddetto </a:t>
            </a:r>
            <a:r>
              <a:rPr lang="it-IT" b="1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sun-belt</a:t>
            </a:r>
            <a:r>
              <a:rPr lang="it-IT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” </a:t>
            </a:r>
            <a:r>
              <a:rPr lang="it-IT" sz="1800" smtClean="0"/>
              <a:t>[8]</a:t>
            </a:r>
          </a:p>
          <a:p>
            <a:pPr>
              <a:buNone/>
            </a:pPr>
            <a:r>
              <a:rPr lang="it-IT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Carlo Rubbia</a:t>
            </a:r>
          </a:p>
          <a:p>
            <a:pPr algn="ctr">
              <a:buNone/>
            </a:pPr>
            <a:endParaRPr lang="it-IT" sz="280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buNone/>
            </a:pPr>
            <a:endParaRPr lang="it-IT" sz="280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9677" t="7868" r="8064"/>
          <a:stretch>
            <a:fillRect/>
          </a:stretch>
        </p:blipFill>
        <p:spPr bwMode="auto">
          <a:xfrm>
            <a:off x="7000892" y="4929198"/>
            <a:ext cx="1854329" cy="1703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CasellaDiTesto 6"/>
          <p:cNvSpPr txBox="1"/>
          <p:nvPr/>
        </p:nvSpPr>
        <p:spPr>
          <a:xfrm>
            <a:off x="1357290" y="5720380"/>
            <a:ext cx="5357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b="1" smtClean="0">
                <a:ln w="1905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Presidente ENEA 1999-2005</a:t>
            </a:r>
          </a:p>
          <a:p>
            <a:pPr>
              <a:buNone/>
            </a:pPr>
            <a:r>
              <a:rPr lang="it-IT" b="1" smtClean="0">
                <a:ln w="1905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Premio Nobel per la fisica 1984</a:t>
            </a:r>
          </a:p>
          <a:p>
            <a:pPr>
              <a:buNone/>
            </a:pPr>
            <a:r>
              <a:rPr lang="it-IT" b="1" smtClean="0">
                <a:ln w="1905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Direttore generale CERN di Ginevra 1989-1993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100" y="0"/>
            <a:ext cx="7499350" cy="1285860"/>
          </a:xfrm>
        </p:spPr>
        <p:txBody>
          <a:bodyPr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it-IT" sz="400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it-IT" sz="400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it-IT" sz="4000" smtClean="0">
                <a:solidFill>
                  <a:schemeClr val="tx2">
                    <a:satMod val="130000"/>
                  </a:schemeClr>
                </a:solidFill>
              </a:rPr>
              <a:t>The </a:t>
            </a:r>
            <a:r>
              <a:rPr lang="it-IT" sz="4000" err="1" smtClean="0">
                <a:solidFill>
                  <a:schemeClr val="tx2">
                    <a:satMod val="130000"/>
                  </a:schemeClr>
                </a:solidFill>
              </a:rPr>
              <a:t>ecological</a:t>
            </a:r>
            <a:r>
              <a:rPr lang="it-IT" sz="400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it-IT" sz="4000" err="1" smtClean="0">
                <a:solidFill>
                  <a:schemeClr val="tx2">
                    <a:satMod val="130000"/>
                  </a:schemeClr>
                </a:solidFill>
              </a:rPr>
              <a:t>point</a:t>
            </a:r>
            <a:r>
              <a:rPr lang="it-IT" sz="400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it-IT" sz="4000" err="1" smtClean="0">
                <a:solidFill>
                  <a:schemeClr val="tx2">
                    <a:satMod val="130000"/>
                  </a:schemeClr>
                </a:solidFill>
              </a:rPr>
              <a:t>of</a:t>
            </a:r>
            <a:r>
              <a:rPr lang="it-IT" sz="400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it-IT" sz="4000" err="1" smtClean="0">
                <a:solidFill>
                  <a:schemeClr val="tx2">
                    <a:satMod val="130000"/>
                  </a:schemeClr>
                </a:solidFill>
              </a:rPr>
              <a:t>view</a:t>
            </a:r>
            <a:r>
              <a:rPr lang="it-IT" sz="4000" smtClean="0">
                <a:solidFill>
                  <a:schemeClr val="tx2">
                    <a:satMod val="130000"/>
                  </a:schemeClr>
                </a:solidFill>
              </a:rPr>
              <a:t>:</a:t>
            </a:r>
            <a:br>
              <a:rPr lang="it-IT" sz="400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it-IT" sz="400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it-IT" sz="4000" b="1" smtClean="0"/>
              <a:t>Henry David </a:t>
            </a:r>
            <a:r>
              <a:rPr lang="it-IT" sz="4000" b="1" err="1" smtClean="0"/>
              <a:t>Thoreau</a:t>
            </a:r>
            <a:r>
              <a:rPr lang="it-IT" b="1" smtClean="0"/>
              <a:t/>
            </a:r>
            <a:br>
              <a:rPr lang="it-IT" b="1" smtClean="0"/>
            </a:br>
            <a:endParaRPr lang="it-IT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8435" name="Segnaposto contenuto 2"/>
          <p:cNvSpPr>
            <a:spLocks noGrp="1"/>
          </p:cNvSpPr>
          <p:nvPr>
            <p:ph idx="1"/>
          </p:nvPr>
        </p:nvSpPr>
        <p:spPr>
          <a:xfrm>
            <a:off x="1500166" y="1357298"/>
            <a:ext cx="7499350" cy="5214974"/>
          </a:xfrm>
        </p:spPr>
        <p:txBody>
          <a:bodyPr/>
          <a:lstStyle/>
          <a:p>
            <a:r>
              <a:rPr lang="en-GB" sz="2800" dirty="0" smtClean="0"/>
              <a:t>“In his writings he was he was describing a way for developing an alternative model for sustainable economic development. One of the most significant expressions of Thoreau’s ecological awareness is A Week on the Concord and Merrimack River.” </a:t>
            </a:r>
            <a:r>
              <a:rPr lang="en-GB" sz="1800" dirty="0" smtClean="0"/>
              <a:t>[9]</a:t>
            </a:r>
            <a:endParaRPr lang="it-IT" sz="1800" dirty="0" smtClean="0"/>
          </a:p>
          <a:p>
            <a:r>
              <a:rPr lang="it-IT" sz="2800" dirty="0" err="1" smtClean="0"/>
              <a:t>Only</a:t>
            </a:r>
            <a:r>
              <a:rPr lang="it-IT" sz="2800" dirty="0" smtClean="0"/>
              <a:t> </a:t>
            </a:r>
            <a:r>
              <a:rPr lang="it-IT" sz="2800" dirty="0" err="1" smtClean="0"/>
              <a:t>today</a:t>
            </a:r>
            <a:r>
              <a:rPr lang="it-IT" sz="2800" dirty="0" smtClean="0"/>
              <a:t>, </a:t>
            </a:r>
            <a:r>
              <a:rPr lang="it-IT" sz="2800" dirty="0" err="1" smtClean="0"/>
              <a:t>though</a:t>
            </a:r>
            <a:r>
              <a:rPr lang="it-IT" sz="2800" dirty="0" smtClean="0"/>
              <a:t>, </a:t>
            </a:r>
            <a:r>
              <a:rPr lang="it-IT" sz="2800" dirty="0" err="1" smtClean="0"/>
              <a:t>these</a:t>
            </a:r>
            <a:r>
              <a:rPr lang="it-IT" sz="2800" dirty="0" smtClean="0"/>
              <a:t> </a:t>
            </a:r>
            <a:r>
              <a:rPr lang="it-IT" sz="2800" dirty="0" err="1" smtClean="0"/>
              <a:t>ideas</a:t>
            </a:r>
            <a:r>
              <a:rPr lang="it-IT" sz="2800" dirty="0" smtClean="0"/>
              <a:t> are </a:t>
            </a:r>
            <a:r>
              <a:rPr lang="it-IT" sz="2800" dirty="0" err="1" smtClean="0"/>
              <a:t>becoming</a:t>
            </a:r>
            <a:r>
              <a:rPr lang="it-IT" sz="2800" dirty="0" smtClean="0"/>
              <a:t> more and more the </a:t>
            </a:r>
            <a:r>
              <a:rPr lang="it-IT" sz="2800" dirty="0" err="1" smtClean="0"/>
              <a:t>basis</a:t>
            </a:r>
            <a:r>
              <a:rPr lang="it-IT" sz="2800" dirty="0" smtClean="0"/>
              <a:t> </a:t>
            </a:r>
            <a:r>
              <a:rPr lang="it-IT" sz="2800" dirty="0" err="1" smtClean="0"/>
              <a:t>for</a:t>
            </a:r>
            <a:r>
              <a:rPr lang="it-IT" sz="2800" dirty="0" smtClean="0"/>
              <a:t> </a:t>
            </a:r>
            <a:r>
              <a:rPr lang="it-IT" sz="2800" dirty="0" err="1" smtClean="0"/>
              <a:t>economical</a:t>
            </a:r>
            <a:r>
              <a:rPr lang="it-IT" sz="2800" dirty="0" smtClean="0"/>
              <a:t> and </a:t>
            </a:r>
            <a:r>
              <a:rPr lang="it-IT" sz="2800" dirty="0" err="1" smtClean="0"/>
              <a:t>technological</a:t>
            </a:r>
            <a:r>
              <a:rPr lang="it-IT" sz="2800" dirty="0" smtClean="0"/>
              <a:t>  </a:t>
            </a:r>
            <a:r>
              <a:rPr lang="it-IT" sz="2800" dirty="0" err="1" smtClean="0"/>
              <a:t>develpment</a:t>
            </a:r>
            <a:endParaRPr lang="it-IT" sz="2800" dirty="0" smtClean="0"/>
          </a:p>
          <a:p>
            <a:r>
              <a:rPr lang="it-IT" sz="2800" dirty="0" smtClean="0"/>
              <a:t>In short, </a:t>
            </a:r>
            <a:r>
              <a:rPr lang="it-IT" sz="2800" dirty="0" err="1" smtClean="0"/>
              <a:t>Thoreau</a:t>
            </a:r>
            <a:r>
              <a:rPr lang="it-IT" sz="2800" dirty="0" smtClean="0"/>
              <a:t> </a:t>
            </a:r>
            <a:r>
              <a:rPr lang="it-IT" sz="2800" dirty="0" err="1" smtClean="0"/>
              <a:t>has</a:t>
            </a:r>
            <a:r>
              <a:rPr lang="it-IT" sz="2800" dirty="0" smtClean="0"/>
              <a:t> </a:t>
            </a:r>
            <a:r>
              <a:rPr lang="it-IT" sz="2800" dirty="0" err="1" smtClean="0"/>
              <a:t>foreseen</a:t>
            </a:r>
            <a:r>
              <a:rPr lang="it-IT" sz="2800" dirty="0" smtClean="0"/>
              <a:t> the </a:t>
            </a:r>
            <a:r>
              <a:rPr lang="it-IT" sz="2800" dirty="0" err="1" smtClean="0"/>
              <a:t>necessity</a:t>
            </a:r>
            <a:r>
              <a:rPr lang="it-IT" sz="2800" dirty="0" smtClean="0"/>
              <a:t> </a:t>
            </a:r>
            <a:r>
              <a:rPr lang="it-IT" sz="2800" dirty="0" err="1" smtClean="0"/>
              <a:t>of</a:t>
            </a:r>
            <a:r>
              <a:rPr lang="it-IT" sz="2800" dirty="0" smtClean="0"/>
              <a:t> “green </a:t>
            </a:r>
            <a:r>
              <a:rPr lang="it-IT" sz="2800" dirty="0" err="1" smtClean="0"/>
              <a:t>technology</a:t>
            </a:r>
            <a:r>
              <a:rPr lang="it-IT" sz="2800" dirty="0" smtClean="0"/>
              <a:t>” and </a:t>
            </a:r>
            <a:r>
              <a:rPr lang="it-IT" sz="2800" dirty="0" err="1" smtClean="0"/>
              <a:t>sustainable</a:t>
            </a:r>
            <a:r>
              <a:rPr lang="it-IT" sz="2800" dirty="0" smtClean="0"/>
              <a:t> economy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32549"/>
            <a:ext cx="1643042" cy="202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100" y="-71462"/>
            <a:ext cx="7499350" cy="1143000"/>
          </a:xfrm>
        </p:spPr>
        <p:txBody>
          <a:bodyPr/>
          <a:lstStyle/>
          <a:p>
            <a:r>
              <a:rPr lang="it-IT" smtClean="0"/>
              <a:t>Documenti di riferimento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35100" y="1285860"/>
            <a:ext cx="7499350" cy="5286412"/>
          </a:xfrm>
        </p:spPr>
        <p:txBody>
          <a:bodyPr/>
          <a:lstStyle/>
          <a:p>
            <a:pPr marL="654050" indent="-571500">
              <a:buFont typeface="+mj-lt"/>
              <a:buAutoNum type="arabicPeriod"/>
            </a:pPr>
            <a:r>
              <a:rPr lang="it-IT" sz="2000" smtClean="0">
                <a:hlinkClick r:id="rId2"/>
              </a:rPr>
              <a:t>http://www.socialfunds.com/news/</a:t>
            </a:r>
            <a:r>
              <a:rPr lang="it-IT" sz="2000" err="1" smtClean="0">
                <a:hlinkClick r:id="rId2"/>
              </a:rPr>
              <a:t>article.cgi</a:t>
            </a:r>
            <a:r>
              <a:rPr lang="it-IT" sz="2000" smtClean="0">
                <a:hlinkClick r:id="rId2"/>
              </a:rPr>
              <a:t>/2639.html</a:t>
            </a:r>
            <a:endParaRPr lang="it-IT" sz="2000" smtClean="0"/>
          </a:p>
          <a:p>
            <a:pPr marL="654050" indent="-571500">
              <a:buFont typeface="+mj-lt"/>
              <a:buAutoNum type="arabicPeriod"/>
            </a:pPr>
            <a:r>
              <a:rPr lang="it-IT" sz="2000" smtClean="0">
                <a:hlinkClick r:id="rId3"/>
              </a:rPr>
              <a:t>http://punto-informatico.it/2104204/PI/News/ibm-ricicla-suoi-wafer.aspx</a:t>
            </a:r>
            <a:r>
              <a:rPr lang="it-IT" sz="2000" smtClean="0"/>
              <a:t> “IBM ricicla i suoi wafer” Punto Informatico, 31-7-07</a:t>
            </a:r>
          </a:p>
          <a:p>
            <a:pPr marL="654050" indent="-571500">
              <a:buFont typeface="+mj-lt"/>
              <a:buAutoNum type="arabicPeriod"/>
            </a:pPr>
            <a:r>
              <a:rPr lang="it-IT" sz="2000" smtClean="0">
                <a:hlinkClick r:id="rId4"/>
              </a:rPr>
              <a:t>http://www.ingegneria-elettronica.com/normative/guida_elettrotecnica_norme_cei_letteraG.htm</a:t>
            </a:r>
            <a:r>
              <a:rPr lang="it-IT" sz="2000" smtClean="0"/>
              <a:t> IP (</a:t>
            </a:r>
            <a:r>
              <a:rPr lang="it-IT" sz="2000" err="1" smtClean="0"/>
              <a:t>international</a:t>
            </a:r>
            <a:r>
              <a:rPr lang="it-IT" sz="2000" smtClean="0"/>
              <a:t> </a:t>
            </a:r>
            <a:r>
              <a:rPr lang="it-IT" sz="2000" err="1" smtClean="0"/>
              <a:t>protection</a:t>
            </a:r>
            <a:r>
              <a:rPr lang="it-IT" sz="2000" smtClean="0"/>
              <a:t>) Grado di protezione dei dispositivi elettrici/elettronici</a:t>
            </a:r>
          </a:p>
          <a:p>
            <a:pPr marL="654050" indent="-571500">
              <a:buFont typeface="+mj-lt"/>
              <a:buAutoNum type="arabicPeriod"/>
            </a:pPr>
            <a:r>
              <a:rPr lang="it-IT" sz="2000" smtClean="0">
                <a:hlinkClick r:id="rId5"/>
              </a:rPr>
              <a:t>http://www.samsung.com/</a:t>
            </a:r>
            <a:r>
              <a:rPr lang="it-IT" sz="2000" err="1" smtClean="0">
                <a:hlinkClick r:id="rId5"/>
              </a:rPr>
              <a:t>my</a:t>
            </a:r>
            <a:r>
              <a:rPr lang="it-IT" sz="2000" smtClean="0">
                <a:hlinkClick r:id="rId5"/>
              </a:rPr>
              <a:t>/news/</a:t>
            </a:r>
            <a:r>
              <a:rPr lang="it-IT" sz="2000" err="1" smtClean="0">
                <a:hlinkClick r:id="rId5"/>
              </a:rPr>
              <a:t>newsRead.do</a:t>
            </a:r>
            <a:r>
              <a:rPr lang="it-IT" sz="2000" smtClean="0">
                <a:hlinkClick r:id="rId5"/>
              </a:rPr>
              <a:t>?news_seq=13368&amp;gltype=globalnews</a:t>
            </a:r>
            <a:r>
              <a:rPr lang="it-IT" sz="2000" smtClean="0"/>
              <a:t> Samsung </a:t>
            </a:r>
            <a:r>
              <a:rPr lang="it-IT" sz="2000" err="1" smtClean="0"/>
              <a:t>Blue</a:t>
            </a:r>
            <a:r>
              <a:rPr lang="it-IT" sz="2000" smtClean="0"/>
              <a:t> </a:t>
            </a:r>
            <a:r>
              <a:rPr lang="it-IT" sz="2000" err="1" smtClean="0"/>
              <a:t>Earth</a:t>
            </a:r>
            <a:r>
              <a:rPr lang="it-IT" sz="2000" smtClean="0"/>
              <a:t>, annuncio ufficiale</a:t>
            </a:r>
          </a:p>
          <a:p>
            <a:pPr marL="654050" indent="-571500">
              <a:buFont typeface="+mj-lt"/>
              <a:buAutoNum type="arabicPeriod"/>
            </a:pPr>
            <a:r>
              <a:rPr lang="it-IT" sz="2000" smtClean="0">
                <a:hlinkClick r:id="rId6"/>
              </a:rPr>
              <a:t>http://www.rohs.gov.uk/</a:t>
            </a:r>
            <a:r>
              <a:rPr lang="it-IT" sz="2000" smtClean="0"/>
              <a:t> Normativa europea </a:t>
            </a:r>
            <a:r>
              <a:rPr lang="it-IT" sz="2000" err="1" smtClean="0"/>
              <a:t>RoHS</a:t>
            </a:r>
            <a:r>
              <a:rPr lang="it-IT" sz="2000" smtClean="0"/>
              <a:t>: </a:t>
            </a:r>
            <a:r>
              <a:rPr lang="en-US" sz="2000" i="1" smtClean="0"/>
              <a:t>Restriction of Hazardous Substances Directive</a:t>
            </a:r>
            <a:r>
              <a:rPr lang="en-US" sz="2000" smtClean="0"/>
              <a:t>), </a:t>
            </a:r>
            <a:r>
              <a:rPr lang="en-US" sz="2000" err="1" smtClean="0"/>
              <a:t>effettiva</a:t>
            </a:r>
            <a:r>
              <a:rPr lang="en-US" sz="2000" smtClean="0"/>
              <a:t> </a:t>
            </a:r>
            <a:r>
              <a:rPr lang="en-US" sz="2000" err="1" smtClean="0"/>
              <a:t>dal</a:t>
            </a:r>
            <a:r>
              <a:rPr lang="en-US" sz="2000" smtClean="0"/>
              <a:t> 2006</a:t>
            </a:r>
          </a:p>
          <a:p>
            <a:pPr marL="654050" indent="-571500">
              <a:buFont typeface="+mj-lt"/>
              <a:buAutoNum type="arabicPeriod"/>
            </a:pPr>
            <a:r>
              <a:rPr lang="it-IT" sz="2000" smtClean="0">
                <a:hlinkClick r:id="rId7"/>
              </a:rPr>
              <a:t>http://punto-informatico.it/2601711/PI/News/spazio-ultima-frontiera-delle-energie-rinnovabili.aspx</a:t>
            </a:r>
            <a:r>
              <a:rPr lang="it-IT" sz="2000" smtClean="0"/>
              <a:t> “Spazio, ultima frontiera delle energie rinnovabili” Punto Informatico, 16-4-09</a:t>
            </a:r>
          </a:p>
          <a:p>
            <a:pPr marL="654050" indent="-571500">
              <a:buClr>
                <a:srgbClr val="002060"/>
              </a:buClr>
              <a:buFont typeface="+mj-lt"/>
              <a:buAutoNum type="arabicPeriod"/>
            </a:pPr>
            <a:endParaRPr lang="it-IT" smtClean="0"/>
          </a:p>
          <a:p>
            <a:pPr marL="654050" indent="-571500">
              <a:buClr>
                <a:srgbClr val="002060"/>
              </a:buClr>
              <a:buFont typeface="+mj-lt"/>
              <a:buAutoNum type="arabicPeriod"/>
            </a:pPr>
            <a:endParaRPr lang="it-IT" sz="2000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30368" y="285728"/>
            <a:ext cx="7499350" cy="6429420"/>
          </a:xfrm>
        </p:spPr>
        <p:txBody>
          <a:bodyPr/>
          <a:lstStyle/>
          <a:p>
            <a:pPr marL="654050" indent="-571500">
              <a:buFont typeface="+mj-lt"/>
              <a:buAutoNum type="arabicPeriod" startAt="7"/>
            </a:pPr>
            <a:r>
              <a:rPr lang="it-IT" sz="2000" smtClean="0">
                <a:hlinkClick r:id="rId2"/>
              </a:rPr>
              <a:t>http://www.dailytech.com/New+Near+Perfect+Solar+Design+Could+Change+Entire+Industry/article13357.htm</a:t>
            </a:r>
            <a:r>
              <a:rPr lang="it-IT" sz="2000" smtClean="0"/>
              <a:t> </a:t>
            </a:r>
            <a:r>
              <a:rPr lang="en-US" sz="2000" smtClean="0"/>
              <a:t>New “near perfect” solar design could change entire industry, Daily Tech, 5-11-2008</a:t>
            </a:r>
            <a:endParaRPr lang="it-IT" sz="2000" smtClean="0"/>
          </a:p>
          <a:p>
            <a:pPr marL="654050" indent="-571500">
              <a:buFont typeface="+mj-lt"/>
              <a:buAutoNum type="arabicPeriod" startAt="7"/>
            </a:pPr>
            <a:r>
              <a:rPr lang="it-IT" sz="2000" smtClean="0">
                <a:hlinkClick r:id="rId3"/>
              </a:rPr>
              <a:t>http://www.repubblica.it/2007/03/sezioni/ambiente/energie-pulite/</a:t>
            </a:r>
            <a:r>
              <a:rPr lang="it-IT" sz="2000" err="1" smtClean="0">
                <a:hlinkClick r:id="rId3"/>
              </a:rPr>
              <a:t>rubbia-solare</a:t>
            </a:r>
            <a:r>
              <a:rPr lang="it-IT" sz="2000" smtClean="0">
                <a:hlinkClick r:id="rId3"/>
              </a:rPr>
              <a:t>/</a:t>
            </a:r>
            <a:r>
              <a:rPr lang="it-IT" sz="2000" err="1" smtClean="0">
                <a:hlinkClick r:id="rId3"/>
              </a:rPr>
              <a:t>rubbia-solare</a:t>
            </a:r>
            <a:r>
              <a:rPr lang="it-IT" sz="2000" smtClean="0">
                <a:hlinkClick r:id="rId3"/>
              </a:rPr>
              <a:t>.html</a:t>
            </a:r>
            <a:r>
              <a:rPr lang="it-IT" sz="2000" smtClean="0"/>
              <a:t> Repubblica, 30 Marzo 2008</a:t>
            </a:r>
          </a:p>
          <a:p>
            <a:pPr marL="654050" indent="-571500">
              <a:buFont typeface="+mj-lt"/>
              <a:buAutoNum type="arabicPeriod" startAt="7"/>
            </a:pPr>
            <a:r>
              <a:rPr lang="en-US" sz="2000" smtClean="0"/>
              <a:t>Paolo </a:t>
            </a:r>
            <a:r>
              <a:rPr lang="en-US" sz="2000" err="1" smtClean="0"/>
              <a:t>Fantozzi</a:t>
            </a:r>
            <a:r>
              <a:rPr lang="en-US" sz="2000" smtClean="0"/>
              <a:t>,  “Module</a:t>
            </a:r>
            <a:r>
              <a:rPr lang="en-GB" sz="2000" smtClean="0"/>
              <a:t> on English romanticism and ecology” Lucca, 2008</a:t>
            </a:r>
            <a:endParaRPr lang="it-IT" sz="2000" smtClean="0"/>
          </a:p>
          <a:p>
            <a:endParaRPr lang="it-IT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100" y="142852"/>
            <a:ext cx="7499350" cy="714380"/>
          </a:xfrm>
        </p:spPr>
        <p:txBody>
          <a:bodyPr>
            <a:normAutofit/>
          </a:bodyPr>
          <a:lstStyle/>
          <a:p>
            <a:pPr algn="ctr"/>
            <a:r>
              <a:rPr lang="it-IT" sz="36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ea typeface="+mn-ea"/>
                <a:cs typeface="Arial" charset="0"/>
              </a:rPr>
              <a:t>Note</a:t>
            </a:r>
            <a:endParaRPr lang="it-IT" sz="3600">
              <a:ln w="18415" cmpd="sng">
                <a:noFill/>
                <a:prstDash val="solid"/>
              </a:ln>
              <a:solidFill>
                <a:srgbClr val="C0C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35100" y="857232"/>
            <a:ext cx="7499350" cy="5072098"/>
          </a:xfrm>
        </p:spPr>
        <p:txBody>
          <a:bodyPr/>
          <a:lstStyle/>
          <a:p>
            <a:pPr>
              <a:buNone/>
            </a:pPr>
            <a:r>
              <a:rPr lang="it-IT" sz="24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	La versione elettronica di questo documento è conforme agli standard internazionali di archiviazione a lungo termine per documenti elettronici:</a:t>
            </a:r>
          </a:p>
          <a:p>
            <a:r>
              <a:rPr lang="it-IT" sz="24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Adobe</a:t>
            </a:r>
            <a:r>
              <a:rPr lang="it-IT" sz="2400" i="1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it-IT" sz="24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PDF/A ISO: </a:t>
            </a:r>
            <a:r>
              <a:rPr lang="it-IT" sz="2400" err="1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ISO</a:t>
            </a:r>
            <a:r>
              <a:rPr lang="it-IT" sz="24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19005-1:2005</a:t>
            </a:r>
          </a:p>
          <a:p>
            <a:r>
              <a:rPr lang="it-IT" sz="24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Microsoft</a:t>
            </a:r>
            <a:r>
              <a:rPr lang="it-IT" sz="2400" i="1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it-IT" sz="24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Open XML  ISO/IEC 29500:2008</a:t>
            </a:r>
          </a:p>
          <a:p>
            <a:r>
              <a:rPr lang="it-IT" sz="24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OASIS</a:t>
            </a:r>
            <a:r>
              <a:rPr lang="it-IT" sz="2400" smtClean="0"/>
              <a:t> </a:t>
            </a:r>
            <a:r>
              <a:rPr lang="it-IT" sz="24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Open </a:t>
            </a:r>
            <a:r>
              <a:rPr lang="it-IT" sz="2400" err="1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Document</a:t>
            </a:r>
            <a:r>
              <a:rPr lang="it-IT" sz="24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ISO/IEC 26300:2006</a:t>
            </a:r>
          </a:p>
          <a:p>
            <a:pPr>
              <a:buNone/>
            </a:pPr>
            <a:r>
              <a:rPr lang="it-IT" sz="16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	Le illustrazioni sottoposte a copyright di terzi sono usati in </a:t>
            </a:r>
            <a:r>
              <a:rPr lang="it-IT" sz="1600" i="1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ossequio</a:t>
            </a:r>
            <a:r>
              <a:rPr lang="it-IT" sz="160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alla Legge 22 aprile 1941 n. 633 articolo 70: «Il riassunto, la citazione o la riproduzione di brani o di parti di opera e la loro comunicazione al pubblico sono liberi se effettuati per uso di critica o di discussione, nei limiti giustificati da tali fini e purché non costituiscano concorrenza all'utilizzazione economica dell'opera; se effettuati a fini di insegnamento o di ricerca scientifica l'utilizzo deve inoltre avvenire per finalità illustrative e per fini non commerciali.»</a:t>
            </a:r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3214678" y="6286520"/>
            <a:ext cx="5856276" cy="428628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2000" smtClean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©2009 Stefano Speranza – Some </a:t>
            </a:r>
            <a:r>
              <a:rPr lang="it-IT" sz="2000" err="1" smtClean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Rights</a:t>
            </a:r>
            <a:r>
              <a:rPr lang="it-IT" sz="2000" smtClean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it-IT" sz="2000" err="1" smtClean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Reserved</a:t>
            </a:r>
            <a:endParaRPr lang="it-IT" sz="200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olo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Fotovoltaico:</a:t>
            </a:r>
            <a:br>
              <a:rPr lang="it-IT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Il futuro dell’energia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000132" y="5857892"/>
            <a:ext cx="8143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000" dirty="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Stefano Speranza – Liceo Scientifico Statale A. </a:t>
            </a:r>
            <a:r>
              <a:rPr lang="it-IT" sz="2000" dirty="0" err="1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Vallisneri</a:t>
            </a:r>
            <a:r>
              <a:rPr lang="it-IT" sz="2000" dirty="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it-IT" sz="2000" dirty="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Classe 5°A  </a:t>
            </a:r>
            <a:r>
              <a:rPr lang="it-IT" sz="2000" dirty="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A.S. </a:t>
            </a:r>
            <a:r>
              <a:rPr lang="it-IT" sz="2000" dirty="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2008-2009 – </a:t>
            </a:r>
            <a:r>
              <a:rPr lang="it-IT" sz="2000" dirty="0" smtClean="0">
                <a:ln w="18415" cmpd="sng">
                  <a:noFill/>
                  <a:prstDash val="solid"/>
                </a:ln>
                <a:solidFill>
                  <a:srgbClr val="C0C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Lucca</a:t>
            </a:r>
            <a:endParaRPr lang="it-IT" sz="2000" dirty="0">
              <a:ln w="18415" cmpd="sng">
                <a:noFill/>
                <a:prstDash val="solid"/>
              </a:ln>
              <a:solidFill>
                <a:srgbClr val="C0C0C0"/>
              </a:solidFill>
            </a:endParaRPr>
          </a:p>
        </p:txBody>
      </p:sp>
      <p:pic>
        <p:nvPicPr>
          <p:cNvPr id="17410" name="Picture 2" descr="http://upload.wikimedia.org/wikipedia/commons/5/55/Photovoltaikanl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143116"/>
            <a:ext cx="2626081" cy="3508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42976" y="142852"/>
            <a:ext cx="7791474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Una tecnologia praticamente perfetta</a:t>
            </a:r>
          </a:p>
        </p:txBody>
      </p:sp>
      <p:sp>
        <p:nvSpPr>
          <p:cNvPr id="9219" name="Segnaposto contenuto 2"/>
          <p:cNvSpPr>
            <a:spLocks noGrp="1"/>
          </p:cNvSpPr>
          <p:nvPr>
            <p:ph idx="1"/>
          </p:nvPr>
        </p:nvSpPr>
        <p:spPr>
          <a:xfrm>
            <a:off x="1435100" y="1214422"/>
            <a:ext cx="7499350" cy="5124472"/>
          </a:xfrm>
        </p:spPr>
        <p:txBody>
          <a:bodyPr/>
          <a:lstStyle/>
          <a:p>
            <a:r>
              <a:rPr lang="it-IT" sz="2800" smtClean="0"/>
              <a:t>Un pannello fotovoltaico produce più energia di quanta se ne impiega per produrlo</a:t>
            </a:r>
          </a:p>
          <a:p>
            <a:r>
              <a:rPr lang="it-IT" sz="2800" smtClean="0"/>
              <a:t>Attualmente il fotovoltaico è la tecnologia con maggior crescita (raddoppia ogni 2 anni </a:t>
            </a:r>
            <a:r>
              <a:rPr lang="it-IT" sz="1800" smtClean="0"/>
              <a:t>[1] </a:t>
            </a:r>
            <a:r>
              <a:rPr lang="it-IT" sz="2800" smtClean="0"/>
              <a:t>)</a:t>
            </a:r>
          </a:p>
          <a:p>
            <a:r>
              <a:rPr lang="it-IT" sz="2800" smtClean="0"/>
              <a:t>Il sole è una fonte “</a:t>
            </a:r>
            <a:r>
              <a:rPr lang="it-IT" sz="2800" i="1" smtClean="0"/>
              <a:t>democratica</a:t>
            </a:r>
            <a:r>
              <a:rPr lang="it-IT" sz="2800" smtClean="0"/>
              <a:t>” di energia: illumina ogni casa</a:t>
            </a:r>
          </a:p>
          <a:p>
            <a:r>
              <a:rPr lang="it-IT" sz="2800" smtClean="0"/>
              <a:t>La durata media garantita di un pannello fotovoltaico commerciale è di 20-25 anni</a:t>
            </a:r>
          </a:p>
          <a:p>
            <a:r>
              <a:rPr lang="it-IT" sz="2800" smtClean="0"/>
              <a:t>I “wafer” usati per creare componenti elettronici come CPU possono essere ritrasformati in pannelli fotovoltaici </a:t>
            </a:r>
            <a:r>
              <a:rPr lang="it-IT" sz="1800" smtClean="0"/>
              <a:t>[2]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olo 1"/>
          <p:cNvSpPr>
            <a:spLocks noGrp="1"/>
          </p:cNvSpPr>
          <p:nvPr>
            <p:ph type="title"/>
          </p:nvPr>
        </p:nvSpPr>
        <p:spPr>
          <a:xfrm>
            <a:off x="1435100" y="71414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Storia del fotovoltaico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35100" y="1071546"/>
            <a:ext cx="7499350" cy="5643602"/>
          </a:xfrm>
        </p:spPr>
        <p:txBody>
          <a:bodyPr rtlCol="0">
            <a:normAutofit fontScale="25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8800" smtClean="0"/>
              <a:t>1839 Bécquerel scopre l'effetto foto-galvanico nei liquidi (alcune reazioni chimiche indotte dalla luce generano elettricità)</a:t>
            </a:r>
          </a:p>
          <a:p>
            <a:pPr marL="365760" indent="-2834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8800" smtClean="0"/>
              <a:t>1883 L'inventore statunitense Charles Fritz produce la prima cella solare grande circa 30 centimetri quadrati a base di selenio</a:t>
            </a:r>
          </a:p>
          <a:p>
            <a:pPr marL="365760" indent="-2834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8800" smtClean="0"/>
              <a:t>1905 Albert Einstein pubblica la sua teoria sull‘effetto fotoelettrico (emissione di elettroni da parte di un metallo irraggiato - il fotovoltaico ne è un sottocategoria) che gli porterà il premio Nobel</a:t>
            </a:r>
          </a:p>
          <a:p>
            <a:pPr marL="365760" indent="-2834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8800" smtClean="0"/>
              <a:t>Anni ‘50: intenso sviluppo dovuto alla ricerca di fonti di energia per i programmi spaziali</a:t>
            </a:r>
          </a:p>
          <a:p>
            <a:pPr marL="365760" indent="-2834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8800" smtClean="0"/>
              <a:t>1963 La giapponese Sharp produce i primi moduli fotovoltaici commerciali</a:t>
            </a:r>
          </a:p>
          <a:p>
            <a:pPr marL="365760" indent="-2834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8800" smtClean="0"/>
              <a:t>1982 In Svizzera viene realizzato il primo impianto fotovoltaico per la produzione di energia elettrica su grande scala</a:t>
            </a:r>
          </a:p>
          <a:p>
            <a:pPr marL="365760" indent="-2834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8800" smtClean="0"/>
              <a:t>2008 Produzione effettiva globale 15 GW contro i 16 TW di energia totale consumata nel mondo</a:t>
            </a:r>
          </a:p>
          <a:p>
            <a:pPr marL="365760" indent="-283464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Basi del pannello fotovoltaico:</a:t>
            </a:r>
            <a:br>
              <a:rPr lang="it-IT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Semiconduttori</a:t>
            </a:r>
            <a:endParaRPr lang="it-IT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2291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sz="2800" smtClean="0"/>
              <a:t>I semiconduttori sono materiali caratterizzati da:</a:t>
            </a:r>
          </a:p>
          <a:p>
            <a:r>
              <a:rPr lang="it-IT" sz="2800" smtClean="0"/>
              <a:t>Resistività intermedia fra conduttori e isolanti</a:t>
            </a:r>
          </a:p>
          <a:p>
            <a:r>
              <a:rPr lang="it-IT" sz="2800" smtClean="0"/>
              <a:t>Crescita della conduttività al crescere della temperatura</a:t>
            </a:r>
          </a:p>
          <a:p>
            <a:r>
              <a:rPr lang="it-IT" sz="2800" smtClean="0"/>
              <a:t>Particolare sensibilità alla luce: se irraggiati o riscaldati liberano alcuni elettroni di valenza che diventano di conduzione</a:t>
            </a:r>
          </a:p>
          <a:p>
            <a:r>
              <a:rPr lang="it-IT" sz="2800" smtClean="0"/>
              <a:t>Per sfruttare al massimo alcune proprietà, essi vengono “drogati”</a:t>
            </a:r>
          </a:p>
          <a:p>
            <a:pPr>
              <a:buFont typeface="Wingdings 2" pitchFamily="18" charset="2"/>
              <a:buNone/>
            </a:pPr>
            <a:endParaRPr lang="it-IT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Basi del pannello fotovoltaico:</a:t>
            </a:r>
            <a:br>
              <a:rPr lang="it-IT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Drogaggio</a:t>
            </a:r>
            <a:endParaRPr lang="it-IT"/>
          </a:p>
        </p:txBody>
      </p:sp>
      <p:sp>
        <p:nvSpPr>
          <p:cNvPr id="13" name="Segnaposto contenuto 12"/>
          <p:cNvSpPr txBox="1">
            <a:spLocks noGrp="1"/>
          </p:cNvSpPr>
          <p:nvPr>
            <p:ph idx="1"/>
          </p:nvPr>
        </p:nvSpPr>
        <p:spPr>
          <a:xfrm>
            <a:off x="1577976" y="4143380"/>
            <a:ext cx="3136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600" smtClean="0"/>
              <a:t>	Figura 2: esemplificazioni di drogaggio tipo n e tipo p. L’arsenico (As), pentavalente, forma quattro legami covalenti mentre un elettrone resta libero (atomo donatore). Il Boro (B) invece, trivalente, prende un elettrone dal silicio (Si) creando una “</a:t>
            </a:r>
            <a:r>
              <a:rPr lang="it-IT" sz="1600" i="1" smtClean="0"/>
              <a:t>lacuna</a:t>
            </a:r>
            <a:r>
              <a:rPr lang="it-IT" sz="1600" smtClean="0"/>
              <a:t>” </a:t>
            </a:r>
            <a:endParaRPr lang="it-IT" sz="1600"/>
          </a:p>
        </p:txBody>
      </p:sp>
      <p:pic>
        <p:nvPicPr>
          <p:cNvPr id="14" name="Picture 4" descr="C:\Users\Step\Desktop\scansione0001.jpg"/>
          <p:cNvPicPr>
            <a:picLocks noChangeAspect="1" noChangeArrowheads="1"/>
          </p:cNvPicPr>
          <p:nvPr/>
        </p:nvPicPr>
        <p:blipFill>
          <a:blip r:embed="rId2" cstate="print"/>
          <a:srcRect l="2026" t="9684" r="42272" b="7847"/>
          <a:stretch>
            <a:fillRect/>
          </a:stretch>
        </p:blipFill>
        <p:spPr bwMode="auto">
          <a:xfrm>
            <a:off x="4929190" y="4143380"/>
            <a:ext cx="3929090" cy="2357454"/>
          </a:xfrm>
          <a:prstGeom prst="rect">
            <a:avLst/>
          </a:prstGeom>
          <a:noFill/>
        </p:spPr>
      </p:pic>
      <p:pic>
        <p:nvPicPr>
          <p:cNvPr id="15" name="Picture 5" descr="C:\Users\Step\Desktop\SWScan00108.JPG"/>
          <p:cNvPicPr>
            <a:picLocks noChangeAspect="1" noChangeArrowheads="1"/>
          </p:cNvPicPr>
          <p:nvPr/>
        </p:nvPicPr>
        <p:blipFill>
          <a:blip r:embed="rId3" cstate="print"/>
          <a:srcRect l="3985" t="3418" r="40223" b="11127"/>
          <a:stretch>
            <a:fillRect/>
          </a:stretch>
        </p:blipFill>
        <p:spPr bwMode="auto">
          <a:xfrm>
            <a:off x="2071670" y="1714488"/>
            <a:ext cx="2000264" cy="1785950"/>
          </a:xfrm>
          <a:prstGeom prst="rect">
            <a:avLst/>
          </a:prstGeom>
          <a:noFill/>
        </p:spPr>
      </p:pic>
      <p:sp>
        <p:nvSpPr>
          <p:cNvPr id="16" name="CasellaDiTesto 15"/>
          <p:cNvSpPr txBox="1"/>
          <p:nvPr/>
        </p:nvSpPr>
        <p:spPr>
          <a:xfrm>
            <a:off x="4214810" y="2066030"/>
            <a:ext cx="27860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smtClean="0"/>
              <a:t>Figura 1: struttura del reticolo cristallino del silicio in forma pura. Sono presenti 4 elettroni di valenza</a:t>
            </a:r>
            <a:endParaRPr lang="it-IT" sz="160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Basi del pannello fotovoltaico:</a:t>
            </a:r>
            <a:br>
              <a:rPr lang="it-IT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Il diodo</a:t>
            </a:r>
            <a:endParaRPr lang="it-IT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3315" name="Segnaposto contenuto 2"/>
          <p:cNvSpPr>
            <a:spLocks noGrp="1"/>
          </p:cNvSpPr>
          <p:nvPr>
            <p:ph idx="1"/>
          </p:nvPr>
        </p:nvSpPr>
        <p:spPr>
          <a:xfrm>
            <a:off x="1500166" y="4876800"/>
            <a:ext cx="7499350" cy="1981200"/>
          </a:xfrm>
        </p:spPr>
        <p:txBody>
          <a:bodyPr/>
          <a:lstStyle/>
          <a:p>
            <a:r>
              <a:rPr lang="it-IT" sz="2000" smtClean="0"/>
              <a:t>Drogando il silicio con materiali pentavalenti e trivalenti si ottengono rispettivamente silicio-n e silicio-p:</a:t>
            </a:r>
            <a:br>
              <a:rPr lang="it-IT" sz="2000" smtClean="0"/>
            </a:br>
            <a:r>
              <a:rPr lang="it-IT" sz="2000" smtClean="0"/>
              <a:t>il primo ha un eccesso di elettroni e il secondo un eccesso di cariche positive, dette “lacune”</a:t>
            </a:r>
          </a:p>
          <a:p>
            <a:r>
              <a:rPr lang="it-IT" sz="2000" smtClean="0"/>
              <a:t>Mettendo a contatto un semiconduttore tipo p e uno di tipo n si ottiene una giunzione p-n detta anche diodo a semiconduttore. </a:t>
            </a:r>
          </a:p>
        </p:txBody>
      </p:sp>
      <p:pic>
        <p:nvPicPr>
          <p:cNvPr id="4098" name="Picture 2" descr="C:\Users\Step\Desktop\scansione0002.jpg"/>
          <p:cNvPicPr>
            <a:picLocks noChangeAspect="1" noChangeArrowheads="1"/>
          </p:cNvPicPr>
          <p:nvPr/>
        </p:nvPicPr>
        <p:blipFill>
          <a:blip r:embed="rId2" cstate="print"/>
          <a:srcRect b="29439"/>
          <a:stretch>
            <a:fillRect/>
          </a:stretch>
        </p:blipFill>
        <p:spPr bwMode="auto">
          <a:xfrm>
            <a:off x="2500298" y="1714488"/>
            <a:ext cx="5572164" cy="31355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Basi del pannello fotovoltaico: </a:t>
            </a:r>
            <a:br>
              <a:rPr lang="it-IT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Effetto Fotovoltaico</a:t>
            </a:r>
          </a:p>
        </p:txBody>
      </p:sp>
      <p:sp>
        <p:nvSpPr>
          <p:cNvPr id="11267" name="Segnaposto contenuto 2"/>
          <p:cNvSpPr>
            <a:spLocks noGrp="1"/>
          </p:cNvSpPr>
          <p:nvPr>
            <p:ph idx="1"/>
          </p:nvPr>
        </p:nvSpPr>
        <p:spPr>
          <a:xfrm>
            <a:off x="1285852" y="4143380"/>
            <a:ext cx="7499350" cy="2857520"/>
          </a:xfrm>
        </p:spPr>
        <p:txBody>
          <a:bodyPr/>
          <a:lstStyle/>
          <a:p>
            <a:r>
              <a:rPr lang="it-IT" sz="2200" smtClean="0"/>
              <a:t>Quando la luce colpisce semiconduttore fornisce energia ai suoi elettroni più esterni e, se questa è sufficiente, l'elettrone risulta libero di allontanarsi dall'atomo di origine, divenendo così un elettrone di conduzione (legame metallico).</a:t>
            </a:r>
          </a:p>
          <a:p>
            <a:r>
              <a:rPr lang="it-IT" sz="2200" smtClean="0"/>
              <a:t>Gli elettroni così liberati, a causa della d.d.p. della giunzione p-n, sono costretti a muoversi nella stessa direzione, da “p” a “n”,  generando così una corrente elettrica continua</a:t>
            </a:r>
          </a:p>
        </p:txBody>
      </p:sp>
      <p:pic>
        <p:nvPicPr>
          <p:cNvPr id="4" name="videoplayback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643050"/>
            <a:ext cx="3071834" cy="230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it-IT" smtClean="0">
                <a:solidFill>
                  <a:schemeClr val="tx2">
                    <a:satMod val="130000"/>
                  </a:schemeClr>
                </a:solidFill>
              </a:rPr>
              <a:t>L’impianto fotovoltaico</a:t>
            </a:r>
            <a:endParaRPr lang="it-IT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mtClean="0"/>
              <a:t>Quadro: il quadro elettrico necessario al collegamento</a:t>
            </a:r>
          </a:p>
          <a:p>
            <a:r>
              <a:rPr lang="it-IT" smtClean="0"/>
              <a:t>Parte esterna: devono essere completamente isolati (</a:t>
            </a:r>
            <a:r>
              <a:rPr lang="it-IT" sz="2800" smtClean="0"/>
              <a:t>IP 55/65- IP 56/66</a:t>
            </a:r>
            <a:r>
              <a:rPr lang="it-IT" smtClean="0"/>
              <a:t>) </a:t>
            </a:r>
            <a:r>
              <a:rPr lang="it-IT" sz="1800" smtClean="0"/>
              <a:t>[3]</a:t>
            </a:r>
          </a:p>
          <a:p>
            <a:r>
              <a:rPr lang="it-IT" smtClean="0"/>
              <a:t>Collegamenti in parallelo</a:t>
            </a:r>
          </a:p>
          <a:p>
            <a:r>
              <a:rPr lang="it-IT" smtClean="0"/>
              <a:t>Inverter: poiché la corrente è continua, è necessario trasformarla in corrente alternata con voltaggio efficiente 240</a:t>
            </a:r>
          </a:p>
          <a:p>
            <a:endParaRPr lang="it-IT" smtClean="0"/>
          </a:p>
          <a:p>
            <a:endParaRPr lang="it-IT" smtClean="0"/>
          </a:p>
          <a:p>
            <a:endParaRPr lang="it-IT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Solstiz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z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4512</TotalTime>
  <Words>815</Words>
  <Application>Microsoft Office PowerPoint</Application>
  <PresentationFormat>Presentazione su schermo (4:3)</PresentationFormat>
  <Paragraphs>74</Paragraphs>
  <Slides>17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18" baseType="lpstr">
      <vt:lpstr>Solstizio</vt:lpstr>
      <vt:lpstr>Diapositiva 1</vt:lpstr>
      <vt:lpstr>Fotovoltaico: Il futuro dell’energia</vt:lpstr>
      <vt:lpstr>Una tecnologia praticamente perfetta</vt:lpstr>
      <vt:lpstr>Storia del fotovoltaico</vt:lpstr>
      <vt:lpstr>Basi del pannello fotovoltaico: Semiconduttori</vt:lpstr>
      <vt:lpstr>Basi del pannello fotovoltaico: Drogaggio</vt:lpstr>
      <vt:lpstr>Basi del pannello fotovoltaico: Il diodo</vt:lpstr>
      <vt:lpstr>Basi del pannello fotovoltaico:  Effetto Fotovoltaico</vt:lpstr>
      <vt:lpstr>L’impianto fotovoltaico</vt:lpstr>
      <vt:lpstr>2009: Samsung Blue Earth</vt:lpstr>
      <vt:lpstr>Efficienza</vt:lpstr>
      <vt:lpstr>Sviluppi futuri e sviluppi avanzati</vt:lpstr>
      <vt:lpstr>Diapositiva 13</vt:lpstr>
      <vt:lpstr> The ecological point of view:  Henry David Thoreau </vt:lpstr>
      <vt:lpstr>Documenti di riferimento</vt:lpstr>
      <vt:lpstr>Diapositiva 16</vt:lpstr>
      <vt:lpstr>Note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Fotovoltaico: Il futuro dell’energia</dc:title>
  <dc:creator>Step</dc:creator>
  <cp:lastModifiedBy>Step</cp:lastModifiedBy>
  <cp:revision>212</cp:revision>
  <dcterms:created xsi:type="dcterms:W3CDTF">2009-06-19T20:10:38Z</dcterms:created>
  <dcterms:modified xsi:type="dcterms:W3CDTF">2009-07-11T19:05:45Z</dcterms:modified>
</cp:coreProperties>
</file>