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4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CC77B-1163-4EF1-B855-EF946FEB554D}" type="datetimeFigureOut">
              <a:rPr lang="it-IT" smtClean="0"/>
              <a:pPr/>
              <a:t>06/12/2014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BE836-650E-48CF-ADF4-803FE889644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E836-650E-48CF-ADF4-803FE889644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E836-650E-48CF-ADF4-803FE889644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E836-650E-48CF-ADF4-803FE889644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E836-650E-48CF-ADF4-803FE889644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270-FB84-4B84-A8AE-943B142D9941}" type="datetimeFigureOut">
              <a:rPr lang="it-IT" smtClean="0"/>
              <a:pPr/>
              <a:t>06/12/2014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DAD7-8E9F-420F-8C1D-BB0D1F1DC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270-FB84-4B84-A8AE-943B142D9941}" type="datetimeFigureOut">
              <a:rPr lang="it-IT" smtClean="0"/>
              <a:pPr/>
              <a:t>06/12/2014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DAD7-8E9F-420F-8C1D-BB0D1F1DC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270-FB84-4B84-A8AE-943B142D9941}" type="datetimeFigureOut">
              <a:rPr lang="it-IT" smtClean="0"/>
              <a:pPr/>
              <a:t>06/12/2014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DAD7-8E9F-420F-8C1D-BB0D1F1DC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270-FB84-4B84-A8AE-943B142D9941}" type="datetimeFigureOut">
              <a:rPr lang="it-IT" smtClean="0"/>
              <a:pPr/>
              <a:t>06/12/2014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DAD7-8E9F-420F-8C1D-BB0D1F1DC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270-FB84-4B84-A8AE-943B142D9941}" type="datetimeFigureOut">
              <a:rPr lang="it-IT" smtClean="0"/>
              <a:pPr/>
              <a:t>06/12/2014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DAD7-8E9F-420F-8C1D-BB0D1F1DC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270-FB84-4B84-A8AE-943B142D9941}" type="datetimeFigureOut">
              <a:rPr lang="it-IT" smtClean="0"/>
              <a:pPr/>
              <a:t>06/12/2014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DAD7-8E9F-420F-8C1D-BB0D1F1DC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270-FB84-4B84-A8AE-943B142D9941}" type="datetimeFigureOut">
              <a:rPr lang="it-IT" smtClean="0"/>
              <a:pPr/>
              <a:t>06/12/2014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DAD7-8E9F-420F-8C1D-BB0D1F1DC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270-FB84-4B84-A8AE-943B142D9941}" type="datetimeFigureOut">
              <a:rPr lang="it-IT" smtClean="0"/>
              <a:pPr/>
              <a:t>06/12/2014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DAD7-8E9F-420F-8C1D-BB0D1F1DC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270-FB84-4B84-A8AE-943B142D9941}" type="datetimeFigureOut">
              <a:rPr lang="it-IT" smtClean="0"/>
              <a:pPr/>
              <a:t>06/12/2014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DAD7-8E9F-420F-8C1D-BB0D1F1DC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270-FB84-4B84-A8AE-943B142D9941}" type="datetimeFigureOut">
              <a:rPr lang="it-IT" smtClean="0"/>
              <a:pPr/>
              <a:t>06/12/2014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DAD7-8E9F-420F-8C1D-BB0D1F1DC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270-FB84-4B84-A8AE-943B142D9941}" type="datetimeFigureOut">
              <a:rPr lang="it-IT" smtClean="0"/>
              <a:pPr/>
              <a:t>06/12/2014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DAD7-8E9F-420F-8C1D-BB0D1F1DC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F270-FB84-4B84-A8AE-943B142D9941}" type="datetimeFigureOut">
              <a:rPr lang="it-IT" smtClean="0"/>
              <a:pPr/>
              <a:t>06/12/2014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4DAD7-8E9F-420F-8C1D-BB0D1F1DCF2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6222323"/>
            <a:ext cx="91440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accent5">
                    <a:lumMod val="50000"/>
                  </a:schemeClr>
                </a:solidFill>
                <a:latin typeface="Elvetia"/>
              </a:rPr>
              <a:t>Intelligenza artificiale .. </a:t>
            </a:r>
            <a:r>
              <a:rPr lang="it-IT" sz="4000" dirty="0">
                <a:solidFill>
                  <a:schemeClr val="accent5">
                    <a:lumMod val="50000"/>
                  </a:schemeClr>
                </a:solidFill>
                <a:latin typeface="Elvetia"/>
              </a:rPr>
              <a:t>u</a:t>
            </a:r>
            <a:r>
              <a:rPr lang="it-IT" sz="4000" dirty="0" smtClean="0">
                <a:solidFill>
                  <a:schemeClr val="accent5">
                    <a:lumMod val="50000"/>
                  </a:schemeClr>
                </a:solidFill>
                <a:latin typeface="Elvetia"/>
              </a:rPr>
              <a:t>n assaggio</a:t>
            </a:r>
            <a:endParaRPr lang="it-IT" sz="4000" dirty="0">
              <a:solidFill>
                <a:schemeClr val="accent5">
                  <a:lumMod val="50000"/>
                </a:schemeClr>
              </a:solidFill>
              <a:latin typeface="Elvetia"/>
            </a:endParaRPr>
          </a:p>
        </p:txBody>
      </p:sp>
      <p:pic>
        <p:nvPicPr>
          <p:cNvPr id="5" name="Immagine 4" descr="alb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52520" cy="6309320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0" y="6309320"/>
            <a:ext cx="932452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asellaDiTesto 48"/>
          <p:cNvSpPr txBox="1"/>
          <p:nvPr/>
        </p:nvSpPr>
        <p:spPr>
          <a:xfrm>
            <a:off x="395536" y="1412776"/>
            <a:ext cx="835292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Oggi  modelleremo la  famiglia di 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Paperino </a:t>
            </a:r>
          </a:p>
          <a:p>
            <a:pPr algn="ctr"/>
            <a:r>
              <a:rPr lang="it-IT" sz="3600" dirty="0" smtClean="0"/>
              <a:t>in base alle regole di </a:t>
            </a:r>
            <a:r>
              <a:rPr lang="it-IT" sz="3600" dirty="0" err="1" smtClean="0"/>
              <a:t>Prolog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1259632" y="4365104"/>
            <a:ext cx="669674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Ripensiamo al nostro lavoro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sellaDiTesto 45"/>
          <p:cNvSpPr txBox="1"/>
          <p:nvPr/>
        </p:nvSpPr>
        <p:spPr>
          <a:xfrm>
            <a:off x="6804248" y="3622372"/>
            <a:ext cx="2088232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3200" i="1" dirty="0" smtClean="0"/>
          </a:p>
          <a:p>
            <a:endParaRPr lang="it-IT" sz="3200" i="1" dirty="0" smtClean="0"/>
          </a:p>
          <a:p>
            <a:endParaRPr lang="it-IT" sz="3200" i="1" dirty="0" smtClean="0"/>
          </a:p>
          <a:p>
            <a:endParaRPr lang="it-IT" sz="3200" i="1" dirty="0" smtClean="0"/>
          </a:p>
          <a:p>
            <a:endParaRPr lang="it-IT" sz="3200" i="1" dirty="0" smtClean="0"/>
          </a:p>
          <a:p>
            <a:endParaRPr lang="it-IT" sz="3200" i="1" dirty="0"/>
          </a:p>
        </p:txBody>
      </p:sp>
      <p:sp>
        <p:nvSpPr>
          <p:cNvPr id="4" name="Rettangolo 3"/>
          <p:cNvSpPr/>
          <p:nvPr/>
        </p:nvSpPr>
        <p:spPr>
          <a:xfrm>
            <a:off x="1619672" y="764704"/>
            <a:ext cx="1656184" cy="48245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853626" y="268173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fatto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844949" y="230376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fatto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26731" y="124186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fatto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835408" y="158245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fatto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26443" y="90872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fatto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826443" y="177281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.  .  .</a:t>
            </a:r>
            <a:endParaRPr lang="it-IT" sz="3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835696" y="485151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regola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853626" y="4462773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regola</a:t>
            </a:r>
            <a:endParaRPr lang="it-IT" sz="2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862591" y="374298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regola</a:t>
            </a:r>
            <a:endParaRPr lang="it-IT" sz="2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835696" y="3366533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regola</a:t>
            </a:r>
            <a:endParaRPr lang="it-IT" sz="28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862303" y="303310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regola</a:t>
            </a:r>
            <a:endParaRPr lang="it-IT" sz="28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862591" y="393305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.  .  .</a:t>
            </a:r>
            <a:endParaRPr lang="it-IT" sz="36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755576" y="566124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Base di conoscenza</a:t>
            </a:r>
            <a:endParaRPr lang="it-IT" sz="3200" dirty="0"/>
          </a:p>
        </p:txBody>
      </p:sp>
      <p:sp>
        <p:nvSpPr>
          <p:cNvPr id="37" name="Freccia a sinistra 36"/>
          <p:cNvSpPr/>
          <p:nvPr/>
        </p:nvSpPr>
        <p:spPr>
          <a:xfrm>
            <a:off x="2960929" y="980728"/>
            <a:ext cx="978408" cy="484632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a sinistra 37"/>
          <p:cNvSpPr/>
          <p:nvPr/>
        </p:nvSpPr>
        <p:spPr>
          <a:xfrm>
            <a:off x="2952540" y="3068960"/>
            <a:ext cx="978408" cy="484632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4067944" y="935615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Gli oggetti e le loro proprietà</a:t>
            </a:r>
            <a:endParaRPr lang="it-IT" sz="32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103440" y="306896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Le relazioni tra oggetti</a:t>
            </a:r>
            <a:endParaRPr lang="it-IT" sz="32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7380312" y="1484784"/>
            <a:ext cx="1512168" cy="11951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it-IT" sz="3200" i="1" dirty="0" smtClean="0"/>
              <a:t>. . . </a:t>
            </a:r>
            <a:endParaRPr lang="it-IT" sz="500" i="1" dirty="0" smtClean="0"/>
          </a:p>
          <a:p>
            <a:pPr>
              <a:lnSpc>
                <a:spcPts val="3100"/>
              </a:lnSpc>
            </a:pPr>
            <a:r>
              <a:rPr lang="it-IT" sz="3200" i="1" dirty="0" smtClean="0"/>
              <a:t>cifra(1).</a:t>
            </a:r>
          </a:p>
          <a:p>
            <a:pPr>
              <a:lnSpc>
                <a:spcPts val="2400"/>
              </a:lnSpc>
            </a:pPr>
            <a:r>
              <a:rPr lang="it-IT" sz="3200" i="1" dirty="0" smtClean="0"/>
              <a:t>. . .</a:t>
            </a:r>
            <a:endParaRPr lang="it-IT" sz="3200" i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6840108" y="4039061"/>
            <a:ext cx="199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/>
              <a:t>O  </a:t>
            </a:r>
            <a:r>
              <a:rPr lang="it-IT" sz="3200" i="1" dirty="0" err="1" smtClean="0"/>
              <a:t>is</a:t>
            </a:r>
            <a:r>
              <a:rPr lang="it-IT" sz="3200" i="1" dirty="0" smtClean="0"/>
              <a:t>  E + I,</a:t>
            </a:r>
            <a:endParaRPr lang="it-IT" sz="3200" i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6858326" y="4533576"/>
            <a:ext cx="222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/>
              <a:t>T  </a:t>
            </a:r>
            <a:r>
              <a:rPr lang="it-IT" sz="3200" i="1" dirty="0" err="1" smtClean="0"/>
              <a:t>is</a:t>
            </a:r>
            <a:r>
              <a:rPr lang="it-IT" sz="3200" i="1" dirty="0" smtClean="0"/>
              <a:t>  U + E ,</a:t>
            </a:r>
            <a:endParaRPr lang="it-IT" sz="3200" i="1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6867291" y="5037632"/>
            <a:ext cx="209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/>
              <a:t>T  </a:t>
            </a:r>
            <a:r>
              <a:rPr lang="it-IT" sz="3200" i="1" dirty="0" err="1" smtClean="0"/>
              <a:t>is</a:t>
            </a:r>
            <a:r>
              <a:rPr lang="it-IT" sz="3200" i="1" dirty="0" smtClean="0"/>
              <a:t>  D + S ,</a:t>
            </a:r>
            <a:endParaRPr lang="it-IT" sz="3200" i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6876256" y="5559618"/>
            <a:ext cx="205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/>
              <a:t>O  </a:t>
            </a:r>
            <a:r>
              <a:rPr lang="it-IT" sz="3200" i="1" dirty="0" err="1" smtClean="0"/>
              <a:t>is</a:t>
            </a:r>
            <a:r>
              <a:rPr lang="it-IT" sz="3200" i="1" dirty="0" smtClean="0"/>
              <a:t>  1 ,</a:t>
            </a:r>
            <a:endParaRPr lang="it-IT" sz="3200" i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6848785" y="355210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.  .  .</a:t>
            </a:r>
            <a:endParaRPr lang="it-IT" sz="3600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6948264" y="585462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 smtClean="0"/>
              <a:t>.  .  .</a:t>
            </a:r>
            <a:endParaRPr lang="it-IT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7" grpId="0" animBg="1"/>
      <p:bldP spid="38" grpId="0" animBg="1"/>
      <p:bldP spid="39" grpId="0"/>
      <p:bldP spid="40" grpId="0"/>
      <p:bldP spid="41" grpId="0" animBg="1"/>
      <p:bldP spid="42" grpId="0"/>
      <p:bldP spid="43" grpId="0"/>
      <p:bldP spid="44" grpId="0"/>
      <p:bldP spid="45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95736" y="764704"/>
            <a:ext cx="1656184" cy="48245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429690" y="268173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fatto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421013" y="230376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fatto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02795" y="124186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fatto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411472" y="158245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fatto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402507" y="90872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fatto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402507" y="177281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.  .  .</a:t>
            </a:r>
            <a:endParaRPr lang="it-IT" sz="3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411760" y="485151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regola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29690" y="4462773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regola</a:t>
            </a:r>
            <a:endParaRPr lang="it-IT" sz="2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438655" y="374298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regola</a:t>
            </a:r>
            <a:endParaRPr lang="it-IT" sz="2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411760" y="3366533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regola</a:t>
            </a:r>
            <a:endParaRPr lang="it-IT" sz="28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438367" y="303310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regola</a:t>
            </a:r>
            <a:endParaRPr lang="it-IT" sz="28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438655" y="393305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.  .  .</a:t>
            </a:r>
            <a:endParaRPr lang="it-IT" sz="3600" dirty="0"/>
          </a:p>
        </p:txBody>
      </p:sp>
      <p:sp>
        <p:nvSpPr>
          <p:cNvPr id="17" name="Ovale 16"/>
          <p:cNvSpPr/>
          <p:nvPr/>
        </p:nvSpPr>
        <p:spPr>
          <a:xfrm>
            <a:off x="62391" y="404664"/>
            <a:ext cx="1872208" cy="1296144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Motore </a:t>
            </a:r>
            <a:r>
              <a:rPr lang="it-IT" sz="2800" dirty="0" err="1" smtClean="0"/>
              <a:t>Prolog</a:t>
            </a:r>
            <a:endParaRPr lang="it-IT" sz="2800" dirty="0"/>
          </a:p>
        </p:txBody>
      </p:sp>
      <p:sp>
        <p:nvSpPr>
          <p:cNvPr id="20" name="Rettangolo 19"/>
          <p:cNvSpPr/>
          <p:nvPr/>
        </p:nvSpPr>
        <p:spPr>
          <a:xfrm>
            <a:off x="4355976" y="764704"/>
            <a:ext cx="1602970" cy="48245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4589930" y="268173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fatto</a:t>
            </a:r>
            <a:endParaRPr lang="it-IT" sz="28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81253" y="230376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fatto</a:t>
            </a:r>
            <a:endParaRPr lang="it-IT" sz="28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563035" y="124186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fatto</a:t>
            </a:r>
            <a:endParaRPr lang="it-IT" sz="2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571712" y="158245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fatto</a:t>
            </a:r>
            <a:endParaRPr lang="it-IT" sz="28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562747" y="90872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fatto</a:t>
            </a:r>
            <a:endParaRPr lang="it-IT" sz="28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562747" y="177281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.  .  .</a:t>
            </a:r>
            <a:endParaRPr lang="it-IT" sz="36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572000" y="485151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regola</a:t>
            </a:r>
            <a:endParaRPr lang="it-IT" sz="28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589930" y="4462773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regola</a:t>
            </a:r>
            <a:endParaRPr lang="it-IT" sz="28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598895" y="374298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regola</a:t>
            </a:r>
            <a:endParaRPr lang="it-IT" sz="28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4572000" y="3366533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regola</a:t>
            </a:r>
            <a:endParaRPr lang="it-IT" sz="28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598607" y="303310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regola</a:t>
            </a:r>
            <a:endParaRPr lang="it-IT" sz="28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4598895" y="393305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.  .  .</a:t>
            </a:r>
            <a:endParaRPr lang="it-IT" sz="3600" dirty="0"/>
          </a:p>
        </p:txBody>
      </p:sp>
      <p:sp>
        <p:nvSpPr>
          <p:cNvPr id="33" name="Figura a mano libera 32"/>
          <p:cNvSpPr/>
          <p:nvPr/>
        </p:nvSpPr>
        <p:spPr>
          <a:xfrm>
            <a:off x="917389" y="1792941"/>
            <a:ext cx="1485152" cy="3074894"/>
          </a:xfrm>
          <a:custGeom>
            <a:avLst/>
            <a:gdLst>
              <a:gd name="connsiteX0" fmla="*/ 50799 w 1485152"/>
              <a:gd name="connsiteY0" fmla="*/ 0 h 3074894"/>
              <a:gd name="connsiteX1" fmla="*/ 68729 w 1485152"/>
              <a:gd name="connsiteY1" fmla="*/ 2330824 h 3074894"/>
              <a:gd name="connsiteX2" fmla="*/ 463176 w 1485152"/>
              <a:gd name="connsiteY2" fmla="*/ 2958353 h 3074894"/>
              <a:gd name="connsiteX3" fmla="*/ 1485152 w 1485152"/>
              <a:gd name="connsiteY3" fmla="*/ 3030071 h 307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152" h="3074894">
                <a:moveTo>
                  <a:pt x="50799" y="0"/>
                </a:moveTo>
                <a:cubicBezTo>
                  <a:pt x="25399" y="918882"/>
                  <a:pt x="0" y="1837765"/>
                  <a:pt x="68729" y="2330824"/>
                </a:cubicBezTo>
                <a:cubicBezTo>
                  <a:pt x="137459" y="2823883"/>
                  <a:pt x="227106" y="2841812"/>
                  <a:pt x="463176" y="2958353"/>
                </a:cubicBezTo>
                <a:cubicBezTo>
                  <a:pt x="699246" y="3074894"/>
                  <a:pt x="1092199" y="3052482"/>
                  <a:pt x="1485152" y="3030071"/>
                </a:cubicBezTo>
              </a:path>
            </a:pathLst>
          </a:cu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igura a mano libera 33"/>
          <p:cNvSpPr/>
          <p:nvPr/>
        </p:nvSpPr>
        <p:spPr>
          <a:xfrm>
            <a:off x="3460377" y="2359212"/>
            <a:ext cx="1183631" cy="2725270"/>
          </a:xfrm>
          <a:custGeom>
            <a:avLst/>
            <a:gdLst>
              <a:gd name="connsiteX0" fmla="*/ 44823 w 1488141"/>
              <a:gd name="connsiteY0" fmla="*/ 2392082 h 2725270"/>
              <a:gd name="connsiteX1" fmla="*/ 107576 w 1488141"/>
              <a:gd name="connsiteY1" fmla="*/ 2383117 h 2725270"/>
              <a:gd name="connsiteX2" fmla="*/ 690282 w 1488141"/>
              <a:gd name="connsiteY2" fmla="*/ 2392082 h 2725270"/>
              <a:gd name="connsiteX3" fmla="*/ 770964 w 1488141"/>
              <a:gd name="connsiteY3" fmla="*/ 383988 h 2725270"/>
              <a:gd name="connsiteX4" fmla="*/ 1228164 w 1488141"/>
              <a:gd name="connsiteY4" fmla="*/ 88153 h 2725270"/>
              <a:gd name="connsiteX5" fmla="*/ 1488141 w 1488141"/>
              <a:gd name="connsiteY5" fmla="*/ 186764 h 272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141" h="2725270">
                <a:moveTo>
                  <a:pt x="44823" y="2392082"/>
                </a:moveTo>
                <a:cubicBezTo>
                  <a:pt x="22411" y="2387599"/>
                  <a:pt x="0" y="2383117"/>
                  <a:pt x="107576" y="2383117"/>
                </a:cubicBezTo>
                <a:cubicBezTo>
                  <a:pt x="215152" y="2383117"/>
                  <a:pt x="579717" y="2725270"/>
                  <a:pt x="690282" y="2392082"/>
                </a:cubicBezTo>
                <a:cubicBezTo>
                  <a:pt x="800847" y="2058894"/>
                  <a:pt x="681317" y="767976"/>
                  <a:pt x="770964" y="383988"/>
                </a:cubicBezTo>
                <a:cubicBezTo>
                  <a:pt x="860611" y="0"/>
                  <a:pt x="1108635" y="121024"/>
                  <a:pt x="1228164" y="88153"/>
                </a:cubicBezTo>
                <a:cubicBezTo>
                  <a:pt x="1347694" y="55282"/>
                  <a:pt x="1417917" y="121023"/>
                  <a:pt x="1488141" y="186764"/>
                </a:cubicBezTo>
              </a:path>
            </a:pathLst>
          </a:cu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asellaDiTesto 48"/>
          <p:cNvSpPr txBox="1"/>
          <p:nvPr/>
        </p:nvSpPr>
        <p:spPr>
          <a:xfrm>
            <a:off x="467544" y="188640"/>
            <a:ext cx="835292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Oggi  modelleremo la  famiglia di 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Paperino </a:t>
            </a:r>
          </a:p>
          <a:p>
            <a:pPr algn="ctr"/>
            <a:r>
              <a:rPr lang="it-IT" sz="3600" dirty="0" smtClean="0"/>
              <a:t>in base alle regole di </a:t>
            </a:r>
            <a:r>
              <a:rPr lang="it-IT" sz="3600" dirty="0" err="1" smtClean="0"/>
              <a:t>Prolog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7504" y="2530785"/>
            <a:ext cx="87849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Le domande a cui si dovrà dar risposta sono :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313620"/>
            <a:ext cx="561662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Chi sono i fratelli di Qui?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4105996"/>
            <a:ext cx="561662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Chi è la nonna di Quo?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47664" y="4943485"/>
            <a:ext cx="561662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Chi è la zia di Paperino?</a:t>
            </a:r>
            <a:endParaRPr lang="it-IT" sz="3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051720" y="5807005"/>
            <a:ext cx="561662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Chi sono gli antenati di Qua?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174</Words>
  <Application>Microsoft Office PowerPoint</Application>
  <PresentationFormat>Presentazione su schermo (4:3)</PresentationFormat>
  <Paragraphs>70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enrico</dc:creator>
  <cp:lastModifiedBy>enrico</cp:lastModifiedBy>
  <cp:revision>17</cp:revision>
  <dcterms:created xsi:type="dcterms:W3CDTF">2014-11-29T11:53:28Z</dcterms:created>
  <dcterms:modified xsi:type="dcterms:W3CDTF">2014-12-06T03:42:52Z</dcterms:modified>
</cp:coreProperties>
</file>